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19"/>
  </p:notesMasterIdLst>
  <p:sldIdLst>
    <p:sldId id="442" r:id="rId3"/>
    <p:sldId id="506" r:id="rId4"/>
    <p:sldId id="524" r:id="rId5"/>
    <p:sldId id="515" r:id="rId6"/>
    <p:sldId id="507" r:id="rId7"/>
    <p:sldId id="440" r:id="rId8"/>
    <p:sldId id="527" r:id="rId9"/>
    <p:sldId id="424" r:id="rId10"/>
    <p:sldId id="432" r:id="rId11"/>
    <p:sldId id="426" r:id="rId12"/>
    <p:sldId id="431" r:id="rId13"/>
    <p:sldId id="427" r:id="rId14"/>
    <p:sldId id="529" r:id="rId15"/>
    <p:sldId id="528" r:id="rId16"/>
    <p:sldId id="523" r:id="rId17"/>
    <p:sldId id="514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/>
    <p:restoredTop sz="95909"/>
  </p:normalViewPr>
  <p:slideViewPr>
    <p:cSldViewPr snapToGrid="0" snapToObjects="1">
      <p:cViewPr varScale="1">
        <p:scale>
          <a:sx n="115" d="100"/>
          <a:sy n="115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99878-498F-CE4E-A073-8CE674D28B76}" type="doc">
      <dgm:prSet loTypeId="urn:microsoft.com/office/officeart/2005/8/layout/radial5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043EB01-1D70-D944-90B7-DFBCE880EAC0}">
      <dgm:prSet phldrT="[Teksti]" custT="1"/>
      <dgm:spPr/>
      <dgm:t>
        <a:bodyPr/>
        <a:lstStyle/>
        <a:p>
          <a:r>
            <a:rPr lang="fi-FI" sz="2000">
              <a:solidFill>
                <a:srgbClr val="000000"/>
              </a:solidFill>
            </a:rPr>
            <a:t>Quality water</a:t>
          </a:r>
          <a:endParaRPr lang="fi-FI" sz="2000" dirty="0">
            <a:solidFill>
              <a:srgbClr val="000000"/>
            </a:solidFill>
          </a:endParaRPr>
        </a:p>
      </dgm:t>
    </dgm:pt>
    <dgm:pt modelId="{4158255F-9A8C-7840-99B5-AAD3A045DDBA}" type="parTrans" cxnId="{558DE9FD-1D15-3648-A9B4-2EDBDF15029F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C1569487-E54E-724D-AB72-4E33358910A2}" type="sibTrans" cxnId="{558DE9FD-1D15-3648-A9B4-2EDBDF15029F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DCFD579D-A263-B648-AD56-85C514850CE7}">
      <dgm:prSet phldrT="[Teksti]" custT="1"/>
      <dgm:spPr/>
      <dgm:t>
        <a:bodyPr/>
        <a:lstStyle/>
        <a:p>
          <a:r>
            <a:rPr lang="fi-FI" sz="1400">
              <a:solidFill>
                <a:srgbClr val="000000"/>
              </a:solidFill>
            </a:rPr>
            <a:t>Regulation</a:t>
          </a:r>
          <a:endParaRPr lang="fi-FI" sz="1400" dirty="0">
            <a:solidFill>
              <a:srgbClr val="000000"/>
            </a:solidFill>
          </a:endParaRPr>
        </a:p>
      </dgm:t>
    </dgm:pt>
    <dgm:pt modelId="{0B137C86-566D-3B48-8E56-D51C0D17BE9C}" type="parTrans" cxnId="{B2B74BE8-385E-DB46-834B-E88414B13D84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66ECA0EE-EAA6-814D-A0D1-F38CF8EAD1AD}" type="sibTrans" cxnId="{B2B74BE8-385E-DB46-834B-E88414B13D84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3B416E88-D852-F54B-860A-5E9DB2664AAD}">
      <dgm:prSet phldrT="[Teksti]" custT="1"/>
      <dgm:spPr/>
      <dgm:t>
        <a:bodyPr/>
        <a:lstStyle/>
        <a:p>
          <a:r>
            <a:rPr lang="fi-FI" sz="1400">
              <a:solidFill>
                <a:srgbClr val="000000"/>
              </a:solidFill>
            </a:rPr>
            <a:t>Research</a:t>
          </a:r>
          <a:endParaRPr lang="fi-FI" sz="1400" dirty="0">
            <a:solidFill>
              <a:srgbClr val="000000"/>
            </a:solidFill>
          </a:endParaRPr>
        </a:p>
      </dgm:t>
    </dgm:pt>
    <dgm:pt modelId="{14B75CFF-1014-A442-A3AA-0F504A336DF2}" type="sibTrans" cxnId="{0AEFBB4F-7227-4744-A9D2-6D183BCCBB46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9B308440-F7DE-FD43-8FF4-D9367FABEF8E}" type="parTrans" cxnId="{0AEFBB4F-7227-4744-A9D2-6D183BCCBB46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8874C6C2-67D9-7845-9ACF-66FE55FA8D1F}">
      <dgm:prSet phldrT="[Teksti]" custT="1"/>
      <dgm:spPr/>
      <dgm:t>
        <a:bodyPr/>
        <a:lstStyle/>
        <a:p>
          <a:r>
            <a:rPr lang="fi-FI" sz="1400">
              <a:solidFill>
                <a:srgbClr val="000000"/>
              </a:solidFill>
            </a:rPr>
            <a:t>Technology</a:t>
          </a:r>
          <a:endParaRPr lang="fi-FI" sz="1400" dirty="0">
            <a:solidFill>
              <a:srgbClr val="000000"/>
            </a:solidFill>
          </a:endParaRPr>
        </a:p>
      </dgm:t>
    </dgm:pt>
    <dgm:pt modelId="{E5570435-E10E-D844-A4E5-0607FB47F3AE}" type="sibTrans" cxnId="{CBE30223-E71C-8D46-A1D8-F0300FA07C9F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1BADBCA8-7D0B-F141-8948-9C29DAEB8153}" type="parTrans" cxnId="{CBE30223-E71C-8D46-A1D8-F0300FA07C9F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49F2CC48-6BA9-2D4A-9EB8-A81A6E17F5D7}">
      <dgm:prSet phldrT="[Teksti]" custT="1"/>
      <dgm:spPr/>
      <dgm:t>
        <a:bodyPr/>
        <a:lstStyle/>
        <a:p>
          <a:r>
            <a:rPr lang="fi-FI" sz="1200" dirty="0">
              <a:solidFill>
                <a:srgbClr val="000000"/>
              </a:solidFill>
            </a:rPr>
            <a:t>Planning &amp; </a:t>
          </a:r>
          <a:r>
            <a:rPr lang="fi-FI" sz="1200" dirty="0" err="1">
              <a:solidFill>
                <a:srgbClr val="000000"/>
              </a:solidFill>
            </a:rPr>
            <a:t>Implementation</a:t>
          </a:r>
          <a:endParaRPr lang="fi-FI" sz="1200" dirty="0">
            <a:solidFill>
              <a:srgbClr val="000000"/>
            </a:solidFill>
          </a:endParaRPr>
        </a:p>
      </dgm:t>
    </dgm:pt>
    <dgm:pt modelId="{338BFCD1-02D3-2742-B350-C51965BBDACB}" type="sibTrans" cxnId="{23D87D8D-B7EB-1541-8FE4-45F6ED5CF1AF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83B00F30-AB93-0F43-AF00-B7846B817368}" type="parTrans" cxnId="{23D87D8D-B7EB-1541-8FE4-45F6ED5CF1AF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A61D3728-E3B0-DF4E-B6FA-75951DCEBA42}">
      <dgm:prSet phldrT="[Teksti]" custT="1"/>
      <dgm:spPr/>
      <dgm:t>
        <a:bodyPr/>
        <a:lstStyle/>
        <a:p>
          <a:r>
            <a:rPr lang="fi-FI" sz="1400">
              <a:solidFill>
                <a:srgbClr val="000000"/>
              </a:solidFill>
            </a:rPr>
            <a:t>Maintenance &amp; Management</a:t>
          </a:r>
          <a:endParaRPr lang="fi-FI" sz="1400" dirty="0">
            <a:solidFill>
              <a:srgbClr val="000000"/>
            </a:solidFill>
          </a:endParaRPr>
        </a:p>
      </dgm:t>
    </dgm:pt>
    <dgm:pt modelId="{1E6F39DF-073E-0E4E-ADBB-07B9C6674A7D}" type="sibTrans" cxnId="{C8019EBD-C65D-2740-8681-AB1B0FB9B5E3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C7A07718-D3C3-174B-8FE7-F9773C2129A8}" type="parTrans" cxnId="{C8019EBD-C65D-2740-8681-AB1B0FB9B5E3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0862AF7E-2375-D942-BB03-9B870F89DECC}">
      <dgm:prSet phldrT="[Teksti]" custT="1"/>
      <dgm:spPr/>
      <dgm:t>
        <a:bodyPr/>
        <a:lstStyle/>
        <a:p>
          <a:r>
            <a:rPr lang="fi-FI" sz="1400" dirty="0" err="1">
              <a:solidFill>
                <a:srgbClr val="000000"/>
              </a:solidFill>
            </a:rPr>
            <a:t>Users</a:t>
          </a:r>
          <a:endParaRPr lang="fi-FI" sz="1400" dirty="0">
            <a:solidFill>
              <a:srgbClr val="000000"/>
            </a:solidFill>
          </a:endParaRPr>
        </a:p>
      </dgm:t>
    </dgm:pt>
    <dgm:pt modelId="{85822715-EDA9-5B44-AB6D-1466F5513D2E}" type="sibTrans" cxnId="{8D994BB2-C0D8-FC42-8E89-91F62998F7EF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BC1FBD28-5454-4B41-856D-8AC228CDF393}" type="parTrans" cxnId="{8D994BB2-C0D8-FC42-8E89-91F62998F7EF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CA0C5E8A-9D02-3546-B058-1D4672FF582A}">
      <dgm:prSet phldrT="[Teksti]" custT="1"/>
      <dgm:spPr/>
      <dgm:t>
        <a:bodyPr/>
        <a:lstStyle/>
        <a:p>
          <a:r>
            <a:rPr lang="fi-FI" sz="1400">
              <a:solidFill>
                <a:srgbClr val="000000"/>
              </a:solidFill>
            </a:rPr>
            <a:t>Education</a:t>
          </a:r>
          <a:endParaRPr lang="fi-FI" sz="1400" dirty="0">
            <a:solidFill>
              <a:srgbClr val="000000"/>
            </a:solidFill>
          </a:endParaRPr>
        </a:p>
      </dgm:t>
    </dgm:pt>
    <dgm:pt modelId="{A7D522FA-6AB2-BF4A-B557-A9FD568669EA}" type="sibTrans" cxnId="{9E8C9272-7EFD-3E42-B5B1-97D33AEEA617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0391471B-CEA4-C64B-AC4E-7E8B00E875E0}" type="parTrans" cxnId="{9E8C9272-7EFD-3E42-B5B1-97D33AEEA617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27A389DA-4571-9C44-875E-DB67B8871364}">
      <dgm:prSet phldrT="[Teksti]" custT="1"/>
      <dgm:spPr/>
      <dgm:t>
        <a:bodyPr/>
        <a:lstStyle/>
        <a:p>
          <a:r>
            <a:rPr lang="fi-FI" sz="1300" dirty="0" err="1">
              <a:solidFill>
                <a:srgbClr val="000000"/>
              </a:solidFill>
            </a:rPr>
            <a:t>Authorities</a:t>
          </a:r>
          <a:r>
            <a:rPr lang="fi-FI" sz="1300" dirty="0">
              <a:solidFill>
                <a:srgbClr val="000000"/>
              </a:solidFill>
            </a:rPr>
            <a:t>      &amp; </a:t>
          </a:r>
          <a:r>
            <a:rPr lang="fi-FI" sz="1300" dirty="0" err="1">
              <a:solidFill>
                <a:srgbClr val="000000"/>
              </a:solidFill>
            </a:rPr>
            <a:t>Administration</a:t>
          </a:r>
          <a:endParaRPr lang="fi-FI" sz="1300" dirty="0">
            <a:solidFill>
              <a:srgbClr val="000000"/>
            </a:solidFill>
          </a:endParaRPr>
        </a:p>
      </dgm:t>
    </dgm:pt>
    <dgm:pt modelId="{3624B200-792C-6D45-A97F-2ED94BF66A7A}" type="sibTrans" cxnId="{B3318B72-1DBE-A041-8AD0-2451C52A616F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014F75EE-3438-9B45-AC2A-C6D22A0A3377}" type="parTrans" cxnId="{B3318B72-1DBE-A041-8AD0-2451C52A616F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022D9DAA-459C-E84E-9281-6433FB122054}">
      <dgm:prSet phldrT="[Teksti]" custT="1"/>
      <dgm:spPr/>
      <dgm:t>
        <a:bodyPr/>
        <a:lstStyle/>
        <a:p>
          <a:r>
            <a:rPr lang="fi-FI" sz="1400">
              <a:solidFill>
                <a:srgbClr val="000000"/>
              </a:solidFill>
            </a:rPr>
            <a:t>Legistlation</a:t>
          </a:r>
          <a:endParaRPr lang="fi-FI" sz="1400" dirty="0">
            <a:solidFill>
              <a:srgbClr val="000000"/>
            </a:solidFill>
          </a:endParaRPr>
        </a:p>
      </dgm:t>
    </dgm:pt>
    <dgm:pt modelId="{C9C71D2F-7143-1C41-8C7A-817E3EFC0196}" type="sibTrans" cxnId="{9BD5EFE3-DE8E-2046-8D55-722B1FEA9332}">
      <dgm:prSet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5AAD5A39-DAD8-0843-B8B3-66E6265F91A4}" type="parTrans" cxnId="{9BD5EFE3-DE8E-2046-8D55-722B1FEA9332}">
      <dgm:prSet custT="1"/>
      <dgm:spPr/>
      <dgm:t>
        <a:bodyPr/>
        <a:lstStyle/>
        <a:p>
          <a:endParaRPr lang="fi-FI" sz="1400">
            <a:solidFill>
              <a:srgbClr val="000000"/>
            </a:solidFill>
          </a:endParaRPr>
        </a:p>
      </dgm:t>
    </dgm:pt>
    <dgm:pt modelId="{B5A376B6-EA95-7A45-96AB-E34AFD291AB0}" type="pres">
      <dgm:prSet presAssocID="{FEB99878-498F-CE4E-A073-8CE674D28B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D4B9DA-C719-FD44-A249-48680B90BA57}" type="pres">
      <dgm:prSet presAssocID="{1043EB01-1D70-D944-90B7-DFBCE880EAC0}" presName="centerShape" presStyleLbl="node0" presStyleIdx="0" presStyleCnt="1" custScaleX="137867" custScaleY="137867" custLinFactNeighborY="596"/>
      <dgm:spPr/>
      <dgm:t>
        <a:bodyPr/>
        <a:lstStyle/>
        <a:p>
          <a:endParaRPr lang="en-US"/>
        </a:p>
      </dgm:t>
    </dgm:pt>
    <dgm:pt modelId="{3BA210EB-0C18-AC49-AFB9-D0864A28318B}" type="pres">
      <dgm:prSet presAssocID="{0B137C86-566D-3B48-8E56-D51C0D17BE9C}" presName="parTrans" presStyleLbl="sibTrans2D1" presStyleIdx="0" presStyleCnt="9" custAng="10800000"/>
      <dgm:spPr/>
      <dgm:t>
        <a:bodyPr/>
        <a:lstStyle/>
        <a:p>
          <a:endParaRPr lang="en-US"/>
        </a:p>
      </dgm:t>
    </dgm:pt>
    <dgm:pt modelId="{FF3D0FAA-897F-2743-9758-8D19CAE94BEE}" type="pres">
      <dgm:prSet presAssocID="{0B137C86-566D-3B48-8E56-D51C0D17BE9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6BAC70F3-A3FF-4841-84B4-68BDFA386307}" type="pres">
      <dgm:prSet presAssocID="{DCFD579D-A263-B648-AD56-85C514850CE7}" presName="node" presStyleLbl="node1" presStyleIdx="0" presStyleCnt="9" custScaleX="132683" custScaleY="101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C39FF-9629-BD43-BF22-CC7D6896B7CF}" type="pres">
      <dgm:prSet presAssocID="{5AAD5A39-DAD8-0843-B8B3-66E6265F91A4}" presName="parTrans" presStyleLbl="sibTrans2D1" presStyleIdx="1" presStyleCnt="9" custAng="10440074"/>
      <dgm:spPr/>
      <dgm:t>
        <a:bodyPr/>
        <a:lstStyle/>
        <a:p>
          <a:endParaRPr lang="en-US"/>
        </a:p>
      </dgm:t>
    </dgm:pt>
    <dgm:pt modelId="{A5B5AF4B-72FE-6742-B84E-FFDA3751C799}" type="pres">
      <dgm:prSet presAssocID="{5AAD5A39-DAD8-0843-B8B3-66E6265F91A4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A63BE17D-B5F1-7E40-BB2A-70114120BD07}" type="pres">
      <dgm:prSet presAssocID="{022D9DAA-459C-E84E-9281-6433FB122054}" presName="node" presStyleLbl="node1" presStyleIdx="1" presStyleCnt="9" custScaleX="132683" custScaleY="101167" custRadScaleRad="99655" custRadScaleInc="17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5C7B1-D9C2-C845-9084-9060F6BDFBFA}" type="pres">
      <dgm:prSet presAssocID="{014F75EE-3438-9B45-AC2A-C6D22A0A3377}" presName="parTrans" presStyleLbl="sibTrans2D1" presStyleIdx="2" presStyleCnt="9" custAng="10695675"/>
      <dgm:spPr/>
      <dgm:t>
        <a:bodyPr/>
        <a:lstStyle/>
        <a:p>
          <a:endParaRPr lang="en-US"/>
        </a:p>
      </dgm:t>
    </dgm:pt>
    <dgm:pt modelId="{E5BA17F5-AB6E-A74C-858D-5072B18BD558}" type="pres">
      <dgm:prSet presAssocID="{014F75EE-3438-9B45-AC2A-C6D22A0A3377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6CC16EB6-631F-FE49-AD82-877DEBE13F46}" type="pres">
      <dgm:prSet presAssocID="{27A389DA-4571-9C44-875E-DB67B8871364}" presName="node" presStyleLbl="node1" presStyleIdx="2" presStyleCnt="9" custScaleX="132683" custScaleY="101167" custRadScaleRad="101174" custRadScaleInc="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DF136-604F-3D40-8605-262C0DC9C3ED}" type="pres">
      <dgm:prSet presAssocID="{0391471B-CEA4-C64B-AC4E-7E8B00E875E0}" presName="parTrans" presStyleLbl="sibTrans2D1" presStyleIdx="3" presStyleCnt="9" custAng="11201784"/>
      <dgm:spPr/>
      <dgm:t>
        <a:bodyPr/>
        <a:lstStyle/>
        <a:p>
          <a:endParaRPr lang="en-US"/>
        </a:p>
      </dgm:t>
    </dgm:pt>
    <dgm:pt modelId="{AA5CF751-D138-6949-862B-8023823AA0B8}" type="pres">
      <dgm:prSet presAssocID="{0391471B-CEA4-C64B-AC4E-7E8B00E875E0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CB86AD30-B00E-9B44-8CC0-9E54D5EB3C68}" type="pres">
      <dgm:prSet presAssocID="{CA0C5E8A-9D02-3546-B058-1D4672FF582A}" presName="node" presStyleLbl="node1" presStyleIdx="3" presStyleCnt="9" custScaleX="132683" custScaleY="101167" custRadScaleRad="99506" custRadScaleInc="-20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8131F-F3F4-D04C-8AB4-7C970303C084}" type="pres">
      <dgm:prSet presAssocID="{BC1FBD28-5454-4B41-856D-8AC228CDF393}" presName="parTrans" presStyleLbl="sibTrans2D1" presStyleIdx="4" presStyleCnt="9" custAng="10782565"/>
      <dgm:spPr/>
      <dgm:t>
        <a:bodyPr/>
        <a:lstStyle/>
        <a:p>
          <a:endParaRPr lang="en-US"/>
        </a:p>
      </dgm:t>
    </dgm:pt>
    <dgm:pt modelId="{8FF3CB02-8C66-8E41-A8B7-90F2D7B27E8F}" type="pres">
      <dgm:prSet presAssocID="{BC1FBD28-5454-4B41-856D-8AC228CDF39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2ACABBD1-38C7-7B43-8045-E364D260DCAF}" type="pres">
      <dgm:prSet presAssocID="{0862AF7E-2375-D942-BB03-9B870F89DECC}" presName="node" presStyleLbl="node1" presStyleIdx="4" presStyleCnt="9" custScaleX="132683" custScaleY="101167" custRadScaleRad="99360" custRadScaleInc="-27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508D6-8713-8C4B-B1DE-A4AAF9DAFD73}" type="pres">
      <dgm:prSet presAssocID="{C7A07718-D3C3-174B-8FE7-F9773C2129A8}" presName="parTrans" presStyleLbl="sibTrans2D1" presStyleIdx="5" presStyleCnt="9" custAng="10323818"/>
      <dgm:spPr/>
      <dgm:t>
        <a:bodyPr/>
        <a:lstStyle/>
        <a:p>
          <a:endParaRPr lang="en-US"/>
        </a:p>
      </dgm:t>
    </dgm:pt>
    <dgm:pt modelId="{1494ED45-347E-9A47-9155-0BF2E5C182A9}" type="pres">
      <dgm:prSet presAssocID="{C7A07718-D3C3-174B-8FE7-F9773C2129A8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13D02277-D14D-F343-81BF-522CAAFFFDFD}" type="pres">
      <dgm:prSet presAssocID="{A61D3728-E3B0-DF4E-B6FA-75951DCEBA42}" presName="node" presStyleLbl="node1" presStyleIdx="5" presStyleCnt="9" custScaleX="132683" custScaleY="101167" custRadScaleRad="98167" custRadScaleInc="19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D1DF4-5280-284D-A2A2-2693949946BD}" type="pres">
      <dgm:prSet presAssocID="{83B00F30-AB93-0F43-AF00-B7846B817368}" presName="parTrans" presStyleLbl="sibTrans2D1" presStyleIdx="6" presStyleCnt="9" custAng="10697393"/>
      <dgm:spPr/>
      <dgm:t>
        <a:bodyPr/>
        <a:lstStyle/>
        <a:p>
          <a:endParaRPr lang="en-US"/>
        </a:p>
      </dgm:t>
    </dgm:pt>
    <dgm:pt modelId="{0DCF3152-C732-EC43-86C1-5B44AA7A5B8F}" type="pres">
      <dgm:prSet presAssocID="{83B00F30-AB93-0F43-AF00-B7846B81736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E304A6C1-CFCC-3441-9099-AAD22B90E0E4}" type="pres">
      <dgm:prSet presAssocID="{49F2CC48-6BA9-2D4A-9EB8-A81A6E17F5D7}" presName="node" presStyleLbl="node1" presStyleIdx="6" presStyleCnt="9" custScaleX="132683" custScaleY="101167" custRadScaleRad="101128" custRadScaleInc="24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B0597-1801-5747-8495-FC53D1127119}" type="pres">
      <dgm:prSet presAssocID="{1BADBCA8-7D0B-F141-8948-9C29DAEB8153}" presName="parTrans" presStyleLbl="sibTrans2D1" presStyleIdx="7" presStyleCnt="9" custAng="11165288"/>
      <dgm:spPr/>
      <dgm:t>
        <a:bodyPr/>
        <a:lstStyle/>
        <a:p>
          <a:endParaRPr lang="en-US"/>
        </a:p>
      </dgm:t>
    </dgm:pt>
    <dgm:pt modelId="{D54CC509-7FA0-C64D-9B44-4E6832B165C8}" type="pres">
      <dgm:prSet presAssocID="{1BADBCA8-7D0B-F141-8948-9C29DAEB8153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815C4A32-8CA5-E647-82AB-76956E276251}" type="pres">
      <dgm:prSet presAssocID="{8874C6C2-67D9-7845-9ACF-66FE55FA8D1F}" presName="node" presStyleLbl="node1" presStyleIdx="7" presStyleCnt="9" custScaleX="132683" custScaleY="101167" custRadScaleRad="102350" custRadScaleInc="-1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68940-DB51-7D48-A63F-F16DD134BEDA}" type="pres">
      <dgm:prSet presAssocID="{9B308440-F7DE-FD43-8FF4-D9367FABEF8E}" presName="parTrans" presStyleLbl="sibTrans2D1" presStyleIdx="8" presStyleCnt="9" custAng="10986742"/>
      <dgm:spPr/>
      <dgm:t>
        <a:bodyPr/>
        <a:lstStyle/>
        <a:p>
          <a:endParaRPr lang="en-US"/>
        </a:p>
      </dgm:t>
    </dgm:pt>
    <dgm:pt modelId="{4CEE1D8D-55D1-6344-BC81-235493421A6F}" type="pres">
      <dgm:prSet presAssocID="{9B308440-F7DE-FD43-8FF4-D9367FABEF8E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810F8D5-ACD0-0E4E-8C1A-384CFBBDAD11}" type="pres">
      <dgm:prSet presAssocID="{3B416E88-D852-F54B-860A-5E9DB2664AAD}" presName="node" presStyleLbl="node1" presStyleIdx="8" presStyleCnt="9" custScaleX="132683" custScaleY="101167" custRadScaleRad="100173" custRadScaleInc="-15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BF222-85F3-FB46-A2AA-C1A18C86D53C}" type="presOf" srcId="{3B416E88-D852-F54B-860A-5E9DB2664AAD}" destId="{7810F8D5-ACD0-0E4E-8C1A-384CFBBDAD11}" srcOrd="0" destOrd="0" presId="urn:microsoft.com/office/officeart/2005/8/layout/radial5"/>
    <dgm:cxn modelId="{9E8C9272-7EFD-3E42-B5B1-97D33AEEA617}" srcId="{1043EB01-1D70-D944-90B7-DFBCE880EAC0}" destId="{CA0C5E8A-9D02-3546-B058-1D4672FF582A}" srcOrd="3" destOrd="0" parTransId="{0391471B-CEA4-C64B-AC4E-7E8B00E875E0}" sibTransId="{A7D522FA-6AB2-BF4A-B557-A9FD568669EA}"/>
    <dgm:cxn modelId="{2FB95A17-B363-0944-929E-325DE9CC921A}" type="presOf" srcId="{CA0C5E8A-9D02-3546-B058-1D4672FF582A}" destId="{CB86AD30-B00E-9B44-8CC0-9E54D5EB3C68}" srcOrd="0" destOrd="0" presId="urn:microsoft.com/office/officeart/2005/8/layout/radial5"/>
    <dgm:cxn modelId="{5F6E26C5-C097-FD49-8D55-E658BD9D0B43}" type="presOf" srcId="{BC1FBD28-5454-4B41-856D-8AC228CDF393}" destId="{8FF3CB02-8C66-8E41-A8B7-90F2D7B27E8F}" srcOrd="1" destOrd="0" presId="urn:microsoft.com/office/officeart/2005/8/layout/radial5"/>
    <dgm:cxn modelId="{558DE9FD-1D15-3648-A9B4-2EDBDF15029F}" srcId="{FEB99878-498F-CE4E-A073-8CE674D28B76}" destId="{1043EB01-1D70-D944-90B7-DFBCE880EAC0}" srcOrd="0" destOrd="0" parTransId="{4158255F-9A8C-7840-99B5-AAD3A045DDBA}" sibTransId="{C1569487-E54E-724D-AB72-4E33358910A2}"/>
    <dgm:cxn modelId="{B3318B72-1DBE-A041-8AD0-2451C52A616F}" srcId="{1043EB01-1D70-D944-90B7-DFBCE880EAC0}" destId="{27A389DA-4571-9C44-875E-DB67B8871364}" srcOrd="2" destOrd="0" parTransId="{014F75EE-3438-9B45-AC2A-C6D22A0A3377}" sibTransId="{3624B200-792C-6D45-A97F-2ED94BF66A7A}"/>
    <dgm:cxn modelId="{6FB961CA-5F92-AD47-9F81-17B15619503B}" type="presOf" srcId="{DCFD579D-A263-B648-AD56-85C514850CE7}" destId="{6BAC70F3-A3FF-4841-84B4-68BDFA386307}" srcOrd="0" destOrd="0" presId="urn:microsoft.com/office/officeart/2005/8/layout/radial5"/>
    <dgm:cxn modelId="{CBE30223-E71C-8D46-A1D8-F0300FA07C9F}" srcId="{1043EB01-1D70-D944-90B7-DFBCE880EAC0}" destId="{8874C6C2-67D9-7845-9ACF-66FE55FA8D1F}" srcOrd="7" destOrd="0" parTransId="{1BADBCA8-7D0B-F141-8948-9C29DAEB8153}" sibTransId="{E5570435-E10E-D844-A4E5-0607FB47F3AE}"/>
    <dgm:cxn modelId="{339F2DB5-DCAF-6C4B-9921-83FB9573431E}" type="presOf" srcId="{8874C6C2-67D9-7845-9ACF-66FE55FA8D1F}" destId="{815C4A32-8CA5-E647-82AB-76956E276251}" srcOrd="0" destOrd="0" presId="urn:microsoft.com/office/officeart/2005/8/layout/radial5"/>
    <dgm:cxn modelId="{04F8A953-EDD9-614D-830B-830B2CBB6460}" type="presOf" srcId="{83B00F30-AB93-0F43-AF00-B7846B817368}" destId="{0DCF3152-C732-EC43-86C1-5B44AA7A5B8F}" srcOrd="1" destOrd="0" presId="urn:microsoft.com/office/officeart/2005/8/layout/radial5"/>
    <dgm:cxn modelId="{0F2BC0D1-9CC6-BD41-93D0-4BA8E54B20B2}" type="presOf" srcId="{022D9DAA-459C-E84E-9281-6433FB122054}" destId="{A63BE17D-B5F1-7E40-BB2A-70114120BD07}" srcOrd="0" destOrd="0" presId="urn:microsoft.com/office/officeart/2005/8/layout/radial5"/>
    <dgm:cxn modelId="{4C8A2280-778A-8448-8D19-0101145ECC31}" type="presOf" srcId="{27A389DA-4571-9C44-875E-DB67B8871364}" destId="{6CC16EB6-631F-FE49-AD82-877DEBE13F46}" srcOrd="0" destOrd="0" presId="urn:microsoft.com/office/officeart/2005/8/layout/radial5"/>
    <dgm:cxn modelId="{623DE80C-4A8E-A14D-A86D-923B3B13C48B}" type="presOf" srcId="{014F75EE-3438-9B45-AC2A-C6D22A0A3377}" destId="{E5BA17F5-AB6E-A74C-858D-5072B18BD558}" srcOrd="1" destOrd="0" presId="urn:microsoft.com/office/officeart/2005/8/layout/radial5"/>
    <dgm:cxn modelId="{4AD0CD41-F920-C044-BEF5-0BC2B53E322A}" type="presOf" srcId="{0B137C86-566D-3B48-8E56-D51C0D17BE9C}" destId="{FF3D0FAA-897F-2743-9758-8D19CAE94BEE}" srcOrd="1" destOrd="0" presId="urn:microsoft.com/office/officeart/2005/8/layout/radial5"/>
    <dgm:cxn modelId="{5FB9EEC4-DD75-E54D-AD0C-97335B003862}" type="presOf" srcId="{0391471B-CEA4-C64B-AC4E-7E8B00E875E0}" destId="{22CDF136-604F-3D40-8605-262C0DC9C3ED}" srcOrd="0" destOrd="0" presId="urn:microsoft.com/office/officeart/2005/8/layout/radial5"/>
    <dgm:cxn modelId="{B5BA8EB9-BC35-0046-947E-9E05D6ECDBA3}" type="presOf" srcId="{FEB99878-498F-CE4E-A073-8CE674D28B76}" destId="{B5A376B6-EA95-7A45-96AB-E34AFD291AB0}" srcOrd="0" destOrd="0" presId="urn:microsoft.com/office/officeart/2005/8/layout/radial5"/>
    <dgm:cxn modelId="{BFC24C4D-AF98-A54A-BFE7-A1E932BCB4A9}" type="presOf" srcId="{9B308440-F7DE-FD43-8FF4-D9367FABEF8E}" destId="{4CEE1D8D-55D1-6344-BC81-235493421A6F}" srcOrd="1" destOrd="0" presId="urn:microsoft.com/office/officeart/2005/8/layout/radial5"/>
    <dgm:cxn modelId="{23D87D8D-B7EB-1541-8FE4-45F6ED5CF1AF}" srcId="{1043EB01-1D70-D944-90B7-DFBCE880EAC0}" destId="{49F2CC48-6BA9-2D4A-9EB8-A81A6E17F5D7}" srcOrd="6" destOrd="0" parTransId="{83B00F30-AB93-0F43-AF00-B7846B817368}" sibTransId="{338BFCD1-02D3-2742-B350-C51965BBDACB}"/>
    <dgm:cxn modelId="{1905BF98-573D-B347-87AC-D78623EE5C6F}" type="presOf" srcId="{0391471B-CEA4-C64B-AC4E-7E8B00E875E0}" destId="{AA5CF751-D138-6949-862B-8023823AA0B8}" srcOrd="1" destOrd="0" presId="urn:microsoft.com/office/officeart/2005/8/layout/radial5"/>
    <dgm:cxn modelId="{C973A452-ED55-9449-A5E5-EA24EF16CB7D}" type="presOf" srcId="{A61D3728-E3B0-DF4E-B6FA-75951DCEBA42}" destId="{13D02277-D14D-F343-81BF-522CAAFFFDFD}" srcOrd="0" destOrd="0" presId="urn:microsoft.com/office/officeart/2005/8/layout/radial5"/>
    <dgm:cxn modelId="{48732903-1609-1746-81D4-DFEB00E1A827}" type="presOf" srcId="{1043EB01-1D70-D944-90B7-DFBCE880EAC0}" destId="{1DD4B9DA-C719-FD44-A249-48680B90BA57}" srcOrd="0" destOrd="0" presId="urn:microsoft.com/office/officeart/2005/8/layout/radial5"/>
    <dgm:cxn modelId="{9BD5EFE3-DE8E-2046-8D55-722B1FEA9332}" srcId="{1043EB01-1D70-D944-90B7-DFBCE880EAC0}" destId="{022D9DAA-459C-E84E-9281-6433FB122054}" srcOrd="1" destOrd="0" parTransId="{5AAD5A39-DAD8-0843-B8B3-66E6265F91A4}" sibTransId="{C9C71D2F-7143-1C41-8C7A-817E3EFC0196}"/>
    <dgm:cxn modelId="{8D994BB2-C0D8-FC42-8E89-91F62998F7EF}" srcId="{1043EB01-1D70-D944-90B7-DFBCE880EAC0}" destId="{0862AF7E-2375-D942-BB03-9B870F89DECC}" srcOrd="4" destOrd="0" parTransId="{BC1FBD28-5454-4B41-856D-8AC228CDF393}" sibTransId="{85822715-EDA9-5B44-AB6D-1466F5513D2E}"/>
    <dgm:cxn modelId="{7C8F5F35-CD14-0A4F-B0AC-DE6C11D29544}" type="presOf" srcId="{0B137C86-566D-3B48-8E56-D51C0D17BE9C}" destId="{3BA210EB-0C18-AC49-AFB9-D0864A28318B}" srcOrd="0" destOrd="0" presId="urn:microsoft.com/office/officeart/2005/8/layout/radial5"/>
    <dgm:cxn modelId="{A33ECAB2-BEE0-F446-AD68-17B3AFA020F3}" type="presOf" srcId="{C7A07718-D3C3-174B-8FE7-F9773C2129A8}" destId="{1494ED45-347E-9A47-9155-0BF2E5C182A9}" srcOrd="1" destOrd="0" presId="urn:microsoft.com/office/officeart/2005/8/layout/radial5"/>
    <dgm:cxn modelId="{0AEFBB4F-7227-4744-A9D2-6D183BCCBB46}" srcId="{1043EB01-1D70-D944-90B7-DFBCE880EAC0}" destId="{3B416E88-D852-F54B-860A-5E9DB2664AAD}" srcOrd="8" destOrd="0" parTransId="{9B308440-F7DE-FD43-8FF4-D9367FABEF8E}" sibTransId="{14B75CFF-1014-A442-A3AA-0F504A336DF2}"/>
    <dgm:cxn modelId="{A368CE60-6CC9-4845-B799-94F7142E616C}" type="presOf" srcId="{BC1FBD28-5454-4B41-856D-8AC228CDF393}" destId="{D8E8131F-F3F4-D04C-8AB4-7C970303C084}" srcOrd="0" destOrd="0" presId="urn:microsoft.com/office/officeart/2005/8/layout/radial5"/>
    <dgm:cxn modelId="{6F932B34-7132-6C40-952C-6B4DB7C83F73}" type="presOf" srcId="{49F2CC48-6BA9-2D4A-9EB8-A81A6E17F5D7}" destId="{E304A6C1-CFCC-3441-9099-AAD22B90E0E4}" srcOrd="0" destOrd="0" presId="urn:microsoft.com/office/officeart/2005/8/layout/radial5"/>
    <dgm:cxn modelId="{74C7BBEB-78B4-7843-A827-12D13AE2A192}" type="presOf" srcId="{5AAD5A39-DAD8-0843-B8B3-66E6265F91A4}" destId="{E6FC39FF-9629-BD43-BF22-CC7D6896B7CF}" srcOrd="0" destOrd="0" presId="urn:microsoft.com/office/officeart/2005/8/layout/radial5"/>
    <dgm:cxn modelId="{C8019EBD-C65D-2740-8681-AB1B0FB9B5E3}" srcId="{1043EB01-1D70-D944-90B7-DFBCE880EAC0}" destId="{A61D3728-E3B0-DF4E-B6FA-75951DCEBA42}" srcOrd="5" destOrd="0" parTransId="{C7A07718-D3C3-174B-8FE7-F9773C2129A8}" sibTransId="{1E6F39DF-073E-0E4E-ADBB-07B9C6674A7D}"/>
    <dgm:cxn modelId="{7550758C-E9E6-5549-A85A-027DFF5F72A2}" type="presOf" srcId="{1BADBCA8-7D0B-F141-8948-9C29DAEB8153}" destId="{DE5B0597-1801-5747-8495-FC53D1127119}" srcOrd="0" destOrd="0" presId="urn:microsoft.com/office/officeart/2005/8/layout/radial5"/>
    <dgm:cxn modelId="{D8C2F69C-7C76-0147-9856-54BFEA1B8E05}" type="presOf" srcId="{014F75EE-3438-9B45-AC2A-C6D22A0A3377}" destId="{3235C7B1-D9C2-C845-9084-9060F6BDFBFA}" srcOrd="0" destOrd="0" presId="urn:microsoft.com/office/officeart/2005/8/layout/radial5"/>
    <dgm:cxn modelId="{B2B74BE8-385E-DB46-834B-E88414B13D84}" srcId="{1043EB01-1D70-D944-90B7-DFBCE880EAC0}" destId="{DCFD579D-A263-B648-AD56-85C514850CE7}" srcOrd="0" destOrd="0" parTransId="{0B137C86-566D-3B48-8E56-D51C0D17BE9C}" sibTransId="{66ECA0EE-EAA6-814D-A0D1-F38CF8EAD1AD}"/>
    <dgm:cxn modelId="{DA386C00-D4CB-EC46-B261-BACC1C468318}" type="presOf" srcId="{83B00F30-AB93-0F43-AF00-B7846B817368}" destId="{BCCD1DF4-5280-284D-A2A2-2693949946BD}" srcOrd="0" destOrd="0" presId="urn:microsoft.com/office/officeart/2005/8/layout/radial5"/>
    <dgm:cxn modelId="{85020B22-4C05-3A4D-B3EE-966C837CAF79}" type="presOf" srcId="{9B308440-F7DE-FD43-8FF4-D9367FABEF8E}" destId="{48B68940-DB51-7D48-A63F-F16DD134BEDA}" srcOrd="0" destOrd="0" presId="urn:microsoft.com/office/officeart/2005/8/layout/radial5"/>
    <dgm:cxn modelId="{08D23139-B181-354F-9450-3C4BC00306EA}" type="presOf" srcId="{5AAD5A39-DAD8-0843-B8B3-66E6265F91A4}" destId="{A5B5AF4B-72FE-6742-B84E-FFDA3751C799}" srcOrd="1" destOrd="0" presId="urn:microsoft.com/office/officeart/2005/8/layout/radial5"/>
    <dgm:cxn modelId="{FE15AAFF-E69E-784A-A1DC-511BF55A9B07}" type="presOf" srcId="{C7A07718-D3C3-174B-8FE7-F9773C2129A8}" destId="{163508D6-8713-8C4B-B1DE-A4AAF9DAFD73}" srcOrd="0" destOrd="0" presId="urn:microsoft.com/office/officeart/2005/8/layout/radial5"/>
    <dgm:cxn modelId="{397A5D89-85C1-714E-8A90-6EFC73669902}" type="presOf" srcId="{0862AF7E-2375-D942-BB03-9B870F89DECC}" destId="{2ACABBD1-38C7-7B43-8045-E364D260DCAF}" srcOrd="0" destOrd="0" presId="urn:microsoft.com/office/officeart/2005/8/layout/radial5"/>
    <dgm:cxn modelId="{EB9DAAAB-0291-F540-AF06-10661AE26866}" type="presOf" srcId="{1BADBCA8-7D0B-F141-8948-9C29DAEB8153}" destId="{D54CC509-7FA0-C64D-9B44-4E6832B165C8}" srcOrd="1" destOrd="0" presId="urn:microsoft.com/office/officeart/2005/8/layout/radial5"/>
    <dgm:cxn modelId="{D16E6231-D643-9F4F-937B-17B8755D9FE2}" type="presParOf" srcId="{B5A376B6-EA95-7A45-96AB-E34AFD291AB0}" destId="{1DD4B9DA-C719-FD44-A249-48680B90BA57}" srcOrd="0" destOrd="0" presId="urn:microsoft.com/office/officeart/2005/8/layout/radial5"/>
    <dgm:cxn modelId="{D3A5C44C-8FF6-5746-BDC3-9906FA946753}" type="presParOf" srcId="{B5A376B6-EA95-7A45-96AB-E34AFD291AB0}" destId="{3BA210EB-0C18-AC49-AFB9-D0864A28318B}" srcOrd="1" destOrd="0" presId="urn:microsoft.com/office/officeart/2005/8/layout/radial5"/>
    <dgm:cxn modelId="{037F8018-878A-4243-9398-C19EF29B028B}" type="presParOf" srcId="{3BA210EB-0C18-AC49-AFB9-D0864A28318B}" destId="{FF3D0FAA-897F-2743-9758-8D19CAE94BEE}" srcOrd="0" destOrd="0" presId="urn:microsoft.com/office/officeart/2005/8/layout/radial5"/>
    <dgm:cxn modelId="{D3628DD6-774B-3B43-9422-0437482B0D0B}" type="presParOf" srcId="{B5A376B6-EA95-7A45-96AB-E34AFD291AB0}" destId="{6BAC70F3-A3FF-4841-84B4-68BDFA386307}" srcOrd="2" destOrd="0" presId="urn:microsoft.com/office/officeart/2005/8/layout/radial5"/>
    <dgm:cxn modelId="{9CAC092B-A173-1845-BF4D-F8569253CF2A}" type="presParOf" srcId="{B5A376B6-EA95-7A45-96AB-E34AFD291AB0}" destId="{E6FC39FF-9629-BD43-BF22-CC7D6896B7CF}" srcOrd="3" destOrd="0" presId="urn:microsoft.com/office/officeart/2005/8/layout/radial5"/>
    <dgm:cxn modelId="{5D87A53E-9086-1246-9D63-4D78AEED7FEE}" type="presParOf" srcId="{E6FC39FF-9629-BD43-BF22-CC7D6896B7CF}" destId="{A5B5AF4B-72FE-6742-B84E-FFDA3751C799}" srcOrd="0" destOrd="0" presId="urn:microsoft.com/office/officeart/2005/8/layout/radial5"/>
    <dgm:cxn modelId="{D09E92D7-AAF7-F741-8F59-730F3B4DC82C}" type="presParOf" srcId="{B5A376B6-EA95-7A45-96AB-E34AFD291AB0}" destId="{A63BE17D-B5F1-7E40-BB2A-70114120BD07}" srcOrd="4" destOrd="0" presId="urn:microsoft.com/office/officeart/2005/8/layout/radial5"/>
    <dgm:cxn modelId="{3656B8E9-DA20-DD4A-9A2B-58C1CC4C6DD6}" type="presParOf" srcId="{B5A376B6-EA95-7A45-96AB-E34AFD291AB0}" destId="{3235C7B1-D9C2-C845-9084-9060F6BDFBFA}" srcOrd="5" destOrd="0" presId="urn:microsoft.com/office/officeart/2005/8/layout/radial5"/>
    <dgm:cxn modelId="{44AD30CD-2490-2741-957B-A3DA38AFB8F1}" type="presParOf" srcId="{3235C7B1-D9C2-C845-9084-9060F6BDFBFA}" destId="{E5BA17F5-AB6E-A74C-858D-5072B18BD558}" srcOrd="0" destOrd="0" presId="urn:microsoft.com/office/officeart/2005/8/layout/radial5"/>
    <dgm:cxn modelId="{CCA01E0F-B1DF-2A4C-B63D-0E864B00406C}" type="presParOf" srcId="{B5A376B6-EA95-7A45-96AB-E34AFD291AB0}" destId="{6CC16EB6-631F-FE49-AD82-877DEBE13F46}" srcOrd="6" destOrd="0" presId="urn:microsoft.com/office/officeart/2005/8/layout/radial5"/>
    <dgm:cxn modelId="{089352D7-E8B9-CE42-BA34-B28CA1868922}" type="presParOf" srcId="{B5A376B6-EA95-7A45-96AB-E34AFD291AB0}" destId="{22CDF136-604F-3D40-8605-262C0DC9C3ED}" srcOrd="7" destOrd="0" presId="urn:microsoft.com/office/officeart/2005/8/layout/radial5"/>
    <dgm:cxn modelId="{A3A1CAE7-D08A-4146-8468-1926F8AC33F6}" type="presParOf" srcId="{22CDF136-604F-3D40-8605-262C0DC9C3ED}" destId="{AA5CF751-D138-6949-862B-8023823AA0B8}" srcOrd="0" destOrd="0" presId="urn:microsoft.com/office/officeart/2005/8/layout/radial5"/>
    <dgm:cxn modelId="{F45D0008-7FED-4E49-BF06-9C90E32E4D7D}" type="presParOf" srcId="{B5A376B6-EA95-7A45-96AB-E34AFD291AB0}" destId="{CB86AD30-B00E-9B44-8CC0-9E54D5EB3C68}" srcOrd="8" destOrd="0" presId="urn:microsoft.com/office/officeart/2005/8/layout/radial5"/>
    <dgm:cxn modelId="{D889797C-020D-1241-9DF4-52C1A654335A}" type="presParOf" srcId="{B5A376B6-EA95-7A45-96AB-E34AFD291AB0}" destId="{D8E8131F-F3F4-D04C-8AB4-7C970303C084}" srcOrd="9" destOrd="0" presId="urn:microsoft.com/office/officeart/2005/8/layout/radial5"/>
    <dgm:cxn modelId="{319EA030-E333-6648-8E23-EA72EC4DB934}" type="presParOf" srcId="{D8E8131F-F3F4-D04C-8AB4-7C970303C084}" destId="{8FF3CB02-8C66-8E41-A8B7-90F2D7B27E8F}" srcOrd="0" destOrd="0" presId="urn:microsoft.com/office/officeart/2005/8/layout/radial5"/>
    <dgm:cxn modelId="{F167E63B-C0C4-5745-85DB-EBEA4AF135F7}" type="presParOf" srcId="{B5A376B6-EA95-7A45-96AB-E34AFD291AB0}" destId="{2ACABBD1-38C7-7B43-8045-E364D260DCAF}" srcOrd="10" destOrd="0" presId="urn:microsoft.com/office/officeart/2005/8/layout/radial5"/>
    <dgm:cxn modelId="{C11C8C48-9D70-6148-982E-7F804C1A2C8B}" type="presParOf" srcId="{B5A376B6-EA95-7A45-96AB-E34AFD291AB0}" destId="{163508D6-8713-8C4B-B1DE-A4AAF9DAFD73}" srcOrd="11" destOrd="0" presId="urn:microsoft.com/office/officeart/2005/8/layout/radial5"/>
    <dgm:cxn modelId="{99B443FD-03C8-7249-ADFC-77F494AB90A9}" type="presParOf" srcId="{163508D6-8713-8C4B-B1DE-A4AAF9DAFD73}" destId="{1494ED45-347E-9A47-9155-0BF2E5C182A9}" srcOrd="0" destOrd="0" presId="urn:microsoft.com/office/officeart/2005/8/layout/radial5"/>
    <dgm:cxn modelId="{C5E84375-8A49-2B45-965E-2039E31112B4}" type="presParOf" srcId="{B5A376B6-EA95-7A45-96AB-E34AFD291AB0}" destId="{13D02277-D14D-F343-81BF-522CAAFFFDFD}" srcOrd="12" destOrd="0" presId="urn:microsoft.com/office/officeart/2005/8/layout/radial5"/>
    <dgm:cxn modelId="{71B428BF-22FE-B844-B1A8-07FEE42AB2A1}" type="presParOf" srcId="{B5A376B6-EA95-7A45-96AB-E34AFD291AB0}" destId="{BCCD1DF4-5280-284D-A2A2-2693949946BD}" srcOrd="13" destOrd="0" presId="urn:microsoft.com/office/officeart/2005/8/layout/radial5"/>
    <dgm:cxn modelId="{F2DEDDA2-5609-4544-8EB6-A56B6157014E}" type="presParOf" srcId="{BCCD1DF4-5280-284D-A2A2-2693949946BD}" destId="{0DCF3152-C732-EC43-86C1-5B44AA7A5B8F}" srcOrd="0" destOrd="0" presId="urn:microsoft.com/office/officeart/2005/8/layout/radial5"/>
    <dgm:cxn modelId="{22A6C0A6-70E6-AF41-A58D-059C3B46F404}" type="presParOf" srcId="{B5A376B6-EA95-7A45-96AB-E34AFD291AB0}" destId="{E304A6C1-CFCC-3441-9099-AAD22B90E0E4}" srcOrd="14" destOrd="0" presId="urn:microsoft.com/office/officeart/2005/8/layout/radial5"/>
    <dgm:cxn modelId="{1363CE26-652D-8A43-841D-5835422568E6}" type="presParOf" srcId="{B5A376B6-EA95-7A45-96AB-E34AFD291AB0}" destId="{DE5B0597-1801-5747-8495-FC53D1127119}" srcOrd="15" destOrd="0" presId="urn:microsoft.com/office/officeart/2005/8/layout/radial5"/>
    <dgm:cxn modelId="{600947B3-BB51-BB48-8EB9-79618C832A6F}" type="presParOf" srcId="{DE5B0597-1801-5747-8495-FC53D1127119}" destId="{D54CC509-7FA0-C64D-9B44-4E6832B165C8}" srcOrd="0" destOrd="0" presId="urn:microsoft.com/office/officeart/2005/8/layout/radial5"/>
    <dgm:cxn modelId="{161D0A36-3C66-374B-A809-1788C2B590B0}" type="presParOf" srcId="{B5A376B6-EA95-7A45-96AB-E34AFD291AB0}" destId="{815C4A32-8CA5-E647-82AB-76956E276251}" srcOrd="16" destOrd="0" presId="urn:microsoft.com/office/officeart/2005/8/layout/radial5"/>
    <dgm:cxn modelId="{7BCB9A59-07F6-E940-906D-A212D541623E}" type="presParOf" srcId="{B5A376B6-EA95-7A45-96AB-E34AFD291AB0}" destId="{48B68940-DB51-7D48-A63F-F16DD134BEDA}" srcOrd="17" destOrd="0" presId="urn:microsoft.com/office/officeart/2005/8/layout/radial5"/>
    <dgm:cxn modelId="{C44AB4CC-E8D4-0347-84F7-438A0F783997}" type="presParOf" srcId="{48B68940-DB51-7D48-A63F-F16DD134BEDA}" destId="{4CEE1D8D-55D1-6344-BC81-235493421A6F}" srcOrd="0" destOrd="0" presId="urn:microsoft.com/office/officeart/2005/8/layout/radial5"/>
    <dgm:cxn modelId="{3F092A5A-9A2A-184F-959F-4D1D0D66E42F}" type="presParOf" srcId="{B5A376B6-EA95-7A45-96AB-E34AFD291AB0}" destId="{7810F8D5-ACD0-0E4E-8C1A-384CFBBDAD11}" srcOrd="18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4B9DA-C719-FD44-A249-48680B90BA57}">
      <dsp:nvSpPr>
        <dsp:cNvPr id="0" name=""/>
        <dsp:cNvSpPr/>
      </dsp:nvSpPr>
      <dsp:spPr>
        <a:xfrm>
          <a:off x="2214566" y="2061049"/>
          <a:ext cx="1463958" cy="14639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>
              <a:solidFill>
                <a:srgbClr val="000000"/>
              </a:solidFill>
            </a:rPr>
            <a:t>Quality water</a:t>
          </a:r>
          <a:endParaRPr lang="fi-FI" sz="2000" kern="1200" dirty="0">
            <a:solidFill>
              <a:srgbClr val="000000"/>
            </a:solidFill>
          </a:endParaRPr>
        </a:p>
      </dsp:txBody>
      <dsp:txXfrm>
        <a:off x="2428958" y="2275441"/>
        <a:ext cx="1035174" cy="1035174"/>
      </dsp:txXfrm>
    </dsp:sp>
    <dsp:sp modelId="{3BA210EB-0C18-AC49-AFB9-D0864A28318B}">
      <dsp:nvSpPr>
        <dsp:cNvPr id="0" name=""/>
        <dsp:cNvSpPr/>
      </dsp:nvSpPr>
      <dsp:spPr>
        <a:xfrm rot="5400000">
          <a:off x="2707918" y="1379730"/>
          <a:ext cx="477254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>
        <a:off x="2779506" y="1405976"/>
        <a:ext cx="334078" cy="293504"/>
      </dsp:txXfrm>
    </dsp:sp>
    <dsp:sp modelId="{6BAC70F3-A3FF-4841-84B4-68BDFA386307}">
      <dsp:nvSpPr>
        <dsp:cNvPr id="0" name=""/>
        <dsp:cNvSpPr/>
      </dsp:nvSpPr>
      <dsp:spPr>
        <a:xfrm>
          <a:off x="2182958" y="-3856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solidFill>
                <a:srgbClr val="000000"/>
              </a:solidFill>
            </a:rPr>
            <a:t>Regulation</a:t>
          </a:r>
          <a:endParaRPr lang="fi-FI" sz="1400" kern="1200" dirty="0">
            <a:solidFill>
              <a:srgbClr val="000000"/>
            </a:solidFill>
          </a:endParaRPr>
        </a:p>
      </dsp:txBody>
      <dsp:txXfrm>
        <a:off x="2406607" y="166670"/>
        <a:ext cx="1079876" cy="823374"/>
      </dsp:txXfrm>
    </dsp:sp>
    <dsp:sp modelId="{E6FC39FF-9629-BD43-BF22-CC7D6896B7CF}">
      <dsp:nvSpPr>
        <dsp:cNvPr id="0" name=""/>
        <dsp:cNvSpPr/>
      </dsp:nvSpPr>
      <dsp:spPr>
        <a:xfrm rot="7619991">
          <a:off x="3499617" y="1722487"/>
          <a:ext cx="434213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>
        <a:off x="3603946" y="1768304"/>
        <a:ext cx="303949" cy="293504"/>
      </dsp:txXfrm>
    </dsp:sp>
    <dsp:sp modelId="{A63BE17D-B5F1-7E40-BB2A-70114120BD07}">
      <dsp:nvSpPr>
        <dsp:cNvPr id="0" name=""/>
        <dsp:cNvSpPr/>
      </dsp:nvSpPr>
      <dsp:spPr>
        <a:xfrm>
          <a:off x="3683344" y="601770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solidFill>
                <a:srgbClr val="000000"/>
              </a:solidFill>
            </a:rPr>
            <a:t>Legistlation</a:t>
          </a:r>
          <a:endParaRPr lang="fi-FI" sz="1400" kern="1200" dirty="0">
            <a:solidFill>
              <a:srgbClr val="000000"/>
            </a:solidFill>
          </a:endParaRPr>
        </a:p>
      </dsp:txBody>
      <dsp:txXfrm>
        <a:off x="3906993" y="772296"/>
        <a:ext cx="1079876" cy="823374"/>
      </dsp:txXfrm>
    </dsp:sp>
    <dsp:sp modelId="{3235C7B1-D9C2-C845-9084-9060F6BDFBFA}">
      <dsp:nvSpPr>
        <dsp:cNvPr id="0" name=""/>
        <dsp:cNvSpPr/>
      </dsp:nvSpPr>
      <dsp:spPr>
        <a:xfrm rot="10062900">
          <a:off x="3821284" y="2349455"/>
          <a:ext cx="388164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>
        <a:off x="3936400" y="2434900"/>
        <a:ext cx="271715" cy="293504"/>
      </dsp:txXfrm>
    </dsp:sp>
    <dsp:sp modelId="{6CC16EB6-631F-FE49-AD82-877DEBE13F46}">
      <dsp:nvSpPr>
        <dsp:cNvPr id="0" name=""/>
        <dsp:cNvSpPr/>
      </dsp:nvSpPr>
      <dsp:spPr>
        <a:xfrm>
          <a:off x="4364380" y="1804691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>
              <a:solidFill>
                <a:srgbClr val="000000"/>
              </a:solidFill>
            </a:rPr>
            <a:t>Authorities</a:t>
          </a:r>
          <a:r>
            <a:rPr lang="fi-FI" sz="1300" kern="1200" dirty="0">
              <a:solidFill>
                <a:srgbClr val="000000"/>
              </a:solidFill>
            </a:rPr>
            <a:t>      &amp; </a:t>
          </a:r>
          <a:r>
            <a:rPr lang="fi-FI" sz="1300" kern="1200" dirty="0" err="1">
              <a:solidFill>
                <a:srgbClr val="000000"/>
              </a:solidFill>
            </a:rPr>
            <a:t>Administration</a:t>
          </a:r>
          <a:endParaRPr lang="fi-FI" sz="1300" kern="1200" dirty="0">
            <a:solidFill>
              <a:srgbClr val="000000"/>
            </a:solidFill>
          </a:endParaRPr>
        </a:p>
      </dsp:txBody>
      <dsp:txXfrm>
        <a:off x="4588029" y="1975217"/>
        <a:ext cx="1079876" cy="823374"/>
      </dsp:txXfrm>
    </dsp:sp>
    <dsp:sp modelId="{22CDF136-604F-3D40-8605-262C0DC9C3ED}">
      <dsp:nvSpPr>
        <dsp:cNvPr id="0" name=""/>
        <dsp:cNvSpPr/>
      </dsp:nvSpPr>
      <dsp:spPr>
        <a:xfrm rot="12723189">
          <a:off x="3732213" y="3010802"/>
          <a:ext cx="379918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>
        <a:off x="3837501" y="3138880"/>
        <a:ext cx="265943" cy="293504"/>
      </dsp:txXfrm>
    </dsp:sp>
    <dsp:sp modelId="{CB86AD30-B00E-9B44-8CC0-9E54D5EB3C68}">
      <dsp:nvSpPr>
        <dsp:cNvPr id="0" name=""/>
        <dsp:cNvSpPr/>
      </dsp:nvSpPr>
      <dsp:spPr>
        <a:xfrm>
          <a:off x="4140711" y="3138614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solidFill>
                <a:srgbClr val="000000"/>
              </a:solidFill>
            </a:rPr>
            <a:t>Education</a:t>
          </a:r>
          <a:endParaRPr lang="fi-FI" sz="1400" kern="1200" dirty="0">
            <a:solidFill>
              <a:srgbClr val="000000"/>
            </a:solidFill>
          </a:endParaRPr>
        </a:p>
      </dsp:txBody>
      <dsp:txXfrm>
        <a:off x="4364360" y="3309140"/>
        <a:ext cx="1079876" cy="823374"/>
      </dsp:txXfrm>
    </dsp:sp>
    <dsp:sp modelId="{D8E8131F-F3F4-D04C-8AB4-7C970303C084}">
      <dsp:nvSpPr>
        <dsp:cNvPr id="0" name=""/>
        <dsp:cNvSpPr/>
      </dsp:nvSpPr>
      <dsp:spPr>
        <a:xfrm rot="14635428">
          <a:off x="3221076" y="3562290"/>
          <a:ext cx="430538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>
        <a:off x="3314044" y="3718131"/>
        <a:ext cx="301377" cy="293504"/>
      </dsp:txXfrm>
    </dsp:sp>
    <dsp:sp modelId="{2ACABBD1-38C7-7B43-8045-E364D260DCAF}">
      <dsp:nvSpPr>
        <dsp:cNvPr id="0" name=""/>
        <dsp:cNvSpPr/>
      </dsp:nvSpPr>
      <dsp:spPr>
        <a:xfrm>
          <a:off x="3118679" y="4147688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>
              <a:solidFill>
                <a:srgbClr val="000000"/>
              </a:solidFill>
            </a:rPr>
            <a:t>Users</a:t>
          </a:r>
          <a:endParaRPr lang="fi-FI" sz="1400" kern="1200" dirty="0">
            <a:solidFill>
              <a:srgbClr val="000000"/>
            </a:solidFill>
          </a:endParaRPr>
        </a:p>
      </dsp:txBody>
      <dsp:txXfrm>
        <a:off x="3342328" y="4318214"/>
        <a:ext cx="1079876" cy="823374"/>
      </dsp:txXfrm>
    </dsp:sp>
    <dsp:sp modelId="{163508D6-8713-8C4B-B1DE-A4AAF9DAFD73}">
      <dsp:nvSpPr>
        <dsp:cNvPr id="0" name=""/>
        <dsp:cNvSpPr/>
      </dsp:nvSpPr>
      <dsp:spPr>
        <a:xfrm rot="17180040">
          <a:off x="2279426" y="3564443"/>
          <a:ext cx="418018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 rot="10800000">
        <a:off x="2324494" y="3722449"/>
        <a:ext cx="292613" cy="293504"/>
      </dsp:txXfrm>
    </dsp:sp>
    <dsp:sp modelId="{13D02277-D14D-F343-81BF-522CAAFFFDFD}">
      <dsp:nvSpPr>
        <dsp:cNvPr id="0" name=""/>
        <dsp:cNvSpPr/>
      </dsp:nvSpPr>
      <dsp:spPr>
        <a:xfrm>
          <a:off x="1309632" y="4147688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solidFill>
                <a:srgbClr val="000000"/>
              </a:solidFill>
            </a:rPr>
            <a:t>Maintenance &amp; Management</a:t>
          </a:r>
          <a:endParaRPr lang="fi-FI" sz="1400" kern="1200" dirty="0">
            <a:solidFill>
              <a:srgbClr val="000000"/>
            </a:solidFill>
          </a:endParaRPr>
        </a:p>
      </dsp:txBody>
      <dsp:txXfrm>
        <a:off x="1533281" y="4318214"/>
        <a:ext cx="1079876" cy="823374"/>
      </dsp:txXfrm>
    </dsp:sp>
    <dsp:sp modelId="{BCCD1DF4-5280-284D-A2A2-2693949946BD}">
      <dsp:nvSpPr>
        <dsp:cNvPr id="0" name=""/>
        <dsp:cNvSpPr/>
      </dsp:nvSpPr>
      <dsp:spPr>
        <a:xfrm rot="20029295">
          <a:off x="1750492" y="3002276"/>
          <a:ext cx="397485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 rot="10800000">
        <a:off x="1756608" y="3126414"/>
        <a:ext cx="278240" cy="293504"/>
      </dsp:txXfrm>
    </dsp:sp>
    <dsp:sp modelId="{E304A6C1-CFCC-3441-9099-AAD22B90E0E4}">
      <dsp:nvSpPr>
        <dsp:cNvPr id="0" name=""/>
        <dsp:cNvSpPr/>
      </dsp:nvSpPr>
      <dsp:spPr>
        <a:xfrm>
          <a:off x="178410" y="3123001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>
              <a:solidFill>
                <a:srgbClr val="000000"/>
              </a:solidFill>
            </a:rPr>
            <a:t>Planning &amp; </a:t>
          </a:r>
          <a:r>
            <a:rPr lang="fi-FI" sz="1200" kern="1200" dirty="0" err="1">
              <a:solidFill>
                <a:srgbClr val="000000"/>
              </a:solidFill>
            </a:rPr>
            <a:t>Implementation</a:t>
          </a:r>
          <a:endParaRPr lang="fi-FI" sz="1200" kern="1200" dirty="0">
            <a:solidFill>
              <a:srgbClr val="000000"/>
            </a:solidFill>
          </a:endParaRPr>
        </a:p>
      </dsp:txBody>
      <dsp:txXfrm>
        <a:off x="402059" y="3293527"/>
        <a:ext cx="1079876" cy="823374"/>
      </dsp:txXfrm>
    </dsp:sp>
    <dsp:sp modelId="{DE5B0597-1801-5747-8495-FC53D1127119}">
      <dsp:nvSpPr>
        <dsp:cNvPr id="0" name=""/>
        <dsp:cNvSpPr/>
      </dsp:nvSpPr>
      <dsp:spPr>
        <a:xfrm rot="997632">
          <a:off x="1682505" y="2349456"/>
          <a:ext cx="388958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 rot="10800000">
        <a:off x="1684945" y="2430595"/>
        <a:ext cx="272271" cy="293504"/>
      </dsp:txXfrm>
    </dsp:sp>
    <dsp:sp modelId="{815C4A32-8CA5-E647-82AB-76956E276251}">
      <dsp:nvSpPr>
        <dsp:cNvPr id="0" name=""/>
        <dsp:cNvSpPr/>
      </dsp:nvSpPr>
      <dsp:spPr>
        <a:xfrm>
          <a:off x="0" y="1804688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solidFill>
                <a:srgbClr val="000000"/>
              </a:solidFill>
            </a:rPr>
            <a:t>Technology</a:t>
          </a:r>
          <a:endParaRPr lang="fi-FI" sz="1400" kern="1200" dirty="0">
            <a:solidFill>
              <a:srgbClr val="000000"/>
            </a:solidFill>
          </a:endParaRPr>
        </a:p>
      </dsp:txBody>
      <dsp:txXfrm>
        <a:off x="223649" y="1975214"/>
        <a:ext cx="1079876" cy="823374"/>
      </dsp:txXfrm>
    </dsp:sp>
    <dsp:sp modelId="{48B68940-DB51-7D48-A63F-F16DD134BEDA}">
      <dsp:nvSpPr>
        <dsp:cNvPr id="0" name=""/>
        <dsp:cNvSpPr/>
      </dsp:nvSpPr>
      <dsp:spPr>
        <a:xfrm rot="3023348">
          <a:off x="1955974" y="1714437"/>
          <a:ext cx="440695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>
            <a:solidFill>
              <a:srgbClr val="000000"/>
            </a:solidFill>
          </a:endParaRPr>
        </a:p>
      </dsp:txBody>
      <dsp:txXfrm rot="10800000">
        <a:off x="1979932" y="1761345"/>
        <a:ext cx="308487" cy="293504"/>
      </dsp:txXfrm>
    </dsp:sp>
    <dsp:sp modelId="{7810F8D5-ACD0-0E4E-8C1A-384CFBBDAD11}">
      <dsp:nvSpPr>
        <dsp:cNvPr id="0" name=""/>
        <dsp:cNvSpPr/>
      </dsp:nvSpPr>
      <dsp:spPr>
        <a:xfrm>
          <a:off x="682574" y="586186"/>
          <a:ext cx="1527174" cy="1164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solidFill>
                <a:srgbClr val="000000"/>
              </a:solidFill>
            </a:rPr>
            <a:t>Research</a:t>
          </a:r>
          <a:endParaRPr lang="fi-FI" sz="1400" kern="1200" dirty="0">
            <a:solidFill>
              <a:srgbClr val="000000"/>
            </a:solidFill>
          </a:endParaRPr>
        </a:p>
      </dsp:txBody>
      <dsp:txXfrm>
        <a:off x="906223" y="756712"/>
        <a:ext cx="1079876" cy="82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6FDD3-F49A-BD44-86A8-6691B53D8607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B2EA3-7AF4-C346-9F5F-71CD0A6BB5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64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0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BF1D1C-1CE2-4BDE-81D5-367167A7302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8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ian kuvan paikkamerkki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804A4-7AEE-4EA4-8F1A-B92376E65D51}" type="slidenum"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2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ian kuvan paikkamerkki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804A4-7AEE-4EA4-8F1A-B92376E65D51}" type="slidenum"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4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ian kuvan paikkamerkki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07A948-8DE1-4789-B0DC-1F8C01E39A69}" type="slidenum"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0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F1D1C-1CE2-4BDE-81D5-367167A730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66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00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BF1D1C-1CE2-4BDE-81D5-367167A7302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91035-0901-46F7-B5B7-86B47585C0A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51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29.9.2009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1CCD4-C4DF-4CF2-A98E-51C59F62273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87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29.9.2009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233C-A785-42AC-8A8F-29E0B9AFED3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45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BF9FD-0A25-46D6-B9D9-8607AFE16F3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90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B7F6B-1FDB-4040-802A-47B0923D082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99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5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63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46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8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68CF2-FDD5-4BA3-B761-ECAD81C8761D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667" y="198015"/>
            <a:ext cx="1658831" cy="8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91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9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4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2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4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47E2F-E81B-4712-BC7A-837E0638A52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15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16317-AC66-441C-83BF-17E0A8F2023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17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C1081-0AE3-4A50-BF64-AB6578ACE0C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65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11A3-FCC9-49CA-821D-002B36D1F03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16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29.9.2009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FEA3-7EA8-4E20-BC2D-4F048EEE6E6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43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29.9.2009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DF8EA-A0C3-47FA-A6BB-37F62BFE62D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46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29.9.2009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3AE7F-0B68-476E-81A8-2A86A30CF00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1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27.10.2009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94B670-D0AC-4164-9A83-A2F4E1FD422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1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EFC4-DC14-B341-BD8C-B1691B055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0E3D-6840-734F-ABD6-9770BB6B0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9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wf.f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hyperlink" Target="http://www.fwf.f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fwf.fi/" TargetMode="External"/><Relationship Id="rId4" Type="http://schemas.openxmlformats.org/officeDocument/2006/relationships/hyperlink" Target="mailto:info@fwf.f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fwf.fi/" TargetMode="External"/><Relationship Id="rId4" Type="http://schemas.openxmlformats.org/officeDocument/2006/relationships/hyperlink" Target="mailto:info@fwf.f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fwf.fi/" TargetMode="External"/><Relationship Id="rId5" Type="http://schemas.openxmlformats.org/officeDocument/2006/relationships/hyperlink" Target="mailto:info@fwf.fi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wf.f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hyperlink" Target="http://www.fwf.f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hyperlink" Target="http://www.fwf.fi/" TargetMode="External"/><Relationship Id="rId4" Type="http://schemas.openxmlformats.org/officeDocument/2006/relationships/hyperlink" Target="mailto:info@fwf.f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f.f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hyperlink" Target="https://www.linkedin.com/company/finnish-water-forum/?viewAsMember=tru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5.jpeg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17" Type="http://schemas.openxmlformats.org/officeDocument/2006/relationships/hyperlink" Target="http://www.fwf.fi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mailto:info@fwf.fi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5" Type="http://schemas.openxmlformats.org/officeDocument/2006/relationships/image" Target="../media/image17.jpeg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fwf.fi/" TargetMode="External"/><Relationship Id="rId4" Type="http://schemas.openxmlformats.org/officeDocument/2006/relationships/hyperlink" Target="mailto:info@fwf.f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wf.f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hyperlink" Target="http://www.fwf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0827" y="2077177"/>
            <a:ext cx="9639319" cy="19938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98EC9"/>
                </a:solidFill>
                <a:ea typeface="ＭＳ Ｐゴシック" pitchFamily="34" charset="-128"/>
              </a:rPr>
              <a:t/>
            </a:r>
            <a:br>
              <a:rPr lang="en-US" dirty="0">
                <a:solidFill>
                  <a:srgbClr val="098EC9"/>
                </a:solidFill>
                <a:ea typeface="ＭＳ Ｐゴシック" pitchFamily="34" charset="-128"/>
              </a:rPr>
            </a:br>
            <a:r>
              <a:rPr lang="en-US" dirty="0">
                <a:solidFill>
                  <a:srgbClr val="098EC9"/>
                </a:solidFill>
                <a:ea typeface="ＭＳ Ｐゴシック" pitchFamily="34" charset="-128"/>
              </a:rPr>
              <a:t>Finnish Water Sector</a:t>
            </a:r>
            <a: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  <a:t/>
            </a:r>
            <a:b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</a:br>
            <a: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  <a:t>Managing Director </a:t>
            </a:r>
            <a:b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</a:br>
            <a: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  <a:t>D.Sc. Topi </a:t>
            </a:r>
            <a:r>
              <a:rPr lang="en-US" sz="2700" dirty="0" err="1">
                <a:solidFill>
                  <a:srgbClr val="098EC9"/>
                </a:solidFill>
                <a:ea typeface="ＭＳ Ｐゴシック" pitchFamily="34" charset="-128"/>
              </a:rPr>
              <a:t>Helle</a:t>
            </a:r>
            <a: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  <a:t/>
            </a:r>
            <a:b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</a:br>
            <a: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  <a:t>Finnish Water Forum</a:t>
            </a:r>
            <a:br>
              <a:rPr lang="en-US" sz="2700" dirty="0">
                <a:solidFill>
                  <a:srgbClr val="098EC9"/>
                </a:solidFill>
                <a:ea typeface="ＭＳ Ｐゴシック" pitchFamily="34" charset="-128"/>
              </a:rPr>
            </a:br>
            <a:r>
              <a:rPr lang="en-US" sz="2900" dirty="0">
                <a:solidFill>
                  <a:srgbClr val="098EC9"/>
                </a:solidFill>
                <a:ea typeface="ＭＳ Ｐゴシック" pitchFamily="34" charset="-128"/>
              </a:rPr>
              <a:t/>
            </a:r>
            <a:br>
              <a:rPr lang="en-US" sz="2900" dirty="0">
                <a:solidFill>
                  <a:srgbClr val="098EC9"/>
                </a:solidFill>
                <a:ea typeface="ＭＳ Ｐゴシック" pitchFamily="34" charset="-128"/>
              </a:rPr>
            </a:br>
            <a:endParaRPr lang="fi-FI" sz="2900" dirty="0">
              <a:solidFill>
                <a:srgbClr val="098EC9"/>
              </a:solidFill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04236" y="3670300"/>
            <a:ext cx="3063764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GB" sz="18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3" descr="Macintosh HD:Users:svetasilvennoinen:Downloads:water_bottom.png">
            <a:extLst>
              <a:ext uri="{FF2B5EF4-FFF2-40B4-BE49-F238E27FC236}">
                <a16:creationId xmlns:a16="http://schemas.microsoft.com/office/drawing/2014/main" id="{F6DC9F0F-D4C6-1D4B-8C08-351E9E029F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5467"/>
            <a:ext cx="12192000" cy="41825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5" name="Google Shape;388;p47">
            <a:extLst>
              <a:ext uri="{FF2B5EF4-FFF2-40B4-BE49-F238E27FC236}">
                <a16:creationId xmlns:a16="http://schemas.microsoft.com/office/drawing/2014/main" id="{3EFB0C4E-6F3B-E940-8546-90C92DF7572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347206"/>
            <a:ext cx="2498069" cy="1267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44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65811" y="435437"/>
            <a:ext cx="9620836" cy="83156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ARTIFICIAL GROUNDWATER FOR DRINKING WATER PRODUCTION</a:t>
            </a:r>
            <a:br>
              <a:rPr lang="en-US" sz="2400" b="1" dirty="0">
                <a:latin typeface="Nexa Light" charset="0"/>
                <a:ea typeface="Nexa Light" charset="0"/>
                <a:cs typeface="Nexa Light" charset="0"/>
              </a:rPr>
            </a:br>
            <a:r>
              <a:rPr lang="en-US" sz="2400" b="1" dirty="0" err="1">
                <a:latin typeface="Nexa Light" charset="0"/>
                <a:ea typeface="Nexa Light" charset="0"/>
                <a:cs typeface="Nexa Light" charset="0"/>
              </a:rPr>
              <a:t>ie</a:t>
            </a:r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. MANAGED AQUIFER RECHARGE (MAR)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65811" y="1859340"/>
            <a:ext cx="8003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Using surface water to recharge aquifers is a very cost-efficient method for drinking water production, but requires good knowledge on the local conditions and high-level expertise for successful implementation. Finnish actors have wide experience of practical and sustainable solutions.</a:t>
            </a:r>
          </a:p>
          <a:p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MAR can also be used for water storage.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765811" y="3574281"/>
            <a:ext cx="4649491" cy="1829366"/>
          </a:xfrm>
          <a:prstGeom prst="roundRect">
            <a:avLst>
              <a:gd name="adj" fmla="val 687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72000" rIns="72000" bIns="7200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 includes: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Geological and raw water surveys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Feasibility studies, planning &amp; design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Measuring and monitoring technologies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Construction supervision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765810" y="1339046"/>
            <a:ext cx="8259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Artificial groundwater is one of the main water sources of Finnish water utilities. 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1" y="5845475"/>
            <a:ext cx="1154176" cy="577088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012976" y="5845476"/>
            <a:ext cx="11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3"/>
              </a:rPr>
              <a:t>info@fwf.fi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4"/>
              </a:rPr>
              <a:t>www.fwf.fi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9109" y="33254"/>
            <a:ext cx="342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8327" y="0"/>
            <a:ext cx="3463673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8696" y="706526"/>
            <a:ext cx="10338099" cy="83156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WATER RESOURCES MANAGEMENT </a:t>
            </a:r>
            <a:br>
              <a:rPr lang="en-US" sz="2400" b="1" dirty="0">
                <a:latin typeface="Nexa Light" charset="0"/>
                <a:ea typeface="Nexa Light" charset="0"/>
                <a:cs typeface="Nexa Light" charset="0"/>
              </a:rPr>
            </a:br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AND LAKE RESTORATION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13704" y="2483003"/>
            <a:ext cx="750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Most of the acquired information is open data to enable efficient cooperation and boost the creation of innovative solutions. Contamination sources are quickly identified with real-time monitoring and effectively eliminated with supportive regulation. Several polluted reservoirs have been restored.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882127" y="3768060"/>
            <a:ext cx="6823244" cy="1749445"/>
          </a:xfrm>
          <a:prstGeom prst="roundRect">
            <a:avLst>
              <a:gd name="adj" fmla="val 687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72000" rIns="72000" bIns="7200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Solutions include: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Modelling and planning of suitable restoration methods and practices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Monitoring and prevention of external loads (urban, rural, agricultural and industrial wastewater)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Baseline information on hydrological conditions and pollution sources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813704" y="1732408"/>
            <a:ext cx="7285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Key to Finland’s clean waters is the holistic approach on environmental monitoring and decision-making.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27" y="5885821"/>
            <a:ext cx="1154176" cy="577088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129292" y="5885822"/>
            <a:ext cx="11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4"/>
              </a:rPr>
              <a:t>info@fwf.fi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5"/>
              </a:rPr>
              <a:t>www.fwf.fi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1046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75950" y="0"/>
            <a:ext cx="334327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773" y="399931"/>
            <a:ext cx="8593015" cy="83156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FLOOD AND DROUGHT PREVENTION </a:t>
            </a:r>
            <a:br>
              <a:rPr lang="en-US" sz="2400" b="1" dirty="0">
                <a:latin typeface="Nexa Light" charset="0"/>
                <a:ea typeface="Nexa Light" charset="0"/>
                <a:cs typeface="Nexa Light" charset="0"/>
              </a:rPr>
            </a:br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&amp; NATURAL STORM WATER MANAGEMENT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86773" y="1821001"/>
            <a:ext cx="8593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 rural areas, flash floods can be prevented with the support of advanced geological surveys, land use planning and identifying suitable areas for retention and infiltration. In urban areas, a successful solution can include thorough analysis of land use, use of evaporation areas and permeable surfaces. </a:t>
            </a:r>
          </a:p>
          <a:p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Extreme weather conditions cause also drought and need for irrigation.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471921" y="3500307"/>
            <a:ext cx="6673946" cy="2165033"/>
          </a:xfrm>
          <a:prstGeom prst="roundRect">
            <a:avLst>
              <a:gd name="adj" fmla="val 687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72000" rIns="72000" bIns="7200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 includes: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Training, consulting, planning &amp; design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Early warning systems &amp; monitoring &amp; measurement technologies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Irrigation and flood management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Policy development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Small scale demonstrations for replication and scaling up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471921" y="1356969"/>
            <a:ext cx="818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Flood and drought prevention is a critical issue on both rural and urban areas. 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73" y="5774987"/>
            <a:ext cx="1154176" cy="577088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1733938" y="5774988"/>
            <a:ext cx="11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4"/>
              </a:rPr>
              <a:t>info@fwf.fi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5"/>
              </a:rPr>
              <a:t>www.fwf.fi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8541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>
            <a:spLocks noGrp="1"/>
          </p:cNvSpPr>
          <p:nvPr>
            <p:ph type="ctrTitle" idx="4294967295"/>
          </p:nvPr>
        </p:nvSpPr>
        <p:spPr>
          <a:xfrm>
            <a:off x="497157" y="85533"/>
            <a:ext cx="8593138" cy="831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i-FI" sz="2400" b="1" dirty="0">
                <a:latin typeface="Nexa Light" charset="0"/>
                <a:sym typeface="Arial"/>
              </a:rPr>
              <a:t>MODULAR OFF-GRID WATER SOLUTIONS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>
            <a:off x="497157" y="2616028"/>
            <a:ext cx="8138689" cy="136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made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drinkable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Finnish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innovations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purification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wastewater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recycling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saving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managing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lives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emergency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settings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6" name="Google Shape;386;p47"/>
          <p:cNvSpPr/>
          <p:nvPr/>
        </p:nvSpPr>
        <p:spPr>
          <a:xfrm>
            <a:off x="512146" y="3576420"/>
            <a:ext cx="7638431" cy="2093877"/>
          </a:xfrm>
          <a:prstGeom prst="roundRect">
            <a:avLst>
              <a:gd name="adj" fmla="val 687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fontAlgn="base"/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Solutions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includes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fontAlgn="base">
              <a:spcAft>
                <a:spcPts val="600"/>
              </a:spcAft>
              <a:buFont typeface="Arial" charset="0"/>
              <a:buChar char="•"/>
            </a:pP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Comprehensive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solutions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for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crisis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management and WASH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related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challenges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</a:p>
          <a:p>
            <a:pPr marL="285750" indent="-285750" fontAlgn="base">
              <a:spcAft>
                <a:spcPts val="600"/>
              </a:spcAft>
              <a:buFont typeface="Arial" charset="0"/>
              <a:buChar char="•"/>
            </a:pP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Deployable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modular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scalable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solutions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for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field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camps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other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temporary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or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permanent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needs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  </a:t>
            </a:r>
          </a:p>
          <a:p>
            <a:pPr marL="285750" indent="-285750" fontAlgn="base">
              <a:spcAft>
                <a:spcPts val="600"/>
              </a:spcAft>
              <a:buFont typeface="Arial" charset="0"/>
              <a:buChar char="•"/>
            </a:pP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Smart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solutions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for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drinking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wastewater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management to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secure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health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safety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efficiency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 </a:t>
            </a:r>
            <a:endParaRPr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7" name="Google Shape;387;p47"/>
          <p:cNvSpPr/>
          <p:nvPr/>
        </p:nvSpPr>
        <p:spPr>
          <a:xfrm>
            <a:off x="497157" y="1187703"/>
            <a:ext cx="830358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Modular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remote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villages,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holiday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resorts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produce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treating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waste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rescue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disasters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crises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requires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quick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to WASH.</a:t>
            </a: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endParaRPr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416" y="0"/>
            <a:ext cx="3644584" cy="6858000"/>
          </a:xfrm>
          <a:prstGeom prst="rect">
            <a:avLst/>
          </a:prstGeom>
        </p:spPr>
      </p:pic>
      <p:pic>
        <p:nvPicPr>
          <p:cNvPr id="7" name="Google Shape;388;p47">
            <a:extLst>
              <a:ext uri="{FF2B5EF4-FFF2-40B4-BE49-F238E27FC236}">
                <a16:creationId xmlns:a16="http://schemas.microsoft.com/office/drawing/2014/main" id="{64FEC101-EFCA-3E47-BD63-7F3196248A3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47" y="5940616"/>
            <a:ext cx="1154176" cy="577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89;p47">
            <a:extLst>
              <a:ext uri="{FF2B5EF4-FFF2-40B4-BE49-F238E27FC236}">
                <a16:creationId xmlns:a16="http://schemas.microsoft.com/office/drawing/2014/main" id="{0BCE43EA-0348-E249-888A-98DE7DA2CFEB}"/>
              </a:ext>
            </a:extLst>
          </p:cNvPr>
          <p:cNvSpPr txBox="1"/>
          <p:nvPr/>
        </p:nvSpPr>
        <p:spPr>
          <a:xfrm>
            <a:off x="1782389" y="5940616"/>
            <a:ext cx="11778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i-FI" sz="16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info@fwf.fi</a:t>
            </a:r>
            <a:endParaRPr sz="1600" dirty="0">
              <a:solidFill>
                <a:srgbClr val="115D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fi-FI" sz="16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www.fwf.fi</a:t>
            </a:r>
            <a:endParaRPr sz="1600" dirty="0">
              <a:solidFill>
                <a:srgbClr val="115D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35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631917" y="2814465"/>
            <a:ext cx="766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In </a:t>
            </a:r>
            <a:r>
              <a:rPr lang="fi-FI" sz="1600" dirty="0" err="1"/>
              <a:t>addition</a:t>
            </a:r>
            <a:r>
              <a:rPr lang="fi-FI" sz="1600" dirty="0"/>
              <a:t> to </a:t>
            </a:r>
            <a:r>
              <a:rPr lang="fi-FI" sz="1600" dirty="0" err="1"/>
              <a:t>education</a:t>
            </a:r>
            <a:r>
              <a:rPr lang="fi-FI" sz="1600" dirty="0"/>
              <a:t> and </a:t>
            </a:r>
            <a:r>
              <a:rPr lang="fi-FI" sz="1600" dirty="0" err="1"/>
              <a:t>capacity</a:t>
            </a:r>
            <a:r>
              <a:rPr lang="fi-FI" sz="1600" dirty="0"/>
              <a:t> </a:t>
            </a:r>
            <a:r>
              <a:rPr lang="fi-FI" sz="1600" dirty="0" err="1"/>
              <a:t>building</a:t>
            </a:r>
            <a:r>
              <a:rPr lang="fi-FI" sz="1600" dirty="0"/>
              <a:t>, Finland </a:t>
            </a:r>
            <a:r>
              <a:rPr lang="fi-FI" sz="1600" dirty="0" err="1"/>
              <a:t>can</a:t>
            </a:r>
            <a:r>
              <a:rPr lang="fi-FI" sz="1600" dirty="0"/>
              <a:t> help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schools</a:t>
            </a:r>
            <a:r>
              <a:rPr lang="fi-FI" sz="1600" dirty="0"/>
              <a:t> </a:t>
            </a:r>
            <a:r>
              <a:rPr lang="fi-FI" sz="1600" dirty="0" err="1"/>
              <a:t>sanitation</a:t>
            </a:r>
            <a:r>
              <a:rPr lang="fi-FI" sz="1600" dirty="0"/>
              <a:t>, </a:t>
            </a:r>
            <a:r>
              <a:rPr lang="fi-FI" sz="1600" dirty="0" err="1"/>
              <a:t>waste</a:t>
            </a:r>
            <a:r>
              <a:rPr lang="fi-FI" sz="1600" dirty="0"/>
              <a:t> </a:t>
            </a:r>
            <a:r>
              <a:rPr lang="fi-FI" sz="1600" dirty="0" err="1"/>
              <a:t>water</a:t>
            </a:r>
            <a:r>
              <a:rPr lang="fi-FI" sz="1600" dirty="0"/>
              <a:t> </a:t>
            </a:r>
            <a:r>
              <a:rPr lang="fi-FI" sz="1600" dirty="0" err="1"/>
              <a:t>treatment</a:t>
            </a:r>
            <a:r>
              <a:rPr lang="fi-FI" sz="1600" dirty="0"/>
              <a:t> and </a:t>
            </a:r>
            <a:r>
              <a:rPr lang="fi-FI" sz="1600" dirty="0" err="1"/>
              <a:t>clean</a:t>
            </a:r>
            <a:r>
              <a:rPr lang="fi-FI" sz="1600" dirty="0"/>
              <a:t> </a:t>
            </a:r>
            <a:r>
              <a:rPr lang="fi-FI" sz="1600" dirty="0" err="1"/>
              <a:t>water</a:t>
            </a:r>
            <a:r>
              <a:rPr lang="fi-FI" sz="1600" dirty="0"/>
              <a:t>. </a:t>
            </a:r>
            <a:r>
              <a:rPr lang="fi-FI" sz="1600" dirty="0" err="1"/>
              <a:t>This</a:t>
            </a:r>
            <a:r>
              <a:rPr lang="fi-FI" sz="1600" dirty="0"/>
              <a:t> is </a:t>
            </a:r>
            <a:r>
              <a:rPr lang="fi-FI" sz="1600" dirty="0" err="1"/>
              <a:t>important</a:t>
            </a:r>
            <a:r>
              <a:rPr lang="fi-FI" sz="1600" dirty="0"/>
              <a:t> to </a:t>
            </a:r>
            <a:r>
              <a:rPr lang="fi-FI" sz="1600" dirty="0" err="1"/>
              <a:t>give</a:t>
            </a:r>
            <a:r>
              <a:rPr lang="fi-FI" sz="1600" dirty="0"/>
              <a:t> </a:t>
            </a:r>
            <a:r>
              <a:rPr lang="fi-FI" sz="1600" dirty="0" err="1"/>
              <a:t>good</a:t>
            </a:r>
            <a:r>
              <a:rPr lang="fi-FI" sz="1600" dirty="0"/>
              <a:t> </a:t>
            </a:r>
            <a:r>
              <a:rPr lang="fi-FI" sz="1600" dirty="0" err="1"/>
              <a:t>infrastructure</a:t>
            </a:r>
            <a:r>
              <a:rPr lang="fi-FI" sz="1600" dirty="0"/>
              <a:t> for </a:t>
            </a:r>
            <a:r>
              <a:rPr lang="fi-FI" sz="1600" dirty="0" err="1"/>
              <a:t>good</a:t>
            </a:r>
            <a:r>
              <a:rPr lang="fi-FI" sz="1600" dirty="0"/>
              <a:t> </a:t>
            </a:r>
            <a:r>
              <a:rPr lang="fi-FI" sz="1600" dirty="0" err="1"/>
              <a:t>learning</a:t>
            </a:r>
            <a:r>
              <a:rPr lang="fi-FI" sz="1600" dirty="0"/>
              <a:t>. 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703635" y="3884716"/>
            <a:ext cx="5674603" cy="1780491"/>
          </a:xfrm>
          <a:prstGeom prst="roundRect">
            <a:avLst>
              <a:gd name="adj" fmla="val 687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 includes:</a:t>
            </a:r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Certified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vocational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training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water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Tailored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courses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engineers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authorities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Degree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courses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water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management for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MSc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level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Professional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teacher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education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35" y="5904461"/>
            <a:ext cx="1154176" cy="577088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2266246" y="5904461"/>
            <a:ext cx="11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3"/>
              </a:rPr>
              <a:t>info@fwf.fi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4"/>
              </a:rPr>
              <a:t>www.fwf.fi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31917" y="246221"/>
            <a:ext cx="8593015" cy="6981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EDUCATION AND CAPACITY BUILDING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2495EB9-9380-C14C-A35A-D686F7F1C912}"/>
              </a:ext>
            </a:extLst>
          </p:cNvPr>
          <p:cNvSpPr txBox="1"/>
          <p:nvPr/>
        </p:nvSpPr>
        <p:spPr>
          <a:xfrm>
            <a:off x="631917" y="1008290"/>
            <a:ext cx="7479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Capacity building is also important  for sustainability – we need competent and skilled staff at private and public sectors </a:t>
            </a:r>
            <a:r>
              <a:rPr lang="fi-FI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to </a:t>
            </a:r>
            <a:r>
              <a:rPr lang="fi-FI" sz="16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adopt</a:t>
            </a:r>
            <a:r>
              <a:rPr lang="fi-FI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sustainable</a:t>
            </a:r>
            <a:r>
              <a:rPr lang="fi-FI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water</a:t>
            </a:r>
            <a:r>
              <a:rPr lang="fi-FI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solutions</a:t>
            </a:r>
            <a:endParaRPr lang="fi-FI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16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Finland has helped in capacity building for decades. Finland is also known for good results in education, such as in PISA tests for school children.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587865ED-7CAF-7A4F-BAFB-F2410B73C5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9109" y="11151"/>
            <a:ext cx="342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>
            <a:spLocks noGrp="1"/>
          </p:cNvSpPr>
          <p:nvPr>
            <p:ph type="ctrTitle" idx="4294967295"/>
          </p:nvPr>
        </p:nvSpPr>
        <p:spPr>
          <a:xfrm>
            <a:off x="768955" y="203614"/>
            <a:ext cx="8593138" cy="831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i-FI" sz="2400" b="1" dirty="0">
                <a:latin typeface="Nexa Light" charset="0"/>
                <a:sym typeface="Arial"/>
              </a:rPr>
              <a:t>ENVIRONMENTAL MONITORING AND</a:t>
            </a:r>
            <a:br>
              <a:rPr lang="fi-FI" sz="2400" b="1" dirty="0">
                <a:latin typeface="Nexa Light" charset="0"/>
                <a:sym typeface="Arial"/>
              </a:rPr>
            </a:br>
            <a:r>
              <a:rPr lang="fi-FI" sz="2400" b="1" dirty="0">
                <a:latin typeface="Nexa Light" charset="0"/>
                <a:sym typeface="Arial"/>
              </a:rPr>
              <a:t>SMART WATER SOLUTIONS</a:t>
            </a:r>
            <a:endParaRPr sz="2400" b="1" dirty="0">
              <a:latin typeface="Nexa Light" charset="0"/>
              <a:sym typeface="Arial"/>
            </a:endParaRPr>
          </a:p>
        </p:txBody>
      </p:sp>
      <p:pic>
        <p:nvPicPr>
          <p:cNvPr id="388" name="Google Shape;388;p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16" y="5919835"/>
            <a:ext cx="1154176" cy="57708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7"/>
          <p:cNvSpPr txBox="1"/>
          <p:nvPr/>
        </p:nvSpPr>
        <p:spPr>
          <a:xfrm>
            <a:off x="2194258" y="5958308"/>
            <a:ext cx="11778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i-FI" sz="16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info@fwf.fi</a:t>
            </a:r>
            <a:endParaRPr sz="1600" dirty="0">
              <a:solidFill>
                <a:srgbClr val="115D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fi-FI" sz="16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www.fwf.fi</a:t>
            </a:r>
            <a:endParaRPr sz="1600" dirty="0">
              <a:solidFill>
                <a:srgbClr val="115D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8"/>
          <a:stretch/>
        </p:blipFill>
        <p:spPr>
          <a:xfrm>
            <a:off x="8341620" y="0"/>
            <a:ext cx="3850380" cy="6845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85;p47">
            <a:extLst>
              <a:ext uri="{FF2B5EF4-FFF2-40B4-BE49-F238E27FC236}">
                <a16:creationId xmlns:a16="http://schemas.microsoft.com/office/drawing/2014/main" id="{5354FE1A-1F48-8740-95F1-069B929AAC9A}"/>
              </a:ext>
            </a:extLst>
          </p:cNvPr>
          <p:cNvSpPr txBox="1"/>
          <p:nvPr/>
        </p:nvSpPr>
        <p:spPr>
          <a:xfrm>
            <a:off x="772578" y="3209501"/>
            <a:ext cx="7719649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Most sustainable way to produce water is to reduce water losses – there will be savings in energy, chemicals and water.  Digital monitoring, access control to different </a:t>
            </a:r>
            <a:r>
              <a:rPr lang="en-US" sz="1600" dirty="0" err="1">
                <a:solidFill>
                  <a:prstClr val="black"/>
                </a:solidFill>
                <a:latin typeface="Arial"/>
                <a:ea typeface="Arial"/>
                <a:cs typeface="Arial"/>
              </a:rPr>
              <a:t>fasilities</a:t>
            </a:r>
            <a:r>
              <a:rPr lang="en-US" sz="16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 and cyber security will guarantee safe operation of water network.</a:t>
            </a:r>
            <a:endParaRPr lang="fi-FI" sz="16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86;p47">
            <a:extLst>
              <a:ext uri="{FF2B5EF4-FFF2-40B4-BE49-F238E27FC236}">
                <a16:creationId xmlns:a16="http://schemas.microsoft.com/office/drawing/2014/main" id="{2385833C-159D-7D45-A011-4B0EB7234FEF}"/>
              </a:ext>
            </a:extLst>
          </p:cNvPr>
          <p:cNvSpPr/>
          <p:nvPr/>
        </p:nvSpPr>
        <p:spPr>
          <a:xfrm>
            <a:off x="768955" y="4140892"/>
            <a:ext cx="7396099" cy="1672886"/>
          </a:xfrm>
          <a:prstGeom prst="roundRect">
            <a:avLst>
              <a:gd name="adj" fmla="val 687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fontAlgn="base"/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Solutions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includes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85750" indent="-285750" fontAlgn="base">
              <a:spcAft>
                <a:spcPts val="600"/>
              </a:spcAft>
              <a:buFont typeface="Arial" charset="0"/>
              <a:buChar char="•"/>
            </a:pP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Integrated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technologies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sensor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networks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monitoring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  </a:t>
            </a:r>
          </a:p>
          <a:p>
            <a:pPr marL="285750" indent="-285750" fontAlgn="base">
              <a:spcAft>
                <a:spcPts val="600"/>
              </a:spcAft>
              <a:buFont typeface="Arial" charset="0"/>
              <a:buChar char="•"/>
            </a:pP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Predictive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monitoring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system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for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comprehensive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management  </a:t>
            </a:r>
          </a:p>
          <a:p>
            <a:pPr marL="285750" indent="-285750" fontAlgn="base">
              <a:spcAft>
                <a:spcPts val="600"/>
              </a:spcAft>
              <a:buFont typeface="Arial" charset="0"/>
              <a:buChar char="•"/>
            </a:pP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Improved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system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performance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with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safe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E2E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connections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hydraulic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models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, GIS, open-data and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various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algorithms</a:t>
            </a:r>
            <a:r>
              <a:rPr lang="fi-FI" sz="1600" dirty="0">
                <a:solidFill>
                  <a:prstClr val="black"/>
                </a:solidFill>
                <a:latin typeface="Arial" charset="0"/>
                <a:cs typeface="Arial" charset="0"/>
                <a:sym typeface="Arial"/>
              </a:rPr>
              <a:t> </a:t>
            </a:r>
            <a:endParaRPr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Google Shape;387;p47">
            <a:extLst>
              <a:ext uri="{FF2B5EF4-FFF2-40B4-BE49-F238E27FC236}">
                <a16:creationId xmlns:a16="http://schemas.microsoft.com/office/drawing/2014/main" id="{8E099680-A519-574D-90C7-97D15326637C}"/>
              </a:ext>
            </a:extLst>
          </p:cNvPr>
          <p:cNvSpPr/>
          <p:nvPr/>
        </p:nvSpPr>
        <p:spPr>
          <a:xfrm>
            <a:off x="768955" y="1149736"/>
            <a:ext cx="8015148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Reliable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real-time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data is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management</a:t>
            </a: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Smart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management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reduce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losses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potable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irrigation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waste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endParaRPr lang="fi-FI" sz="16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base"/>
            <a:r>
              <a:rPr lang="fi-FI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Google Shape;385;p47">
            <a:extLst>
              <a:ext uri="{FF2B5EF4-FFF2-40B4-BE49-F238E27FC236}">
                <a16:creationId xmlns:a16="http://schemas.microsoft.com/office/drawing/2014/main" id="{434E1E93-C820-314D-9C5B-CB1AB4575D4D}"/>
              </a:ext>
            </a:extLst>
          </p:cNvPr>
          <p:cNvSpPr txBox="1"/>
          <p:nvPr/>
        </p:nvSpPr>
        <p:spPr>
          <a:xfrm>
            <a:off x="768955" y="1595954"/>
            <a:ext cx="8015148" cy="7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contamination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sources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identified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real-time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quick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taken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prevent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novel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sensor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measured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decision-making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management. </a:t>
            </a:r>
            <a:endParaRPr sz="16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" name="Picture 33" descr="Logo&#10;&#10;Description automatically generated">
            <a:extLst>
              <a:ext uri="{FF2B5EF4-FFF2-40B4-BE49-F238E27FC236}">
                <a16:creationId xmlns:a16="http://schemas.microsoft.com/office/drawing/2014/main" id="{D5F493F4-D727-1F4A-AD15-6A04E29FB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83" y="6019312"/>
            <a:ext cx="1177522" cy="4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5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3718737-6400-B645-BC40-63EBDDFD9072}"/>
              </a:ext>
            </a:extLst>
          </p:cNvPr>
          <p:cNvSpPr txBox="1">
            <a:spLocks/>
          </p:cNvSpPr>
          <p:nvPr/>
        </p:nvSpPr>
        <p:spPr>
          <a:xfrm>
            <a:off x="1842319" y="2532935"/>
            <a:ext cx="7832842" cy="340166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Thank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You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for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Your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attention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!</a:t>
            </a:r>
          </a:p>
          <a:p>
            <a:pPr algn="ctr"/>
            <a:endParaRPr lang="fi-FI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You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can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find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more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information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from</a:t>
            </a:r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fi-FI" sz="2800" b="1" dirty="0">
              <a:solidFill>
                <a:schemeClr val="tx2"/>
              </a:solidFill>
              <a:latin typeface="arial" panose="020B0604020202020204" pitchFamily="34" charset="0"/>
              <a:hlinkClick r:id="rId3"/>
            </a:endParaRPr>
          </a:p>
          <a:p>
            <a:pPr algn="ctr"/>
            <a:r>
              <a:rPr lang="fi-FI" sz="2800" b="1" dirty="0">
                <a:solidFill>
                  <a:schemeClr val="tx2"/>
                </a:solidFill>
                <a:latin typeface="arial" panose="020B0604020202020204" pitchFamily="34" charset="0"/>
                <a:hlinkClick r:id="rId3"/>
              </a:rPr>
              <a:t>www.fwf.fi</a:t>
            </a:r>
            <a:endParaRPr lang="fi-FI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arial" panose="020B0604020202020204" pitchFamily="34" charset="0"/>
                <a:hlinkClick r:id="rId4"/>
              </a:rPr>
              <a:t>https://www.linkedin.com/company/finnish-water-forum/</a:t>
            </a:r>
            <a:endParaRPr lang="fi-FI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" sz="28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" sz="28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fi-FI" sz="28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fi-FI" sz="28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</a:br>
            <a:endParaRPr lang="en-GB" sz="8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B90BB46-2CED-B745-8CD5-F1B9D63D0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86" y="648929"/>
            <a:ext cx="2991162" cy="1495581"/>
          </a:xfrm>
          <a:prstGeom prst="rect">
            <a:avLst/>
          </a:prstGeom>
        </p:spPr>
      </p:pic>
      <p:pic>
        <p:nvPicPr>
          <p:cNvPr id="14" name="Picture 3" descr="Macintosh HD:Users:svetasilvennoinen:Downloads:water_bottom.png">
            <a:extLst>
              <a:ext uri="{FF2B5EF4-FFF2-40B4-BE49-F238E27FC236}">
                <a16:creationId xmlns:a16="http://schemas.microsoft.com/office/drawing/2014/main" id="{189CA9E2-65A8-3348-BAA8-40EF411A2CFE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46" r="49"/>
          <a:stretch/>
        </p:blipFill>
        <p:spPr bwMode="auto">
          <a:xfrm>
            <a:off x="0" y="4373216"/>
            <a:ext cx="12192000" cy="2484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4892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D17FFD-0F53-8640-8D7F-DA5E747B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68CF2-FDD5-4BA3-B761-ECAD81C8761D}" type="slidenum">
              <a:rPr lang="fi-FI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52F72A9-1710-BC4B-9089-385493FE9613}"/>
              </a:ext>
            </a:extLst>
          </p:cNvPr>
          <p:cNvSpPr/>
          <p:nvPr/>
        </p:nvSpPr>
        <p:spPr>
          <a:xfrm>
            <a:off x="895743" y="1510894"/>
            <a:ext cx="10892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VISION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Cle</a:t>
            </a:r>
            <a:r>
              <a:rPr lang="fi-FI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an</a:t>
            </a:r>
            <a:r>
              <a:rPr lang="en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 water for everyone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" sz="2400" dirty="0">
              <a:solidFill>
                <a:srgbClr val="098EC9"/>
              </a:solidFill>
              <a:latin typeface="Arial" pitchFamily="34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MISSION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Finnish Water Forum</a:t>
            </a:r>
            <a:r>
              <a:rPr lang="fi-FI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’s</a:t>
            </a:r>
            <a:r>
              <a:rPr lang="en" sz="24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</a:rPr>
              <a:t> mission is to create sustainable solutions for global water, climate and biodiversity challenges with Finnish know-how and technology jointly with local and international actors</a:t>
            </a:r>
            <a:endParaRPr lang="fi-FI" sz="2400" dirty="0">
              <a:solidFill>
                <a:srgbClr val="098EC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" name="Picture 3" descr="Macintosh HD:Users:svetasilvennoinen:Downloads:water_bottom.png">
            <a:extLst>
              <a:ext uri="{FF2B5EF4-FFF2-40B4-BE49-F238E27FC236}">
                <a16:creationId xmlns:a16="http://schemas.microsoft.com/office/drawing/2014/main" id="{91F47AF9-0AD8-6B43-B5A6-5D7BFE32C3FD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46" r="49"/>
          <a:stretch/>
        </p:blipFill>
        <p:spPr bwMode="auto">
          <a:xfrm>
            <a:off x="0" y="4236692"/>
            <a:ext cx="12192000" cy="2484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67814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6B2EC00-2EF9-B540-BC60-D1C51D2D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6" y="0"/>
            <a:ext cx="6911340" cy="1843855"/>
          </a:xfrm>
        </p:spPr>
        <p:txBody>
          <a:bodyPr>
            <a:noAutofit/>
          </a:bodyPr>
          <a:lstStyle/>
          <a:p>
            <a:r>
              <a:rPr lang="en-US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Finnish Water Forum – who we are?</a:t>
            </a:r>
            <a:endParaRPr lang="en-GB" sz="3200" kern="1200" dirty="0">
              <a:solidFill>
                <a:srgbClr val="098EC9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2696F87-F9BC-E346-BA44-1E8E5C0F6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81" y="1741664"/>
            <a:ext cx="7279738" cy="48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+mn-ea"/>
              </a:rPr>
              <a:t>Finnish Water sector association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+mn-ea"/>
              </a:rPr>
              <a:t>Non-Profit organization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+mn-ea"/>
              </a:rPr>
              <a:t>Members (&gt;130) include</a:t>
            </a:r>
          </a:p>
          <a:p>
            <a:pPr marL="742950" lvl="2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+mn-ea"/>
              </a:rPr>
              <a:t>Ministries</a:t>
            </a:r>
          </a:p>
          <a:p>
            <a:pPr marL="742950" lvl="2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+mn-ea"/>
              </a:rPr>
              <a:t>Universities and educational institutions</a:t>
            </a:r>
          </a:p>
          <a:p>
            <a:pPr marL="742950" lvl="2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+mn-ea"/>
              </a:rPr>
              <a:t>Research Institutions</a:t>
            </a:r>
          </a:p>
          <a:p>
            <a:pPr marL="742950" lvl="2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+mn-ea"/>
              </a:rPr>
              <a:t>Associations</a:t>
            </a:r>
          </a:p>
          <a:p>
            <a:pPr marL="742950" lvl="2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+mn-ea"/>
              </a:rPr>
              <a:t>Private sector companies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+mn-ea"/>
              </a:rPr>
              <a:t>Members knowledge covers all areas of water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+mn-ea"/>
              </a:rPr>
              <a:t>FWF is the “one stop shop” to Finnish Water partners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904DB0-CB35-5148-AF8D-E566FBE7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88" y="1741664"/>
            <a:ext cx="4131212" cy="41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EDC4078-5CC7-184E-9B43-D2E7944954E8}"/>
              </a:ext>
            </a:extLst>
          </p:cNvPr>
          <p:cNvSpPr txBox="1"/>
          <p:nvPr/>
        </p:nvSpPr>
        <p:spPr>
          <a:xfrm>
            <a:off x="10911798" y="2581676"/>
            <a:ext cx="1377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FINLAND</a:t>
            </a:r>
          </a:p>
        </p:txBody>
      </p:sp>
    </p:spTree>
    <p:extLst>
      <p:ext uri="{BB962C8B-B14F-4D97-AF65-F5344CB8AC3E}">
        <p14:creationId xmlns:p14="http://schemas.microsoft.com/office/powerpoint/2010/main" val="28932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kia Corporation">
            <a:extLst>
              <a:ext uri="{FF2B5EF4-FFF2-40B4-BE49-F238E27FC236}">
                <a16:creationId xmlns:a16="http://schemas.microsoft.com/office/drawing/2014/main" id="{BA7E6ADC-2EEF-0144-BF30-F8790CF2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97" y="6231468"/>
            <a:ext cx="1457854" cy="6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4407BDB0-A6E1-E349-A49C-5657F71436F5}"/>
              </a:ext>
            </a:extLst>
          </p:cNvPr>
          <p:cNvGrpSpPr/>
          <p:nvPr/>
        </p:nvGrpSpPr>
        <p:grpSpPr>
          <a:xfrm>
            <a:off x="1036569" y="125029"/>
            <a:ext cx="9144000" cy="6607941"/>
            <a:chOff x="-2323" y="980829"/>
            <a:chExt cx="7927643" cy="50185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3A4902-9239-0140-B864-3E14CB0B9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22"/>
            <a:stretch/>
          </p:blipFill>
          <p:spPr>
            <a:xfrm>
              <a:off x="-2323" y="980829"/>
              <a:ext cx="7927643" cy="50185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706318-7B08-D94F-AE3F-A2D29CA1BA61}"/>
                </a:ext>
              </a:extLst>
            </p:cNvPr>
            <p:cNvSpPr txBox="1"/>
            <p:nvPr/>
          </p:nvSpPr>
          <p:spPr>
            <a:xfrm>
              <a:off x="232202" y="2389195"/>
              <a:ext cx="1706253" cy="18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i-FI" sz="10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Ekonia                      Biwatech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BDBF3E-A4DD-3146-9D3B-DC4230A4BA5E}"/>
                </a:ext>
              </a:extLst>
            </p:cNvPr>
            <p:cNvSpPr/>
            <p:nvPr/>
          </p:nvSpPr>
          <p:spPr>
            <a:xfrm>
              <a:off x="251056" y="3051358"/>
              <a:ext cx="834272" cy="175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i-FI" sz="9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Planpoint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0209CF-B017-9848-9721-A43322A51F03}"/>
                </a:ext>
              </a:extLst>
            </p:cNvPr>
            <p:cNvSpPr/>
            <p:nvPr/>
          </p:nvSpPr>
          <p:spPr>
            <a:xfrm>
              <a:off x="1047349" y="2989618"/>
              <a:ext cx="956821" cy="233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i-FI" sz="7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International Trade Alliance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2CC6A6-476F-9748-A962-31EAA7C36DDA}"/>
                </a:ext>
              </a:extLst>
            </p:cNvPr>
            <p:cNvSpPr/>
            <p:nvPr/>
          </p:nvSpPr>
          <p:spPr>
            <a:xfrm>
              <a:off x="4642453" y="1428966"/>
              <a:ext cx="730577" cy="175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i-FI" sz="9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Faintend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FAF2E5E7-B59B-944C-BDFA-C16852C6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02" y="5581320"/>
            <a:ext cx="990740" cy="2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9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971844-F3B8-5448-91D2-0FA17B4C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2" y="440566"/>
            <a:ext cx="109728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l">
              <a:lnSpc>
                <a:spcPct val="90000"/>
              </a:lnSpc>
              <a:buNone/>
              <a:defRPr/>
            </a:pPr>
            <a:r>
              <a:rPr lang="fi-FI" sz="3200" kern="1200" dirty="0" err="1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Sustainable</a:t>
            </a:r>
            <a:r>
              <a:rPr lang="fi-FI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i-FI" sz="3200" kern="1200" dirty="0" err="1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ways</a:t>
            </a:r>
            <a:r>
              <a:rPr lang="fi-FI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to </a:t>
            </a:r>
            <a:r>
              <a:rPr lang="fi-FI" sz="3200" kern="1200" dirty="0" err="1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reach</a:t>
            </a:r>
            <a:r>
              <a:rPr lang="fi-FI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br>
              <a:rPr lang="fi-FI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lang="fi-FI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SDG 6 </a:t>
            </a:r>
            <a:r>
              <a:rPr lang="fi-FI" sz="3200" kern="1200" dirty="0" err="1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clean</a:t>
            </a:r>
            <a:r>
              <a:rPr lang="fi-FI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i-FI" sz="3200" kern="1200" dirty="0" err="1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water</a:t>
            </a:r>
            <a:r>
              <a:rPr lang="fi-FI" sz="3200" kern="1200" dirty="0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and </a:t>
            </a:r>
            <a:r>
              <a:rPr lang="fi-FI" sz="3200" kern="1200" dirty="0" err="1">
                <a:solidFill>
                  <a:srgbClr val="098EC9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sanitation</a:t>
            </a:r>
            <a:endParaRPr lang="fi-FI" sz="3200" kern="1200" dirty="0">
              <a:solidFill>
                <a:srgbClr val="098EC9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26" name="Picture 2" descr="How Can Businesses/Investors Match SDG Pledges + Impact Metrics?">
            <a:extLst>
              <a:ext uri="{FF2B5EF4-FFF2-40B4-BE49-F238E27FC236}">
                <a16:creationId xmlns:a16="http://schemas.microsoft.com/office/drawing/2014/main" id="{19FA1D78-7D67-654B-AC47-4FED0C19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8" y="1459613"/>
            <a:ext cx="5407742" cy="47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BADAFB6-EF5D-C54B-88CA-4511D43B82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108" y="259235"/>
            <a:ext cx="1581788" cy="79089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3A8959A-B0E9-AD44-A8A8-525F5B89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7" y="1958044"/>
            <a:ext cx="6581677" cy="473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itchFamily="34" charset="0"/>
                <a:ea typeface="+mn-ea"/>
              </a:rPr>
              <a:t>Digitalization</a:t>
            </a:r>
            <a:r>
              <a:rPr lang="fi-FI" sz="2400" dirty="0">
                <a:latin typeface="Calibri" pitchFamily="34" charset="0"/>
                <a:ea typeface="+mn-ea"/>
              </a:rPr>
              <a:t> is </a:t>
            </a:r>
            <a:r>
              <a:rPr lang="fi-FI" sz="2400" dirty="0" err="1">
                <a:latin typeface="Calibri" pitchFamily="34" charset="0"/>
                <a:ea typeface="+mn-ea"/>
              </a:rPr>
              <a:t>important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tool</a:t>
            </a:r>
            <a:r>
              <a:rPr lang="fi-FI" sz="2400" dirty="0">
                <a:latin typeface="Calibri" pitchFamily="34" charset="0"/>
                <a:ea typeface="+mn-ea"/>
              </a:rPr>
              <a:t> for </a:t>
            </a:r>
            <a:r>
              <a:rPr lang="fi-FI" sz="2400" dirty="0" err="1">
                <a:latin typeface="Calibri" pitchFamily="34" charset="0"/>
                <a:ea typeface="+mn-ea"/>
              </a:rPr>
              <a:t>sustainable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water</a:t>
            </a:r>
            <a:r>
              <a:rPr lang="fi-FI" sz="2400" dirty="0">
                <a:latin typeface="Calibri" pitchFamily="34" charset="0"/>
                <a:ea typeface="+mn-ea"/>
              </a:rPr>
              <a:t> management, </a:t>
            </a:r>
            <a:r>
              <a:rPr lang="fi-FI" sz="2400" dirty="0" err="1">
                <a:latin typeface="Calibri" pitchFamily="34" charset="0"/>
                <a:ea typeface="+mn-ea"/>
              </a:rPr>
              <a:t>good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water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quality</a:t>
            </a:r>
            <a:r>
              <a:rPr lang="fi-FI" sz="2400" dirty="0">
                <a:latin typeface="Calibri" pitchFamily="34" charset="0"/>
                <a:ea typeface="+mn-ea"/>
              </a:rPr>
              <a:t> and </a:t>
            </a:r>
            <a:r>
              <a:rPr lang="fi-FI" sz="2400" dirty="0" err="1">
                <a:latin typeface="Calibri" pitchFamily="34" charset="0"/>
                <a:ea typeface="+mn-ea"/>
              </a:rPr>
              <a:t>safety</a:t>
            </a:r>
            <a:endParaRPr lang="fi-FI" sz="2400" dirty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itchFamily="34" charset="0"/>
                <a:ea typeface="+mn-ea"/>
              </a:rPr>
              <a:t>Circular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economy</a:t>
            </a:r>
            <a:r>
              <a:rPr lang="fi-FI" sz="2400" dirty="0">
                <a:latin typeface="Calibri" pitchFamily="34" charset="0"/>
                <a:ea typeface="+mn-ea"/>
              </a:rPr>
              <a:t> and </a:t>
            </a:r>
            <a:r>
              <a:rPr lang="fi-FI" sz="2400" dirty="0" err="1">
                <a:latin typeface="Calibri" pitchFamily="34" charset="0"/>
                <a:ea typeface="+mn-ea"/>
              </a:rPr>
              <a:t>resource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efficiency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solutions</a:t>
            </a:r>
            <a:r>
              <a:rPr lang="fi-FI" sz="2400" dirty="0">
                <a:latin typeface="Calibri" pitchFamily="34" charset="0"/>
                <a:ea typeface="+mn-ea"/>
              </a:rPr>
              <a:t>, </a:t>
            </a:r>
            <a:r>
              <a:rPr lang="fi-FI" sz="2400" dirty="0" err="1">
                <a:latin typeface="Calibri" pitchFamily="34" charset="0"/>
                <a:ea typeface="+mn-ea"/>
              </a:rPr>
              <a:t>such</a:t>
            </a:r>
            <a:r>
              <a:rPr lang="fi-FI" sz="2400" dirty="0">
                <a:latin typeface="Calibri" pitchFamily="34" charset="0"/>
                <a:ea typeface="+mn-ea"/>
              </a:rPr>
              <a:t> as </a:t>
            </a:r>
            <a:r>
              <a:rPr lang="fi-FI" sz="2400" dirty="0" err="1">
                <a:latin typeface="Calibri" pitchFamily="34" charset="0"/>
                <a:ea typeface="+mn-ea"/>
              </a:rPr>
              <a:t>waste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water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recycling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or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sludge</a:t>
            </a:r>
            <a:r>
              <a:rPr lang="fi-FI" sz="2400" dirty="0">
                <a:latin typeface="Calibri" pitchFamily="34" charset="0"/>
                <a:ea typeface="+mn-ea"/>
              </a:rPr>
              <a:t> into </a:t>
            </a:r>
            <a:r>
              <a:rPr lang="fi-FI" sz="2400" dirty="0" err="1">
                <a:latin typeface="Calibri" pitchFamily="34" charset="0"/>
                <a:ea typeface="+mn-ea"/>
              </a:rPr>
              <a:t>biogas</a:t>
            </a:r>
            <a:r>
              <a:rPr lang="fi-FI" sz="2400" dirty="0">
                <a:latin typeface="Calibri" pitchFamily="34" charset="0"/>
                <a:ea typeface="+mn-ea"/>
              </a:rPr>
              <a:t> and </a:t>
            </a:r>
            <a:r>
              <a:rPr lang="fi-FI" sz="2400" dirty="0" err="1">
                <a:latin typeface="Calibri" pitchFamily="34" charset="0"/>
                <a:ea typeface="+mn-ea"/>
              </a:rPr>
              <a:t>fertilizers</a:t>
            </a:r>
            <a:endParaRPr lang="fi-FI" sz="2400" dirty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itchFamily="34" charset="0"/>
                <a:ea typeface="+mn-ea"/>
              </a:rPr>
              <a:t>Capacity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building</a:t>
            </a:r>
            <a:r>
              <a:rPr lang="fi-FI" sz="2400" dirty="0">
                <a:latin typeface="Calibri" pitchFamily="34" charset="0"/>
                <a:ea typeface="+mn-ea"/>
              </a:rPr>
              <a:t> is </a:t>
            </a:r>
            <a:r>
              <a:rPr lang="fi-FI" sz="2400" dirty="0" err="1">
                <a:latin typeface="Calibri" pitchFamily="34" charset="0"/>
                <a:ea typeface="+mn-ea"/>
              </a:rPr>
              <a:t>also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important</a:t>
            </a:r>
            <a:r>
              <a:rPr lang="fi-FI" sz="2400" dirty="0">
                <a:latin typeface="Calibri" pitchFamily="34" charset="0"/>
                <a:ea typeface="+mn-ea"/>
              </a:rPr>
              <a:t> – </a:t>
            </a:r>
            <a:r>
              <a:rPr lang="fi-FI" sz="2400" dirty="0" err="1">
                <a:latin typeface="Calibri" pitchFamily="34" charset="0"/>
                <a:ea typeface="+mn-ea"/>
              </a:rPr>
              <a:t>we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need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competent</a:t>
            </a:r>
            <a:r>
              <a:rPr lang="fi-FI" sz="2400" dirty="0">
                <a:latin typeface="Calibri" pitchFamily="34" charset="0"/>
                <a:ea typeface="+mn-ea"/>
              </a:rPr>
              <a:t> and </a:t>
            </a:r>
            <a:r>
              <a:rPr lang="fi-FI" sz="2400" dirty="0" err="1">
                <a:latin typeface="Calibri" pitchFamily="34" charset="0"/>
                <a:ea typeface="+mn-ea"/>
              </a:rPr>
              <a:t>skilled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staff</a:t>
            </a:r>
            <a:r>
              <a:rPr lang="fi-FI" sz="2400" dirty="0">
                <a:latin typeface="Calibri" pitchFamily="34" charset="0"/>
                <a:ea typeface="+mn-ea"/>
              </a:rPr>
              <a:t> at </a:t>
            </a:r>
            <a:r>
              <a:rPr lang="fi-FI" sz="2400" dirty="0" err="1">
                <a:latin typeface="Calibri" pitchFamily="34" charset="0"/>
                <a:ea typeface="+mn-ea"/>
              </a:rPr>
              <a:t>private</a:t>
            </a:r>
            <a:r>
              <a:rPr lang="fi-FI" sz="2400" dirty="0">
                <a:latin typeface="Calibri" pitchFamily="34" charset="0"/>
                <a:ea typeface="+mn-ea"/>
              </a:rPr>
              <a:t> and </a:t>
            </a:r>
            <a:r>
              <a:rPr lang="fi-FI" sz="2400" dirty="0" err="1">
                <a:latin typeface="Calibri" pitchFamily="34" charset="0"/>
                <a:ea typeface="+mn-ea"/>
              </a:rPr>
              <a:t>public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sectors</a:t>
            </a:r>
            <a:r>
              <a:rPr lang="fi-FI" sz="2400" dirty="0">
                <a:latin typeface="Calibri" pitchFamily="34" charset="0"/>
                <a:ea typeface="+mn-ea"/>
              </a:rPr>
              <a:t> to </a:t>
            </a:r>
            <a:r>
              <a:rPr lang="fi-FI" sz="2400" dirty="0" err="1">
                <a:latin typeface="Calibri" pitchFamily="34" charset="0"/>
                <a:ea typeface="+mn-ea"/>
              </a:rPr>
              <a:t>use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sustainable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solutions</a:t>
            </a:r>
            <a:endParaRPr lang="fi-FI" sz="2400" dirty="0"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itchFamily="34" charset="0"/>
                <a:ea typeface="+mn-ea"/>
              </a:rPr>
              <a:t>We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have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good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water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quality</a:t>
            </a:r>
            <a:r>
              <a:rPr lang="fi-FI" sz="2400" dirty="0">
                <a:latin typeface="Calibri" pitchFamily="34" charset="0"/>
                <a:ea typeface="+mn-ea"/>
              </a:rPr>
              <a:t> and Finland </a:t>
            </a:r>
            <a:r>
              <a:rPr lang="fi-FI" sz="2400" dirty="0" err="1">
                <a:latin typeface="Calibri" pitchFamily="34" charset="0"/>
                <a:ea typeface="+mn-ea"/>
              </a:rPr>
              <a:t>has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been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ranked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number</a:t>
            </a:r>
            <a:r>
              <a:rPr lang="fi-FI" sz="2400" dirty="0">
                <a:latin typeface="Calibri" pitchFamily="34" charset="0"/>
                <a:ea typeface="+mn-ea"/>
              </a:rPr>
              <a:t> 1 in </a:t>
            </a:r>
            <a:r>
              <a:rPr lang="fi-FI" sz="2400" dirty="0" err="1">
                <a:latin typeface="Calibri" pitchFamily="34" charset="0"/>
                <a:ea typeface="+mn-ea"/>
              </a:rPr>
              <a:t>water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quality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assessment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among</a:t>
            </a:r>
            <a:r>
              <a:rPr lang="fi-FI" sz="2400" dirty="0">
                <a:latin typeface="Calibri" pitchFamily="34" charset="0"/>
                <a:ea typeface="+mn-ea"/>
              </a:rPr>
              <a:t> 122 </a:t>
            </a:r>
            <a:r>
              <a:rPr lang="fi-FI" sz="2400" dirty="0" err="1">
                <a:latin typeface="Calibri" pitchFamily="34" charset="0"/>
                <a:ea typeface="+mn-ea"/>
              </a:rPr>
              <a:t>countries</a:t>
            </a:r>
            <a:r>
              <a:rPr lang="fi-FI" sz="2400" dirty="0">
                <a:latin typeface="Calibri" pitchFamily="34" charset="0"/>
                <a:ea typeface="+mn-ea"/>
              </a:rPr>
              <a:t> (UN World </a:t>
            </a:r>
            <a:r>
              <a:rPr lang="fi-FI" sz="2400" dirty="0" err="1">
                <a:latin typeface="Calibri" pitchFamily="34" charset="0"/>
                <a:ea typeface="+mn-ea"/>
              </a:rPr>
              <a:t>Water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Assessment</a:t>
            </a:r>
            <a:r>
              <a:rPr lang="fi-FI" sz="2400" dirty="0">
                <a:latin typeface="Calibri" pitchFamily="34" charset="0"/>
                <a:ea typeface="+mn-ea"/>
              </a:rPr>
              <a:t> </a:t>
            </a:r>
            <a:r>
              <a:rPr lang="fi-FI" sz="2400" dirty="0" err="1">
                <a:latin typeface="Calibri" pitchFamily="34" charset="0"/>
                <a:ea typeface="+mn-ea"/>
              </a:rPr>
              <a:t>Programme</a:t>
            </a:r>
            <a:r>
              <a:rPr lang="fi-FI" sz="2400" dirty="0">
                <a:latin typeface="Calibri" pitchFamily="34" charset="0"/>
                <a:ea typeface="+mn-ea"/>
              </a:rPr>
              <a:t>) 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23" name="Google Shape;387;p47">
            <a:extLst>
              <a:ext uri="{FF2B5EF4-FFF2-40B4-BE49-F238E27FC236}">
                <a16:creationId xmlns:a16="http://schemas.microsoft.com/office/drawing/2014/main" id="{46E73250-6AAD-B94F-B355-2493F6ACC5A1}"/>
              </a:ext>
            </a:extLst>
          </p:cNvPr>
          <p:cNvSpPr/>
          <p:nvPr/>
        </p:nvSpPr>
        <p:spPr>
          <a:xfrm>
            <a:off x="7858798" y="6273300"/>
            <a:ext cx="3848597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There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are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17 UN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sustainable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development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goals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and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many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of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them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are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related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water</a:t>
            </a:r>
            <a:endParaRPr sz="14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9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7"/>
          <p:cNvSpPr>
            <a:spLocks noGrp="1"/>
          </p:cNvSpPr>
          <p:nvPr>
            <p:ph idx="1"/>
          </p:nvPr>
        </p:nvSpPr>
        <p:spPr>
          <a:xfrm>
            <a:off x="314750" y="303744"/>
            <a:ext cx="8305800" cy="92983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i-FI" kern="1200" dirty="0" err="1">
                <a:solidFill>
                  <a:srgbClr val="098EC9"/>
                </a:solidFill>
                <a:ea typeface="MS PGothic" pitchFamily="34" charset="-128"/>
              </a:rPr>
              <a:t>Good</a:t>
            </a:r>
            <a:r>
              <a:rPr lang="fi-FI" kern="1200" dirty="0">
                <a:solidFill>
                  <a:srgbClr val="098EC9"/>
                </a:solidFill>
                <a:ea typeface="MS PGothic" pitchFamily="34" charset="-128"/>
              </a:rPr>
              <a:t> </a:t>
            </a:r>
            <a:r>
              <a:rPr lang="fi-FI" kern="1200" dirty="0" err="1">
                <a:solidFill>
                  <a:srgbClr val="098EC9"/>
                </a:solidFill>
                <a:ea typeface="MS PGothic" pitchFamily="34" charset="-128"/>
              </a:rPr>
              <a:t>water</a:t>
            </a:r>
            <a:r>
              <a:rPr lang="fi-FI" kern="1200" dirty="0">
                <a:solidFill>
                  <a:srgbClr val="098EC9"/>
                </a:solidFill>
                <a:ea typeface="MS PGothic" pitchFamily="34" charset="-128"/>
              </a:rPr>
              <a:t> </a:t>
            </a:r>
            <a:r>
              <a:rPr lang="fi-FI" kern="1200" dirty="0" err="1">
                <a:solidFill>
                  <a:srgbClr val="098EC9"/>
                </a:solidFill>
                <a:ea typeface="MS PGothic" pitchFamily="34" charset="-128"/>
              </a:rPr>
              <a:t>quality</a:t>
            </a:r>
            <a:endParaRPr lang="fi-FI" kern="1200" dirty="0">
              <a:solidFill>
                <a:srgbClr val="098EC9"/>
              </a:solidFill>
              <a:ea typeface="MS PGothic" pitchFamily="34" charset="-128"/>
            </a:endParaRPr>
          </a:p>
        </p:txBody>
      </p:sp>
      <p:sp>
        <p:nvSpPr>
          <p:cNvPr id="2" name="Aaltosuljepari 1"/>
          <p:cNvSpPr/>
          <p:nvPr/>
        </p:nvSpPr>
        <p:spPr>
          <a:xfrm>
            <a:off x="3838561" y="1483772"/>
            <a:ext cx="1258178" cy="5044830"/>
          </a:xfrm>
          <a:prstGeom prst="bracePair">
            <a:avLst>
              <a:gd name="adj" fmla="val 18614"/>
            </a:avLst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Kaaviokuva 6"/>
          <p:cNvGraphicFramePr/>
          <p:nvPr/>
        </p:nvGraphicFramePr>
        <p:xfrm>
          <a:off x="4598212" y="1316976"/>
          <a:ext cx="5893092" cy="540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00695" y="3299911"/>
            <a:ext cx="2042909" cy="138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80000"/>
              </a:lnSpc>
              <a:buClr>
                <a:srgbClr val="28ABFC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All these elements are needed to guarantee sustainability of Quality Water</a:t>
            </a:r>
          </a:p>
        </p:txBody>
      </p:sp>
    </p:spTree>
    <p:extLst>
      <p:ext uri="{BB962C8B-B14F-4D97-AF65-F5344CB8AC3E}">
        <p14:creationId xmlns:p14="http://schemas.microsoft.com/office/powerpoint/2010/main" val="297162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336222"/>
            <a:ext cx="9144000" cy="715874"/>
          </a:xfrm>
        </p:spPr>
        <p:txBody>
          <a:bodyPr anchor="ctr">
            <a:noAutofit/>
          </a:bodyPr>
          <a:lstStyle/>
          <a:p>
            <a:r>
              <a:rPr lang="en-US" sz="2800" dirty="0">
                <a:latin typeface="Nexa Light" charset="0"/>
                <a:ea typeface="Nexa Light" charset="0"/>
                <a:cs typeface="Nexa Light" charset="0"/>
              </a:rPr>
              <a:t>FINNISH WATER SECTOR STRONGHOLDS</a:t>
            </a:r>
          </a:p>
        </p:txBody>
      </p:sp>
      <p:pic>
        <p:nvPicPr>
          <p:cNvPr id="6" name="Kuva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272" y="1197668"/>
            <a:ext cx="602896" cy="791939"/>
          </a:xfrm>
          <a:prstGeom prst="rect">
            <a:avLst/>
          </a:prstGeom>
        </p:spPr>
      </p:pic>
      <p:pic>
        <p:nvPicPr>
          <p:cNvPr id="9" name="Kuva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656" y="3231368"/>
            <a:ext cx="619936" cy="807854"/>
          </a:xfrm>
          <a:prstGeom prst="rect">
            <a:avLst/>
          </a:prstGeom>
        </p:spPr>
      </p:pic>
      <p:grpSp>
        <p:nvGrpSpPr>
          <p:cNvPr id="26" name="Ryhmitä 25"/>
          <p:cNvGrpSpPr/>
          <p:nvPr/>
        </p:nvGrpSpPr>
        <p:grpSpPr>
          <a:xfrm>
            <a:off x="1936501" y="1200197"/>
            <a:ext cx="3619707" cy="724891"/>
            <a:chOff x="486560" y="1200338"/>
            <a:chExt cx="3619707" cy="724891"/>
          </a:xfrm>
        </p:grpSpPr>
        <p:pic>
          <p:nvPicPr>
            <p:cNvPr id="7" name="Kuva 6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560" y="1200338"/>
              <a:ext cx="560781" cy="724891"/>
            </a:xfrm>
            <a:prstGeom prst="rect">
              <a:avLst/>
            </a:prstGeom>
          </p:spPr>
        </p:pic>
        <p:sp>
          <p:nvSpPr>
            <p:cNvPr id="14" name="Tekstiruutu 13"/>
            <p:cNvSpPr txBox="1"/>
            <p:nvPr/>
          </p:nvSpPr>
          <p:spPr>
            <a:xfrm>
              <a:off x="1226267" y="1282068"/>
              <a:ext cx="28800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hlinkClick r:id="" action="ppaction://hlinkshowjump?jump=nextslide"/>
                </a:rPr>
                <a:t>Risk management of water supply and sanitation</a:t>
              </a:r>
              <a:endPara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5" name="Tekstiruutu 14"/>
          <p:cNvSpPr txBox="1"/>
          <p:nvPr/>
        </p:nvSpPr>
        <p:spPr>
          <a:xfrm>
            <a:off x="7218321" y="1309044"/>
            <a:ext cx="288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Education and capacity building</a:t>
            </a:r>
            <a:endParaRPr lang="fi-FI" sz="1600" b="1" u="sng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7" name="Ryhmitä 26"/>
          <p:cNvGrpSpPr/>
          <p:nvPr/>
        </p:nvGrpSpPr>
        <p:grpSpPr>
          <a:xfrm>
            <a:off x="1936500" y="2150766"/>
            <a:ext cx="3858876" cy="781720"/>
            <a:chOff x="396551" y="2140440"/>
            <a:chExt cx="3858876" cy="781720"/>
          </a:xfrm>
        </p:grpSpPr>
        <p:pic>
          <p:nvPicPr>
            <p:cNvPr id="4" name="Kuva 3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551" y="2140440"/>
              <a:ext cx="592677" cy="781720"/>
            </a:xfrm>
            <a:prstGeom prst="rect">
              <a:avLst/>
            </a:prstGeom>
          </p:spPr>
        </p:pic>
        <p:sp>
          <p:nvSpPr>
            <p:cNvPr id="16" name="Tekstiruutu 15"/>
            <p:cNvSpPr txBox="1"/>
            <p:nvPr/>
          </p:nvSpPr>
          <p:spPr>
            <a:xfrm>
              <a:off x="1152207" y="2260101"/>
              <a:ext cx="31032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hlinkClick r:id="rId6" action="ppaction://hlinksldjump"/>
                </a:rPr>
                <a:t>Water resources management and lake restoration</a:t>
              </a:r>
              <a:endPara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8" name="Ryhmitä 27"/>
          <p:cNvGrpSpPr/>
          <p:nvPr/>
        </p:nvGrpSpPr>
        <p:grpSpPr>
          <a:xfrm>
            <a:off x="1896448" y="3085207"/>
            <a:ext cx="4431362" cy="842477"/>
            <a:chOff x="372448" y="3085206"/>
            <a:chExt cx="4431362" cy="842477"/>
          </a:xfrm>
        </p:grpSpPr>
        <p:pic>
          <p:nvPicPr>
            <p:cNvPr id="11" name="Kuva 1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448" y="3085206"/>
              <a:ext cx="640881" cy="842477"/>
            </a:xfrm>
            <a:prstGeom prst="rect">
              <a:avLst/>
            </a:prstGeom>
          </p:spPr>
        </p:pic>
        <p:sp>
          <p:nvSpPr>
            <p:cNvPr id="17" name="Tekstiruutu 16"/>
            <p:cNvSpPr txBox="1"/>
            <p:nvPr/>
          </p:nvSpPr>
          <p:spPr>
            <a:xfrm>
              <a:off x="1168155" y="3214056"/>
              <a:ext cx="363565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hlinkClick r:id="rId8" action="ppaction://hlinksldjump"/>
                </a:rPr>
                <a:t>Flood and drought prevention </a:t>
              </a:r>
              <a:r>
                <a:rPr lang="fi-FI" sz="160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hlinkClick r:id="rId8" action="ppaction://hlinksldjump"/>
                </a:rPr>
                <a:t>&amp;</a:t>
              </a:r>
              <a:r>
                <a:rPr lang="en-US" sz="1600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hlinkClick r:id="rId8" action="ppaction://hlinksldjump"/>
                </a:rPr>
                <a:t> natural storm water management</a:t>
              </a:r>
              <a:endPara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Tekstiruutu 18"/>
          <p:cNvSpPr txBox="1"/>
          <p:nvPr/>
        </p:nvSpPr>
        <p:spPr>
          <a:xfrm>
            <a:off x="2676207" y="5123127"/>
            <a:ext cx="288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10" action="ppaction://hlinksldjump"/>
              </a:rPr>
              <a:t>Waste water into energy, fertilizers and water re-use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7202555" y="2249239"/>
            <a:ext cx="30529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11" action="ppaction://hlinksldjump"/>
              </a:rPr>
              <a:t>Managed aquifer recharge for drinking water production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7202555" y="3342909"/>
            <a:ext cx="288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" action="ppaction://noaction"/>
              </a:rPr>
              <a:t>Dam safety – preparedness </a:t>
            </a:r>
            <a:b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" action="ppaction://noaction"/>
              </a:rPr>
            </a:b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" action="ppaction://noaction"/>
              </a:rPr>
              <a:t>in long-term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7202556" y="4339487"/>
            <a:ext cx="30808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" action="ppaction://noaction"/>
              </a:rPr>
              <a:t>Environmental monitoring and smart water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35" y="6139626"/>
            <a:ext cx="1154176" cy="577088"/>
          </a:xfrm>
          <a:prstGeom prst="rect">
            <a:avLst/>
          </a:prstGeom>
        </p:spPr>
      </p:pic>
      <p:pic>
        <p:nvPicPr>
          <p:cNvPr id="31" name="Kuva 3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3873" y="2185754"/>
            <a:ext cx="551711" cy="699735"/>
          </a:xfrm>
          <a:custGeom>
            <a:avLst/>
            <a:gdLst>
              <a:gd name="connsiteX0" fmla="*/ 2695729 w 5343911"/>
              <a:gd name="connsiteY0" fmla="*/ 0 h 6777694"/>
              <a:gd name="connsiteX1" fmla="*/ 5338453 w 5343911"/>
              <a:gd name="connsiteY1" fmla="*/ 3905772 h 6777694"/>
              <a:gd name="connsiteX2" fmla="*/ 5332139 w 5343911"/>
              <a:gd name="connsiteY2" fmla="*/ 3902195 h 6777694"/>
              <a:gd name="connsiteX3" fmla="*/ 5343911 w 5343911"/>
              <a:gd name="connsiteY3" fmla="*/ 4145688 h 6777694"/>
              <a:gd name="connsiteX4" fmla="*/ 2663871 w 5343911"/>
              <a:gd name="connsiteY4" fmla="*/ 6777681 h 6777694"/>
              <a:gd name="connsiteX5" fmla="*/ 13 w 5343911"/>
              <a:gd name="connsiteY5" fmla="*/ 4162190 h 6777694"/>
              <a:gd name="connsiteX6" fmla="*/ 27067 w 5343911"/>
              <a:gd name="connsiteY6" fmla="*/ 3795176 h 6777694"/>
              <a:gd name="connsiteX7" fmla="*/ 37547 w 5343911"/>
              <a:gd name="connsiteY7" fmla="*/ 3737437 h 6777694"/>
              <a:gd name="connsiteX8" fmla="*/ 39771 w 5343911"/>
              <a:gd name="connsiteY8" fmla="*/ 3712667 h 6777694"/>
              <a:gd name="connsiteX9" fmla="*/ 2687821 w 5343911"/>
              <a:gd name="connsiteY9" fmla="*/ 23 h 6777694"/>
              <a:gd name="connsiteX10" fmla="*/ 2691761 w 5343911"/>
              <a:gd name="connsiteY10" fmla="*/ 4907 h 677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43911" h="6777694">
                <a:moveTo>
                  <a:pt x="2695729" y="0"/>
                </a:moveTo>
                <a:cubicBezTo>
                  <a:pt x="4255697" y="1261545"/>
                  <a:pt x="5308219" y="2817103"/>
                  <a:pt x="5338453" y="3905772"/>
                </a:cubicBezTo>
                <a:lnTo>
                  <a:pt x="5332139" y="3902195"/>
                </a:lnTo>
                <a:lnTo>
                  <a:pt x="5343911" y="4145688"/>
                </a:lnTo>
                <a:cubicBezTo>
                  <a:pt x="5339442" y="5594742"/>
                  <a:pt x="4139548" y="6773124"/>
                  <a:pt x="2663871" y="6777681"/>
                </a:cubicBezTo>
                <a:cubicBezTo>
                  <a:pt x="1188193" y="6782237"/>
                  <a:pt x="-4456" y="5611243"/>
                  <a:pt x="13" y="4162190"/>
                </a:cubicBezTo>
                <a:cubicBezTo>
                  <a:pt x="397" y="4037662"/>
                  <a:pt x="9609" y="3915132"/>
                  <a:pt x="27067" y="3795176"/>
                </a:cubicBezTo>
                <a:lnTo>
                  <a:pt x="37547" y="3737437"/>
                </a:lnTo>
                <a:lnTo>
                  <a:pt x="39771" y="3712667"/>
                </a:lnTo>
                <a:cubicBezTo>
                  <a:pt x="192648" y="2639189"/>
                  <a:pt x="1218029" y="1191775"/>
                  <a:pt x="2687821" y="23"/>
                </a:cubicBezTo>
                <a:lnTo>
                  <a:pt x="2691761" y="4907"/>
                </a:lnTo>
                <a:close/>
              </a:path>
            </a:pathLst>
          </a:custGeom>
          <a:ln w="12700">
            <a:solidFill>
              <a:srgbClr val="115DAC"/>
            </a:solidFill>
          </a:ln>
        </p:spPr>
      </p:pic>
      <p:pic>
        <p:nvPicPr>
          <p:cNvPr id="32" name="Kuva 31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7233" y="4202739"/>
            <a:ext cx="551711" cy="704016"/>
          </a:xfrm>
          <a:custGeom>
            <a:avLst/>
            <a:gdLst>
              <a:gd name="connsiteX0" fmla="*/ 2552713 w 5174497"/>
              <a:gd name="connsiteY0" fmla="*/ 0 h 6602976"/>
              <a:gd name="connsiteX1" fmla="*/ 5165728 w 5174497"/>
              <a:gd name="connsiteY1" fmla="*/ 3706890 h 6602976"/>
              <a:gd name="connsiteX2" fmla="*/ 5159564 w 5174497"/>
              <a:gd name="connsiteY2" fmla="*/ 3703638 h 6602976"/>
              <a:gd name="connsiteX3" fmla="*/ 5174337 w 5174497"/>
              <a:gd name="connsiteY3" fmla="*/ 3940304 h 6602976"/>
              <a:gd name="connsiteX4" fmla="*/ 2615763 w 5174497"/>
              <a:gd name="connsiteY4" fmla="*/ 6600764 h 6602976"/>
              <a:gd name="connsiteX5" fmla="*/ 161 w 5174497"/>
              <a:gd name="connsiteY5" fmla="*/ 4151023 h 6602976"/>
              <a:gd name="connsiteX6" fmla="*/ 21272 w 5174497"/>
              <a:gd name="connsiteY6" fmla="*/ 3792667 h 6602976"/>
              <a:gd name="connsiteX7" fmla="*/ 30619 w 5174497"/>
              <a:gd name="connsiteY7" fmla="*/ 3736063 h 6602976"/>
              <a:gd name="connsiteX8" fmla="*/ 32429 w 5174497"/>
              <a:gd name="connsiteY8" fmla="*/ 3711863 h 6602976"/>
              <a:gd name="connsiteX9" fmla="*/ 56237 w 5174497"/>
              <a:gd name="connsiteY9" fmla="*/ 3573630 h 6602976"/>
              <a:gd name="connsiteX10" fmla="*/ 72532 w 5174497"/>
              <a:gd name="connsiteY10" fmla="*/ 3489295 h 6602976"/>
              <a:gd name="connsiteX11" fmla="*/ 120929 w 5174497"/>
              <a:gd name="connsiteY11" fmla="*/ 3300468 h 6602976"/>
              <a:gd name="connsiteX12" fmla="*/ 2545056 w 5174497"/>
              <a:gd name="connsiteY12" fmla="*/ 309 h 6602976"/>
              <a:gd name="connsiteX13" fmla="*/ 2548938 w 5174497"/>
              <a:gd name="connsiteY13" fmla="*/ 4922 h 660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4497" h="6602976">
                <a:moveTo>
                  <a:pt x="2552713" y="0"/>
                </a:moveTo>
                <a:cubicBezTo>
                  <a:pt x="4080681" y="1171577"/>
                  <a:pt x="5121371" y="2647926"/>
                  <a:pt x="5165728" y="3706890"/>
                </a:cubicBezTo>
                <a:lnTo>
                  <a:pt x="5159564" y="3703638"/>
                </a:lnTo>
                <a:lnTo>
                  <a:pt x="5174337" y="3940304"/>
                </a:lnTo>
                <a:cubicBezTo>
                  <a:pt x="5190084" y="5351448"/>
                  <a:pt x="4044573" y="6542575"/>
                  <a:pt x="2615763" y="6600764"/>
                </a:cubicBezTo>
                <a:cubicBezTo>
                  <a:pt x="1186953" y="6658952"/>
                  <a:pt x="15908" y="5562167"/>
                  <a:pt x="161" y="4151023"/>
                </a:cubicBezTo>
                <a:cubicBezTo>
                  <a:pt x="-1193" y="4029753"/>
                  <a:pt x="6030" y="3910107"/>
                  <a:pt x="21272" y="3792667"/>
                </a:cubicBezTo>
                <a:lnTo>
                  <a:pt x="30619" y="3736063"/>
                </a:lnTo>
                <a:lnTo>
                  <a:pt x="32429" y="3711863"/>
                </a:lnTo>
                <a:lnTo>
                  <a:pt x="56237" y="3573630"/>
                </a:lnTo>
                <a:lnTo>
                  <a:pt x="72532" y="3489295"/>
                </a:lnTo>
                <a:lnTo>
                  <a:pt x="120929" y="3300468"/>
                </a:lnTo>
                <a:cubicBezTo>
                  <a:pt x="415566" y="2302974"/>
                  <a:pt x="1314224" y="1062540"/>
                  <a:pt x="2545056" y="309"/>
                </a:cubicBezTo>
                <a:lnTo>
                  <a:pt x="2548938" y="4922"/>
                </a:lnTo>
                <a:close/>
              </a:path>
            </a:pathLst>
          </a:custGeom>
          <a:ln w="12700">
            <a:solidFill>
              <a:srgbClr val="115DAC"/>
            </a:solidFill>
          </a:ln>
        </p:spPr>
      </p:pic>
      <p:pic>
        <p:nvPicPr>
          <p:cNvPr id="33" name="Kuva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6548" y="5219237"/>
            <a:ext cx="580679" cy="741558"/>
          </a:xfrm>
          <a:custGeom>
            <a:avLst/>
            <a:gdLst>
              <a:gd name="connsiteX0" fmla="*/ 1761717 w 3562578"/>
              <a:gd name="connsiteY0" fmla="*/ 0 h 4549598"/>
              <a:gd name="connsiteX1" fmla="*/ 3556812 w 3562578"/>
              <a:gd name="connsiteY1" fmla="*/ 2551388 h 4549598"/>
              <a:gd name="connsiteX2" fmla="*/ 3552572 w 3562578"/>
              <a:gd name="connsiteY2" fmla="*/ 2549153 h 4549598"/>
              <a:gd name="connsiteX3" fmla="*/ 3562496 w 3562578"/>
              <a:gd name="connsiteY3" fmla="*/ 2712205 h 4549598"/>
              <a:gd name="connsiteX4" fmla="*/ 1798265 w 3562578"/>
              <a:gd name="connsiteY4" fmla="*/ 4547959 h 4549598"/>
              <a:gd name="connsiteX5" fmla="*/ 83 w 3562578"/>
              <a:gd name="connsiteY5" fmla="*/ 2862769 h 4549598"/>
              <a:gd name="connsiteX6" fmla="*/ 14989 w 3562578"/>
              <a:gd name="connsiteY6" fmla="*/ 2615835 h 4549598"/>
              <a:gd name="connsiteX7" fmla="*/ 21484 w 3562578"/>
              <a:gd name="connsiteY7" fmla="*/ 2576824 h 4549598"/>
              <a:gd name="connsiteX8" fmla="*/ 22755 w 3562578"/>
              <a:gd name="connsiteY8" fmla="*/ 2560148 h 4549598"/>
              <a:gd name="connsiteX9" fmla="*/ 1756445 w 3562578"/>
              <a:gd name="connsiteY9" fmla="*/ 222 h 4549598"/>
              <a:gd name="connsiteX10" fmla="*/ 1759113 w 3562578"/>
              <a:gd name="connsiteY10" fmla="*/ 3396 h 45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2578" h="4549598">
                <a:moveTo>
                  <a:pt x="1761717" y="0"/>
                </a:moveTo>
                <a:cubicBezTo>
                  <a:pt x="2812439" y="805647"/>
                  <a:pt x="3527374" y="1821792"/>
                  <a:pt x="3556812" y="2551388"/>
                </a:cubicBezTo>
                <a:lnTo>
                  <a:pt x="3552572" y="2549153"/>
                </a:lnTo>
                <a:lnTo>
                  <a:pt x="3562496" y="2712205"/>
                </a:lnTo>
                <a:cubicBezTo>
                  <a:pt x="3571872" y="3684487"/>
                  <a:pt x="2781999" y="4506382"/>
                  <a:pt x="1798265" y="4547959"/>
                </a:cubicBezTo>
                <a:cubicBezTo>
                  <a:pt x="814532" y="4589536"/>
                  <a:pt x="9458" y="3835052"/>
                  <a:pt x="83" y="2862769"/>
                </a:cubicBezTo>
                <a:cubicBezTo>
                  <a:pt x="-723" y="2779214"/>
                  <a:pt x="4374" y="2696768"/>
                  <a:pt x="14989" y="2615835"/>
                </a:cubicBezTo>
                <a:lnTo>
                  <a:pt x="21484" y="2576824"/>
                </a:lnTo>
                <a:lnTo>
                  <a:pt x="22755" y="2560148"/>
                </a:lnTo>
                <a:cubicBezTo>
                  <a:pt x="115519" y="1835964"/>
                  <a:pt x="786756" y="838132"/>
                  <a:pt x="1756445" y="222"/>
                </a:cubicBezTo>
                <a:lnTo>
                  <a:pt x="1759113" y="3396"/>
                </a:lnTo>
                <a:close/>
              </a:path>
            </a:pathLst>
          </a:custGeom>
          <a:ln w="12700">
            <a:solidFill>
              <a:srgbClr val="115DAC"/>
            </a:solidFill>
          </a:ln>
        </p:spPr>
      </p:pic>
      <p:sp>
        <p:nvSpPr>
          <p:cNvPr id="34" name="Tekstiruutu 33"/>
          <p:cNvSpPr txBox="1"/>
          <p:nvPr/>
        </p:nvSpPr>
        <p:spPr>
          <a:xfrm>
            <a:off x="6422824" y="6150937"/>
            <a:ext cx="11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16"/>
              </a:rPr>
              <a:t>info@fwf.fi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17"/>
              </a:rPr>
              <a:t>www.fwf.fi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694" y="4224039"/>
            <a:ext cx="551711" cy="663166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925D72B4-4172-374F-AA27-5396397ED5A1}"/>
              </a:ext>
            </a:extLst>
          </p:cNvPr>
          <p:cNvSpPr txBox="1"/>
          <p:nvPr/>
        </p:nvSpPr>
        <p:spPr>
          <a:xfrm>
            <a:off x="2713899" y="4245950"/>
            <a:ext cx="30808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u="sng" dirty="0">
                <a:solidFill>
                  <a:srgbClr val="0964AF"/>
                </a:solidFill>
                <a:latin typeface="Arial" charset="0"/>
                <a:ea typeface="Arial" charset="0"/>
                <a:cs typeface="Arial" charset="0"/>
              </a:rPr>
              <a:t>Modular </a:t>
            </a:r>
            <a:r>
              <a:rPr lang="fi-FI" sz="1600" b="1" u="sng" dirty="0" err="1">
                <a:solidFill>
                  <a:srgbClr val="0964AF"/>
                </a:solidFill>
                <a:latin typeface="Arial" charset="0"/>
                <a:ea typeface="Arial" charset="0"/>
                <a:cs typeface="Arial" charset="0"/>
              </a:rPr>
              <a:t>off-grid</a:t>
            </a:r>
            <a:r>
              <a:rPr lang="fi-FI" sz="1600" b="1" u="sng" dirty="0">
                <a:solidFill>
                  <a:srgbClr val="0964A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b="1" u="sng" dirty="0" err="1">
                <a:solidFill>
                  <a:srgbClr val="0964AF"/>
                </a:solidFill>
                <a:latin typeface="Arial" charset="0"/>
                <a:ea typeface="Arial" charset="0"/>
                <a:cs typeface="Arial" charset="0"/>
              </a:rPr>
              <a:t>water</a:t>
            </a:r>
            <a:r>
              <a:rPr lang="fi-FI" sz="1600" b="1" u="sng" dirty="0">
                <a:solidFill>
                  <a:srgbClr val="0964A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1600" b="1" u="sng" dirty="0" err="1">
                <a:solidFill>
                  <a:srgbClr val="0964AF"/>
                </a:solidFill>
                <a:latin typeface="Arial" charset="0"/>
                <a:ea typeface="Arial" charset="0"/>
                <a:cs typeface="Arial" charset="0"/>
              </a:rPr>
              <a:t>solutions</a:t>
            </a:r>
            <a:endParaRPr lang="fi-FI" sz="1600" b="1" u="sng" dirty="0">
              <a:solidFill>
                <a:srgbClr val="0964A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sz="1600" u="sng" dirty="0">
              <a:solidFill>
                <a:srgbClr val="0964A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8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28327" y="-9208"/>
            <a:ext cx="3463673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58254" y="2094442"/>
            <a:ext cx="698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 national online platform used by more than 500 water utilities provides the utilities and also national and local authorities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reliable information on most significant risks, urgent investment needs</a:t>
            </a: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and progress of the whole sector.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958254" y="3411882"/>
            <a:ext cx="7068146" cy="1876395"/>
          </a:xfrm>
          <a:prstGeom prst="roundRect">
            <a:avLst>
              <a:gd name="adj" fmla="val 687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Solutions include: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Software for systematical risk assessment and documentation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Identification of required actions and investments for more efficient implementation</a:t>
            </a:r>
            <a:endParaRPr lang="fi-FI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2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Unified information and tools for follow-up and benchmarking of the progress</a:t>
            </a:r>
            <a:r>
              <a:rPr lang="fi-FI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959842" y="1269447"/>
            <a:ext cx="731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 Finland, safe quality of drinking water is assured by a comprehensive approach on all risks related to the process. 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53" y="5885821"/>
            <a:ext cx="1154176" cy="577088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2205418" y="5885822"/>
            <a:ext cx="11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4"/>
              </a:rPr>
              <a:t>info@fwf.fi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5"/>
              </a:rPr>
              <a:t>www.fwf.fi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58253" y="345995"/>
            <a:ext cx="8593015" cy="6981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RISK MANAGEMENT OF WATER SUPPLY </a:t>
            </a:r>
            <a:br>
              <a:rPr lang="en-US" sz="2400" b="1" dirty="0">
                <a:latin typeface="Nexa Light" charset="0"/>
                <a:ea typeface="Nexa Light" charset="0"/>
                <a:cs typeface="Nexa Light" charset="0"/>
              </a:rPr>
            </a:br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AND SANITATION</a:t>
            </a:r>
          </a:p>
        </p:txBody>
      </p:sp>
    </p:spTree>
    <p:extLst>
      <p:ext uri="{BB962C8B-B14F-4D97-AF65-F5344CB8AC3E}">
        <p14:creationId xmlns:p14="http://schemas.microsoft.com/office/powerpoint/2010/main" val="282447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6816" y="398288"/>
            <a:ext cx="8593015" cy="83156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WASTE WATER INTO ENERGY, FERTILIZERS </a:t>
            </a:r>
            <a:br>
              <a:rPr lang="en-US" sz="2400" b="1" dirty="0">
                <a:latin typeface="Nexa Light" charset="0"/>
                <a:ea typeface="Nexa Light" charset="0"/>
                <a:cs typeface="Nexa Light" charset="0"/>
              </a:rPr>
            </a:br>
            <a:r>
              <a:rPr lang="en-US" sz="2400" b="1" dirty="0">
                <a:latin typeface="Nexa Light" charset="0"/>
                <a:ea typeface="Nexa Light" charset="0"/>
                <a:cs typeface="Nexa Light" charset="0"/>
              </a:rPr>
              <a:t>AND WATER RE-USE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14686" y="2051323"/>
            <a:ext cx="7597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Waste water is used as a resource for producing bio-energy, safe fertilizers and water for industry, agriculture and municipalities. Future solutions of waste water treatment already exist in Finland and can be implemented also elsewhere - protecting the environment and saving scarce water resources.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836816" y="3448276"/>
            <a:ext cx="6027441" cy="2260938"/>
          </a:xfrm>
          <a:prstGeom prst="roundRect">
            <a:avLst>
              <a:gd name="adj" fmla="val 687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72000" rIns="72000" bIns="7200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Solutions include: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Design, planning, technology &amp; construction of modern treatment plants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Secured environmental safety and energy &amp; resource efficiency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Underground treatment plants for maximized land-use efficiency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836816" y="1505117"/>
            <a:ext cx="8115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Finland is a forerunner in water-related circular economy and resource efficiency.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47" y="5882624"/>
            <a:ext cx="1154176" cy="577088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309276" y="5882624"/>
            <a:ext cx="11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3"/>
              </a:rPr>
              <a:t>info@fwf.fi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  <a:p>
            <a:r>
              <a:rPr lang="en-US" sz="1600" dirty="0">
                <a:solidFill>
                  <a:srgbClr val="115DAC"/>
                </a:solidFill>
                <a:latin typeface="Calibri" panose="020F0502020204030204"/>
                <a:ea typeface=""/>
                <a:hlinkClick r:id="rId4"/>
              </a:rPr>
              <a:t>www.fwf.fi</a:t>
            </a:r>
            <a:endParaRPr lang="en-US" sz="1600" dirty="0">
              <a:solidFill>
                <a:srgbClr val="115DAC"/>
              </a:solidFill>
              <a:latin typeface="Calibri" panose="020F0502020204030204"/>
              <a:ea typeface="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7223" y="0"/>
            <a:ext cx="3644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4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p3d prstMaterial="plastic">
          <a:bevelT w="127000" h="25400" prst="relaxedInset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2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A27C480E62A78E4A954E5EA02C048AE0007F392A0804F5D3458A7500C9CEF74906" ma:contentTypeVersion="16" ma:contentTypeDescription="" ma:contentTypeScope="" ma:versionID="63a81e08929fcac61654a6ade357d11e">
  <xsd:schema xmlns:xsd="http://www.w3.org/2001/XMLSchema" xmlns:xs="http://www.w3.org/2001/XMLSchema" xmlns:p="http://schemas.microsoft.com/office/2006/metadata/properties" xmlns:ns2="294a956b-1592-4760-a940-67d36e5d03e4" xmlns:ns3="c138b538-c2fd-4cca-8c26-6e4e32e5a042" xmlns:ns4="70a37e99-7f54-4907-8f22-8907a6a6b971" targetNamespace="http://schemas.microsoft.com/office/2006/metadata/properties" ma:root="true" ma:fieldsID="82e8e4f9baf85994cadee1098b566465" ns2:_="" ns3:_="" ns4:_="">
    <xsd:import namespace="294a956b-1592-4760-a940-67d36e5d03e4"/>
    <xsd:import namespace="c138b538-c2fd-4cca-8c26-6e4e32e5a042"/>
    <xsd:import namespace="70a37e99-7f54-4907-8f22-8907a6a6b971"/>
    <xsd:element name="properties">
      <xsd:complexType>
        <xsd:sequence>
          <xsd:element name="documentManagement">
            <xsd:complexType>
              <xsd:all>
                <xsd:element ref="ns2:UMKiekuTaxHTField0_B" minOccurs="0"/>
                <xsd:element ref="ns2:UMContentClassificationTaxHTField0_B" minOccurs="0"/>
                <xsd:element ref="ns3:TaxCatchAll" minOccurs="0"/>
                <xsd:element ref="ns3:TaxCatchAllLabel" minOccurs="0"/>
                <xsd:element ref="ns2:UMEmbassyTaxHTField0_B" minOccurs="0"/>
                <xsd:element ref="ns2:UMUnitTaxHTField0_B" minOccurs="0"/>
                <xsd:element ref="ns2:TaxKeywordTaxHTField" minOccurs="0"/>
                <xsd:element ref="ns4:Aihe" minOccurs="0"/>
                <xsd:element ref="ns4:Asia" minOccurs="0"/>
                <xsd:element ref="ns4:Asiakirjatyyppi" minOccurs="0"/>
                <xsd:element ref="ns4:Vuosi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956b-1592-4760-a940-67d36e5d03e4" elementFormDefault="qualified">
    <xsd:import namespace="http://schemas.microsoft.com/office/2006/documentManagement/types"/>
    <xsd:import namespace="http://schemas.microsoft.com/office/infopath/2007/PartnerControls"/>
    <xsd:element name="UMKiekuTaxHTField0_B" ma:index="8" nillable="true" ma:taxonomy="true" ma:internalName="UMKiekuTaxHTField0_B" ma:taxonomyFieldName="UMKieku" ma:displayName="Core Activity" ma:readOnly="false" ma:fieldId="{7149eb66-34d0-4939-bce8-d2b70b033c96}" ma:taxonomyMulti="true" ma:sspId="acce3c4a-091f-4b07-a6c7-e4a083e8073a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9" nillable="true" ma:taxonomy="true" ma:internalName="UMContentClassificationTaxHTField0_B" ma:taxonomyFieldName="UMContentClassification" ma:displayName="Content Classification" ma:readOnly="false" ma:fieldId="{032a78cb-77a5-44e3-9f7a-ddfe8105d47e}" ma:taxonomyMulti="true" ma:sspId="acce3c4a-091f-4b07-a6c7-e4a083e8073a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3" nillable="true" ma:taxonomy="true" ma:internalName="UMEmbassyTaxHTField0_B" ma:taxonomyFieldName="UMEmbassy" ma:displayName="Embassy" ma:readOnly="false" ma:fieldId="{f15e76ed-559b-4f7d-bb90-55fbe3771c36}" ma:taxonomyMulti="true" ma:sspId="acce3c4a-091f-4b07-a6c7-e4a083e8073a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UnitTaxHTField0_B" ma:index="15" nillable="true" ma:taxonomy="true" ma:internalName="UMUnitTaxHTField0_B" ma:taxonomyFieldName="UMUnit" ma:displayName="Units and Organizations" ma:readOnly="false" ma:default="-1;#ITÄ-21|84f9e941-ef1a-4c4c-b527-42d87d9c9873" ma:fieldId="{de110bbb-309f-42e4-b6c0-8a7466d6e589}" ma:taxonomyMulti="true" ma:sspId="acce3c4a-091f-4b07-a6c7-e4a083e8073a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readOnly="false" ma:fieldId="{23f27201-bee3-471e-b2e7-b64fd8b7ca38}" ma:taxonomyMulti="true" ma:sspId="acce3c4a-091f-4b07-a6c7-e4a083e8073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description="" ma:hidden="true" ma:list="{b6529fb9-6710-4296-bfcf-b5cac9805696}" ma:internalName="TaxCatchAll" ma:readOnly="false" ma:showField="CatchAllData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description="" ma:hidden="true" ma:list="{b6529fb9-6710-4296-bfcf-b5cac9805696}" ma:internalName="TaxCatchAllLabel" ma:readOnly="true" ma:showField="CatchAllDataLabel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37e99-7f54-4907-8f22-8907a6a6b971" elementFormDefault="qualified">
    <xsd:import namespace="http://schemas.microsoft.com/office/2006/documentManagement/types"/>
    <xsd:import namespace="http://schemas.microsoft.com/office/infopath/2007/PartnerControls"/>
    <xsd:element name="Aihe" ma:index="20" nillable="true" ma:displayName="Aihe" ma:internalName="Aih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TÄ-21"/>
                    <xsd:enumeration value="Keski-Aasia"/>
                    <xsd:enumeration value="Tadzhikistan"/>
                    <xsd:enumeration value="Turkmenistan"/>
                    <xsd:enumeration value="Uzbekistan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" ma:index="21" nillable="true" ma:displayName="Asia" ma:internalName="Asia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jetti/TTS"/>
                    <xsd:enumeration value="Energia, vesi, ympäristö"/>
                    <xsd:enumeration value="EU"/>
                    <xsd:enumeration value="Henkilöstö"/>
                    <xsd:enumeration value="Ihmisoikeudet ja NGO"/>
                    <xsd:enumeration value="Kansainvälinen järjestö/rahoituslaitos"/>
                    <xsd:enumeration value="Kokous/tapahtuma"/>
                    <xsd:enumeration value="Konsuliasia"/>
                    <xsd:enumeration value="Kunniakonsuli"/>
                    <xsd:enumeration value="Kulttuuri ja koulutus"/>
                    <xsd:enumeration value="Liikenne ja logistiikka"/>
                    <xsd:enumeration value="KYT"/>
                    <xsd:enumeration value="Palvelut"/>
                    <xsd:enumeration value="Parlamentit"/>
                    <xsd:enumeration value="Protokolla"/>
                    <xsd:enumeration value="PYM"/>
                    <xsd:enumeration value="Talous"/>
                    <xsd:enumeration value="Team Finland"/>
                    <xsd:enumeration value="Tutkimus"/>
                    <xsd:enumeration value="Tilat ja välineet"/>
                    <xsd:enumeration value="Turvallisuus"/>
                    <xsd:enumeration value="Vierailut"/>
                    <xsd:enumeration value="Virkamatka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kirjatyyppi" ma:index="22" nillable="true" ma:displayName="Asiakirjatyyppi" ma:internalName="Asiakirjatyyppi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kataulu"/>
                    <xsd:enumeration value="Asialista"/>
                    <xsd:enumeration value="Hanke"/>
                    <xsd:enumeration value="Henkilökuva/CV"/>
                    <xsd:enumeration value="Kaavio/taulukko"/>
                    <xsd:enumeration value="Kirje"/>
                    <xsd:enumeration value="Kutsu"/>
                    <xsd:enumeration value="Luettelo"/>
                    <xsd:enumeration value="Malli"/>
                    <xsd:enumeration value="Nootti"/>
                    <xsd:enumeration value="Nootti UM"/>
                    <xsd:enumeration value="Muistio"/>
                    <xsd:enumeration value="Normi/säädös"/>
                    <xsd:enumeration value="Ohje"/>
                    <xsd:enumeration value="Ohjelma"/>
                    <xsd:enumeration value="Puhe-elementti"/>
                    <xsd:enumeration value="Puhe/esitys"/>
                    <xsd:enumeration value="Pöytäkirja"/>
                    <xsd:enumeration value="Päätös"/>
                    <xsd:enumeration value="Raportti"/>
                    <xsd:enumeration value="Sopimus"/>
                    <xsd:enumeration value="Suunnitelma"/>
                    <xsd:enumeration value="Tiedote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Vuosi" ma:index="23" nillable="true" ma:displayName="Vuosi" ma:internalName="Vuosi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2019"/>
                        <xsd:enumeration value="2020"/>
                        <xsd:enumeration value="2021"/>
                        <xsd:enumeration value="2022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he xmlns="70a37e99-7f54-4907-8f22-8907a6a6b971">
      <Value>ITÄ-21</Value>
      <Value>Keski-Aasia</Value>
    </Aihe>
    <UMEmbassyTaxHTField0_B xmlns="294a956b-1592-4760-a940-67d36e5d03e4">
      <Terms xmlns="http://schemas.microsoft.com/office/infopath/2007/PartnerControls"/>
    </UMEmbassyTaxHTField0_B>
    <Asiakirjatyyppi xmlns="70a37e99-7f54-4907-8f22-8907a6a6b971">
      <Value>Puhe/esitys</Value>
    </Asiakirjatyyppi>
    <UMContentClassificationTaxHTField0_B xmlns="294a956b-1592-4760-a940-67d36e5d03e4">
      <Terms xmlns="http://schemas.microsoft.com/office/infopath/2007/PartnerControls"/>
    </UMContentClassificationTaxHTField0_B>
    <TaxKeywordTaxHTField xmlns="294a956b-1592-4760-a940-67d36e5d03e4">
      <Terms xmlns="http://schemas.microsoft.com/office/infopath/2007/PartnerControls"/>
    </TaxKeywordTaxHTField>
    <Asia xmlns="70a37e99-7f54-4907-8f22-8907a6a6b971">
      <Value>Kokous/tapahtuma</Value>
      <Value>KYT</Value>
    </Asia>
    <UMKiekuTaxHTField0_B xmlns="294a956b-1592-4760-a940-67d36e5d03e4">
      <Terms xmlns="http://schemas.microsoft.com/office/infopath/2007/PartnerControls"/>
    </UMKiekuTaxHTField0_B>
    <TaxCatchAll xmlns="c138b538-c2fd-4cca-8c26-6e4e32e5a042"/>
    <UMUnitTaxHTField0_B xmlns="294a956b-1592-4760-a940-67d36e5d03e4">
      <Terms xmlns="http://schemas.microsoft.com/office/infopath/2007/PartnerControls"/>
    </UMUnitTaxHTField0_B>
    <Vuosi xmlns="70a37e99-7f54-4907-8f22-8907a6a6b971">
      <Value>2022</Value>
    </Vuosi>
  </documentManagement>
</p:properties>
</file>

<file path=customXml/itemProps1.xml><?xml version="1.0" encoding="utf-8"?>
<ds:datastoreItem xmlns:ds="http://schemas.openxmlformats.org/officeDocument/2006/customXml" ds:itemID="{66A8D28D-A9CF-41DE-A3CD-66533168996B}"/>
</file>

<file path=customXml/itemProps2.xml><?xml version="1.0" encoding="utf-8"?>
<ds:datastoreItem xmlns:ds="http://schemas.openxmlformats.org/officeDocument/2006/customXml" ds:itemID="{56248AC9-0881-496E-87B0-6BE814AA33EA}"/>
</file>

<file path=customXml/itemProps3.xml><?xml version="1.0" encoding="utf-8"?>
<ds:datastoreItem xmlns:ds="http://schemas.openxmlformats.org/officeDocument/2006/customXml" ds:itemID="{C322FF2D-0E72-4384-8D9F-A193C208D35C}"/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1260</Words>
  <Application>Microsoft Office PowerPoint</Application>
  <PresentationFormat>Widescreen</PresentationFormat>
  <Paragraphs>162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ＭＳ Ｐゴシック</vt:lpstr>
      <vt:lpstr>arial</vt:lpstr>
      <vt:lpstr>arial</vt:lpstr>
      <vt:lpstr>Calibri</vt:lpstr>
      <vt:lpstr>Calibri Light</vt:lpstr>
      <vt:lpstr>Nexa Light</vt:lpstr>
      <vt:lpstr>Default Design</vt:lpstr>
      <vt:lpstr>2_Office-teema</vt:lpstr>
      <vt:lpstr> Finnish Water Sector Managing Director  D.Sc. Topi Helle Finnish Water Forum  </vt:lpstr>
      <vt:lpstr>PowerPoint Presentation</vt:lpstr>
      <vt:lpstr>Finnish Water Forum – who we are?</vt:lpstr>
      <vt:lpstr>PowerPoint Presentation</vt:lpstr>
      <vt:lpstr>Sustainable ways to reach  SDG 6 clean water and sanitation</vt:lpstr>
      <vt:lpstr>PowerPoint Presentation</vt:lpstr>
      <vt:lpstr>FINNISH WATER SECTOR STRONGHOLDS</vt:lpstr>
      <vt:lpstr>RISK MANAGEMENT OF WATER SUPPLY  AND SANITATION</vt:lpstr>
      <vt:lpstr>WASTE WATER INTO ENERGY, FERTILIZERS  AND WATER RE-USE </vt:lpstr>
      <vt:lpstr>ARTIFICIAL GROUNDWATER FOR DRINKING WATER PRODUCTION ie. MANAGED AQUIFER RECHARGE (MAR)</vt:lpstr>
      <vt:lpstr>WATER RESOURCES MANAGEMENT  AND LAKE RESTORATION</vt:lpstr>
      <vt:lpstr>FLOOD AND DROUGHT PREVENTION  &amp; NATURAL STORM WATER MANAGEMENT</vt:lpstr>
      <vt:lpstr>MODULAR OFF-GRID WATER SOLUTIONS</vt:lpstr>
      <vt:lpstr>EDUCATION AND CAPACITY BUILDING</vt:lpstr>
      <vt:lpstr>ENVIRONMENTAL MONITORING AND SMART WATER SOLUTIONS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Water Forum (FWF) Managing Director Topi Helle</dc:title>
  <dc:creator>Topi Helle</dc:creator>
  <cp:keywords/>
  <cp:lastModifiedBy>Laukkanen-Kolesnikova Heini</cp:lastModifiedBy>
  <cp:revision>22</cp:revision>
  <dcterms:created xsi:type="dcterms:W3CDTF">2020-04-10T13:19:18Z</dcterms:created>
  <dcterms:modified xsi:type="dcterms:W3CDTF">2022-03-23T08:40:12Z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0x010100A27C480E62A78E4A954E5EA02C048AE0007F392A0804F5D3458A7500C9CEF74906</vt:lpwstr>
  </property>
  <property fmtid="{D5CDD505-2E9C-101B-9397-08002B2CF9AE}" pid="3" name="TaxKeyword">
    <vt:lpwstr/>
  </property>
  <property fmtid="{D5CDD505-2E9C-101B-9397-08002B2CF9AE}" pid="4" name="UMUnit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