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89" r:id="rId2"/>
    <p:sldId id="306" r:id="rId3"/>
    <p:sldId id="303" r:id="rId4"/>
    <p:sldId id="307" r:id="rId5"/>
    <p:sldId id="304" r:id="rId6"/>
    <p:sldId id="309" r:id="rId7"/>
    <p:sldId id="301" r:id="rId8"/>
  </p:sldIdLst>
  <p:sldSz cx="12192000" cy="6858000"/>
  <p:notesSz cx="6797675" cy="9926638"/>
  <p:embeddedFontLst>
    <p:embeddedFont>
      <p:font typeface="Montserrat" panose="020B0604020202020204" charset="0"/>
      <p:regular r:id="rId11"/>
      <p:bold r:id="rId12"/>
      <p:italic r:id="rId13"/>
      <p:boldItalic r:id="rId14"/>
    </p:embeddedFont>
    <p:embeddedFont>
      <p:font typeface="Helvetica" panose="020B060402020202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FF"/>
    <a:srgbClr val="376092"/>
    <a:srgbClr val="3A464A"/>
    <a:srgbClr val="00C2FF"/>
    <a:srgbClr val="00D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87" autoAdjust="0"/>
    <p:restoredTop sz="96327" autoAdjust="0"/>
  </p:normalViewPr>
  <p:slideViewPr>
    <p:cSldViewPr snapToGrid="0">
      <p:cViewPr varScale="1">
        <p:scale>
          <a:sx n="65" d="100"/>
          <a:sy n="65" d="100"/>
        </p:scale>
        <p:origin x="924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76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92" cy="4972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02" y="0"/>
            <a:ext cx="2946292" cy="4972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720CF-1CC8-4559-9309-EDD352EE3DA2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354"/>
            <a:ext cx="2946292" cy="497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02" y="9429354"/>
            <a:ext cx="2946292" cy="497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05CEC-F4A7-4280-9D6F-65F045164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5334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659A-FE49-6848-A043-1DC9A9295BB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9BABF-612C-0049-AF02-33C039520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648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573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87" y="6309320"/>
            <a:ext cx="672075" cy="57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3083413-0AF5-48C7-8164-761F54D033C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C69563-4C37-B043-A49C-FA4487BA8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9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2C39F-7AFF-564B-8EBD-A87BAA728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BDE428-22A8-CB42-A54F-6C9B5AD80C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" y="6004192"/>
            <a:ext cx="12191997" cy="86682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03D7C-7EDA-1C47-9DEF-0AC3F8F378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083413-0AF5-48C7-8164-761F54D033C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18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3"/>
          <p:cNvCxnSpPr/>
          <p:nvPr userDrawn="1"/>
        </p:nvCxnSpPr>
        <p:spPr>
          <a:xfrm>
            <a:off x="11376587" y="6405331"/>
            <a:ext cx="0" cy="3840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87" y="6309320"/>
            <a:ext cx="672075" cy="57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3083413-0AF5-48C7-8164-761F54D033C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110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97" r:id="rId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ilium.europa.eu/en/press/press-releases/2018/11/19/water-diplomacy-council-adopts-conclusion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consilium.europa.eu/en/press/press-releases/2021/11/19/water-in-diplomacy-council-confirms-eu-s-commitment-to-enhanced-eu-engagement/" TargetMode="External"/><Relationship Id="rId4" Type="http://schemas.openxmlformats.org/officeDocument/2006/relationships/hyperlink" Target="https://www.consilium.europa.eu/en/press/press-releases/2019/06/17/safe-drinking-water-and-sanitation-council-approves-eu-guideline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ilium.europa.eu/en/press/press-releases/2018/11/19/water-diplomacy-council-adopts-conclusion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ilium.europa.eu/en/press/press-releases/2018/11/19/water-diplomacy-council-adopts-conclusion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ilium.europa.eu/en/press/press-releases/2018/11/19/water-diplomacy-council-adopts-conclusion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564896" y="1867463"/>
            <a:ext cx="7615190" cy="312307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6200"/>
              </a:lnSpc>
              <a:buNone/>
            </a:pPr>
            <a:r>
              <a:rPr lang="en-GB" sz="5000" b="1" dirty="0" smtClean="0">
                <a:solidFill>
                  <a:schemeClr val="bg1"/>
                </a:solidFill>
                <a:latin typeface="Montserrat" pitchFamily="2" charset="77"/>
              </a:rPr>
              <a:t>The EU action on water resources</a:t>
            </a:r>
            <a:br>
              <a:rPr lang="en-GB" sz="5000" b="1" dirty="0" smtClean="0">
                <a:solidFill>
                  <a:schemeClr val="bg1"/>
                </a:solidFill>
                <a:latin typeface="Montserrat" pitchFamily="2" charset="77"/>
              </a:rPr>
            </a:br>
            <a:r>
              <a:rPr lang="en-GB" sz="5000" b="1" dirty="0">
                <a:solidFill>
                  <a:srgbClr val="00C2FF"/>
                </a:solidFill>
                <a:latin typeface="Montserrat" pitchFamily="2" charset="77"/>
              </a:rPr>
              <a:t>in Central Asia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45" y="639114"/>
            <a:ext cx="1229194" cy="717677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7" name="Subtitle 3">
            <a:extLst>
              <a:ext uri="{FF2B5EF4-FFF2-40B4-BE49-F238E27FC236}">
                <a16:creationId xmlns:a16="http://schemas.microsoft.com/office/drawing/2014/main" id="{280A9E0E-C3D2-D04E-8844-3FDFEED8634D}"/>
              </a:ext>
            </a:extLst>
          </p:cNvPr>
          <p:cNvSpPr txBox="1">
            <a:spLocks/>
          </p:cNvSpPr>
          <p:nvPr/>
        </p:nvSpPr>
        <p:spPr>
          <a:xfrm>
            <a:off x="213360" y="5501208"/>
            <a:ext cx="11450320" cy="777672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800"/>
              </a:lnSpc>
              <a:buNone/>
            </a:pPr>
            <a:r>
              <a:rPr lang="en-GB" sz="2400" dirty="0" smtClean="0">
                <a:solidFill>
                  <a:schemeClr val="bg1"/>
                </a:solidFill>
                <a:latin typeface="Montserrat" pitchFamily="2" charset="77"/>
              </a:rPr>
              <a:t>EU Special Representative for Central Asia, </a:t>
            </a:r>
            <a:r>
              <a:rPr lang="en-GB" sz="2400" dirty="0" smtClean="0">
                <a:solidFill>
                  <a:srgbClr val="00C2FF"/>
                </a:solidFill>
                <a:latin typeface="Montserrat" pitchFamily="2" charset="77"/>
              </a:rPr>
              <a:t>Ambassador Terhi Hakala</a:t>
            </a:r>
            <a:endParaRPr lang="en-GB" sz="2400" dirty="0">
              <a:solidFill>
                <a:srgbClr val="00C2FF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1119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176"/>
            <a:ext cx="12192000" cy="8648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A9C64B-FD01-AA44-B0D7-0577D6BFC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7213A7-C905-1F4A-B416-45A6E14DBC67}"/>
              </a:ext>
            </a:extLst>
          </p:cNvPr>
          <p:cNvSpPr txBox="1">
            <a:spLocks/>
          </p:cNvSpPr>
          <p:nvPr/>
        </p:nvSpPr>
        <p:spPr>
          <a:xfrm>
            <a:off x="855903" y="1318339"/>
            <a:ext cx="10400672" cy="3639077"/>
          </a:xfrm>
          <a:ln>
            <a:solidFill>
              <a:srgbClr val="FF0000">
                <a:alpha val="0"/>
              </a:srgbClr>
            </a:solidFill>
          </a:ln>
        </p:spPr>
        <p:txBody>
          <a:bodyPr tIns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Helvetica" pitchFamily="2" charset="0"/>
              <a:buChar char="⁃"/>
            </a:pPr>
            <a:r>
              <a:rPr lang="en-GB" sz="2000" dirty="0">
                <a:solidFill>
                  <a:srgbClr val="3A464A"/>
                </a:solidFill>
              </a:rPr>
              <a:t>For the EU’s External Action, water is a </a:t>
            </a:r>
            <a:r>
              <a:rPr lang="en-GB" sz="2000" b="1" dirty="0">
                <a:solidFill>
                  <a:srgbClr val="008FFF"/>
                </a:solidFill>
              </a:rPr>
              <a:t>matter of concern</a:t>
            </a:r>
            <a:r>
              <a:rPr lang="en-GB" sz="2000" dirty="0">
                <a:solidFill>
                  <a:srgbClr val="3A464A"/>
                </a:solidFill>
              </a:rPr>
              <a:t>, but also an </a:t>
            </a:r>
            <a:r>
              <a:rPr lang="en-GB" sz="2000" b="1" dirty="0">
                <a:solidFill>
                  <a:srgbClr val="008FFF"/>
                </a:solidFill>
              </a:rPr>
              <a:t>opportunity for </a:t>
            </a:r>
            <a:r>
              <a:rPr lang="en-GB" sz="2000" b="1" dirty="0" smtClean="0">
                <a:solidFill>
                  <a:srgbClr val="008FFF"/>
                </a:solidFill>
              </a:rPr>
              <a:t>cooperation</a:t>
            </a:r>
          </a:p>
          <a:p>
            <a:pPr>
              <a:buClr>
                <a:srgbClr val="008FFF"/>
              </a:buClr>
              <a:buFont typeface="Helvetica" pitchFamily="2" charset="0"/>
              <a:buChar char="●"/>
            </a:pPr>
            <a:endParaRPr lang="en-GB" sz="2000" b="1" dirty="0">
              <a:solidFill>
                <a:srgbClr val="008FFF"/>
              </a:solidFill>
              <a:hlinkClick r:id="rId3"/>
            </a:endParaRPr>
          </a:p>
          <a:p>
            <a:pPr>
              <a:buClr>
                <a:srgbClr val="008FFF"/>
              </a:buClr>
              <a:buFont typeface="Helvetica" pitchFamily="2" charset="0"/>
              <a:buChar char="●"/>
            </a:pPr>
            <a:r>
              <a:rPr lang="en-GB" sz="2000" dirty="0" smtClean="0">
                <a:solidFill>
                  <a:srgbClr val="3A464A"/>
                </a:solidFill>
                <a:hlinkClick r:id="rId3"/>
              </a:rPr>
              <a:t>Council </a:t>
            </a:r>
            <a:r>
              <a:rPr lang="en-GB" sz="2000" dirty="0">
                <a:solidFill>
                  <a:srgbClr val="3A464A"/>
                </a:solidFill>
                <a:hlinkClick r:id="rId3"/>
              </a:rPr>
              <a:t>Conclusions on Water </a:t>
            </a:r>
            <a:r>
              <a:rPr lang="en-GB" sz="2000" dirty="0" smtClean="0">
                <a:solidFill>
                  <a:srgbClr val="3A464A"/>
                </a:solidFill>
                <a:hlinkClick r:id="rId3"/>
              </a:rPr>
              <a:t>Diplomacy</a:t>
            </a:r>
            <a:r>
              <a:rPr lang="en-GB" sz="2000" dirty="0" smtClean="0">
                <a:solidFill>
                  <a:srgbClr val="3A464A"/>
                </a:solidFill>
              </a:rPr>
              <a:t> (2018), </a:t>
            </a:r>
          </a:p>
          <a:p>
            <a:pPr>
              <a:buClr>
                <a:srgbClr val="008FFF"/>
              </a:buClr>
              <a:buFont typeface="Helvetica" pitchFamily="2" charset="0"/>
              <a:buChar char="●"/>
            </a:pPr>
            <a:endParaRPr lang="en-GB" sz="2000" dirty="0">
              <a:solidFill>
                <a:srgbClr val="3A464A"/>
              </a:solidFill>
            </a:endParaRPr>
          </a:p>
          <a:p>
            <a:pPr>
              <a:buClr>
                <a:srgbClr val="008FFF"/>
              </a:buClr>
              <a:buFont typeface="Helvetica" pitchFamily="2" charset="0"/>
              <a:buChar char="●"/>
            </a:pPr>
            <a:r>
              <a:rPr lang="en-GB" sz="2000" dirty="0" smtClean="0">
                <a:solidFill>
                  <a:srgbClr val="3A464A"/>
                </a:solidFill>
                <a:hlinkClick r:id="rId4"/>
              </a:rPr>
              <a:t>EU </a:t>
            </a:r>
            <a:r>
              <a:rPr lang="en-GB" sz="2000" dirty="0">
                <a:solidFill>
                  <a:srgbClr val="3A464A"/>
                </a:solidFill>
                <a:hlinkClick r:id="rId4"/>
              </a:rPr>
              <a:t>human rights guidelines on safe drinking water and </a:t>
            </a:r>
            <a:r>
              <a:rPr lang="en-GB" sz="2000" dirty="0" smtClean="0">
                <a:solidFill>
                  <a:srgbClr val="3A464A"/>
                </a:solidFill>
                <a:hlinkClick r:id="rId4"/>
              </a:rPr>
              <a:t>sanitation</a:t>
            </a:r>
            <a:r>
              <a:rPr lang="en-GB" sz="2000" dirty="0" smtClean="0">
                <a:solidFill>
                  <a:srgbClr val="3A464A"/>
                </a:solidFill>
              </a:rPr>
              <a:t> (2019), </a:t>
            </a:r>
            <a:endParaRPr lang="en-GB" sz="2000" dirty="0">
              <a:solidFill>
                <a:srgbClr val="3A464A"/>
              </a:solidFill>
            </a:endParaRPr>
          </a:p>
          <a:p>
            <a:pPr>
              <a:buClr>
                <a:srgbClr val="008FFF"/>
              </a:buClr>
              <a:buFont typeface="Helvetica" pitchFamily="2" charset="0"/>
              <a:buChar char="●"/>
            </a:pPr>
            <a:endParaRPr lang="en-GB" sz="2000" dirty="0" smtClean="0">
              <a:solidFill>
                <a:srgbClr val="3A464A"/>
              </a:solidFill>
              <a:hlinkClick r:id="rId5"/>
            </a:endParaRPr>
          </a:p>
          <a:p>
            <a:pPr>
              <a:buClr>
                <a:srgbClr val="008FFF"/>
              </a:buClr>
              <a:buFont typeface="Helvetica" pitchFamily="2" charset="0"/>
              <a:buChar char="●"/>
            </a:pPr>
            <a:r>
              <a:rPr lang="en-GB" sz="2000" dirty="0" smtClean="0">
                <a:solidFill>
                  <a:srgbClr val="3A464A"/>
                </a:solidFill>
                <a:hlinkClick r:id="rId5"/>
              </a:rPr>
              <a:t>Council </a:t>
            </a:r>
            <a:r>
              <a:rPr lang="en-GB" sz="2000" dirty="0">
                <a:solidFill>
                  <a:srgbClr val="3A464A"/>
                </a:solidFill>
                <a:hlinkClick r:id="rId5"/>
              </a:rPr>
              <a:t>Conclusions on Water in EU`s external </a:t>
            </a:r>
            <a:r>
              <a:rPr lang="en-GB" sz="2000" dirty="0" smtClean="0">
                <a:solidFill>
                  <a:srgbClr val="3A464A"/>
                </a:solidFill>
                <a:hlinkClick r:id="rId5"/>
              </a:rPr>
              <a:t>action</a:t>
            </a:r>
            <a:r>
              <a:rPr lang="en-GB" sz="2000" dirty="0" smtClean="0">
                <a:solidFill>
                  <a:srgbClr val="3A464A"/>
                </a:solidFill>
              </a:rPr>
              <a:t> (2021). </a:t>
            </a:r>
          </a:p>
          <a:p>
            <a:pPr>
              <a:buClr>
                <a:srgbClr val="008FFF"/>
              </a:buClr>
              <a:buFont typeface="Helvetica" pitchFamily="2" charset="0"/>
              <a:buChar char="●"/>
            </a:pPr>
            <a:endParaRPr lang="en-US" sz="2000" dirty="0" err="1" smtClean="0">
              <a:solidFill>
                <a:srgbClr val="3A464A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4EDBAD4-E4C7-E94D-9E11-AC04EEA34648}"/>
              </a:ext>
            </a:extLst>
          </p:cNvPr>
          <p:cNvSpPr txBox="1">
            <a:spLocks/>
          </p:cNvSpPr>
          <p:nvPr/>
        </p:nvSpPr>
        <p:spPr>
          <a:xfrm>
            <a:off x="824374" y="436546"/>
            <a:ext cx="10178865" cy="557777"/>
          </a:xfrm>
        </p:spPr>
        <p:txBody>
          <a:bodyPr>
            <a:normAutofit fontScale="975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900" b="1" dirty="0" smtClean="0">
                <a:solidFill>
                  <a:srgbClr val="008FFF"/>
                </a:solidFill>
              </a:rPr>
              <a:t>EU </a:t>
            </a:r>
            <a:r>
              <a:rPr lang="de-DE" sz="2900" b="1" dirty="0" err="1" smtClean="0">
                <a:solidFill>
                  <a:srgbClr val="008FFF"/>
                </a:solidFill>
              </a:rPr>
              <a:t>Water</a:t>
            </a:r>
            <a:r>
              <a:rPr lang="de-DE" sz="2900" b="1" dirty="0" smtClean="0">
                <a:solidFill>
                  <a:srgbClr val="008FFF"/>
                </a:solidFill>
              </a:rPr>
              <a:t> </a:t>
            </a:r>
            <a:r>
              <a:rPr lang="de-DE" sz="2900" b="1" dirty="0" err="1" smtClean="0">
                <a:solidFill>
                  <a:srgbClr val="008FFF"/>
                </a:solidFill>
              </a:rPr>
              <a:t>Diplomacy</a:t>
            </a:r>
            <a:endParaRPr lang="fr-BE" sz="4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fr-BE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621FB7-A30A-DC4D-AE1D-7045F9C7535C}"/>
              </a:ext>
            </a:extLst>
          </p:cNvPr>
          <p:cNvCxnSpPr>
            <a:cxnSpLocks/>
          </p:cNvCxnSpPr>
          <p:nvPr/>
        </p:nvCxnSpPr>
        <p:spPr>
          <a:xfrm>
            <a:off x="935425" y="1074839"/>
            <a:ext cx="10321150" cy="0"/>
          </a:xfrm>
          <a:prstGeom prst="line">
            <a:avLst/>
          </a:prstGeom>
          <a:ln w="28575">
            <a:solidFill>
              <a:srgbClr val="008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2" y="6154207"/>
            <a:ext cx="929610" cy="542762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78258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176"/>
            <a:ext cx="12192000" cy="8648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A9C64B-FD01-AA44-B0D7-0577D6BFC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 smtClean="0"/>
              <a:t>3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7213A7-C905-1F4A-B416-45A6E14DBC67}"/>
              </a:ext>
            </a:extLst>
          </p:cNvPr>
          <p:cNvSpPr txBox="1">
            <a:spLocks/>
          </p:cNvSpPr>
          <p:nvPr/>
        </p:nvSpPr>
        <p:spPr>
          <a:xfrm>
            <a:off x="855903" y="1318339"/>
            <a:ext cx="10400672" cy="3639077"/>
          </a:xfrm>
          <a:ln>
            <a:solidFill>
              <a:srgbClr val="FF0000">
                <a:alpha val="0"/>
              </a:srgbClr>
            </a:solidFill>
          </a:ln>
        </p:spPr>
        <p:txBody>
          <a:bodyPr tIns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Helvetica" pitchFamily="2" charset="0"/>
              <a:buChar char="⁃"/>
            </a:pPr>
            <a:r>
              <a:rPr lang="en-GB" sz="2000" dirty="0" smtClean="0">
                <a:solidFill>
                  <a:srgbClr val="3A464A"/>
                </a:solidFill>
              </a:rPr>
              <a:t>A </a:t>
            </a:r>
            <a:r>
              <a:rPr lang="en-GB" sz="2000" dirty="0">
                <a:solidFill>
                  <a:srgbClr val="3A464A"/>
                </a:solidFill>
              </a:rPr>
              <a:t>number of upcoming international events are aiming at strengthening multilateral cooperation on </a:t>
            </a:r>
            <a:r>
              <a:rPr lang="en-GB" sz="2000" dirty="0" smtClean="0">
                <a:solidFill>
                  <a:srgbClr val="3A464A"/>
                </a:solidFill>
              </a:rPr>
              <a:t>water:</a:t>
            </a:r>
          </a:p>
          <a:p>
            <a:pPr>
              <a:buClr>
                <a:srgbClr val="008FFF"/>
              </a:buClr>
              <a:buFont typeface="Helvetica" pitchFamily="2" charset="0"/>
              <a:buChar char="●"/>
            </a:pPr>
            <a:endParaRPr lang="en-GB" sz="1800" dirty="0" smtClean="0">
              <a:solidFill>
                <a:srgbClr val="3A464A"/>
              </a:solidFill>
            </a:endParaRPr>
          </a:p>
          <a:p>
            <a:pPr>
              <a:buClr>
                <a:srgbClr val="008FFF"/>
              </a:buClr>
              <a:buFont typeface="Helvetica" pitchFamily="2" charset="0"/>
              <a:buChar char="●"/>
            </a:pPr>
            <a:r>
              <a:rPr lang="en-GB" sz="1800" dirty="0" smtClean="0">
                <a:solidFill>
                  <a:srgbClr val="3A464A"/>
                </a:solidFill>
              </a:rPr>
              <a:t>the </a:t>
            </a:r>
            <a:r>
              <a:rPr lang="en-GB" sz="2000" b="1" dirty="0">
                <a:solidFill>
                  <a:srgbClr val="008FFF"/>
                </a:solidFill>
              </a:rPr>
              <a:t>World Water Forum </a:t>
            </a:r>
            <a:r>
              <a:rPr lang="en-GB" sz="1800" dirty="0">
                <a:solidFill>
                  <a:srgbClr val="3A464A"/>
                </a:solidFill>
              </a:rPr>
              <a:t>in Dakar this </a:t>
            </a:r>
            <a:r>
              <a:rPr lang="en-GB" sz="1800" dirty="0" smtClean="0">
                <a:solidFill>
                  <a:srgbClr val="3A464A"/>
                </a:solidFill>
              </a:rPr>
              <a:t>week,</a:t>
            </a:r>
            <a:endParaRPr lang="en-GB" sz="1800" dirty="0">
              <a:solidFill>
                <a:srgbClr val="3A464A"/>
              </a:solidFill>
            </a:endParaRPr>
          </a:p>
          <a:p>
            <a:pPr>
              <a:buClr>
                <a:srgbClr val="008FFF"/>
              </a:buClr>
              <a:buFont typeface="Helvetica" pitchFamily="2" charset="0"/>
              <a:buChar char="●"/>
            </a:pPr>
            <a:endParaRPr lang="en-GB" sz="1800" dirty="0" smtClean="0">
              <a:solidFill>
                <a:srgbClr val="3A464A"/>
              </a:solidFill>
            </a:endParaRPr>
          </a:p>
          <a:p>
            <a:pPr>
              <a:buClr>
                <a:srgbClr val="008FFF"/>
              </a:buClr>
              <a:buFont typeface="Helvetica" pitchFamily="2" charset="0"/>
              <a:buChar char="●"/>
            </a:pPr>
            <a:r>
              <a:rPr lang="en-GB" sz="1800" dirty="0" smtClean="0">
                <a:solidFill>
                  <a:srgbClr val="3A464A"/>
                </a:solidFill>
              </a:rPr>
              <a:t>the </a:t>
            </a:r>
            <a:r>
              <a:rPr lang="en-GB" sz="2000" b="1" dirty="0">
                <a:solidFill>
                  <a:srgbClr val="008FFF"/>
                </a:solidFill>
              </a:rPr>
              <a:t>Conference on 'Water for Sustainable Development'</a:t>
            </a:r>
            <a:r>
              <a:rPr lang="en-GB" sz="1800" dirty="0">
                <a:solidFill>
                  <a:srgbClr val="3A464A"/>
                </a:solidFill>
              </a:rPr>
              <a:t> in Dushanbe on 6-9 June, </a:t>
            </a:r>
          </a:p>
          <a:p>
            <a:pPr>
              <a:buClr>
                <a:srgbClr val="008FFF"/>
              </a:buClr>
              <a:buFont typeface="Helvetica" pitchFamily="2" charset="0"/>
              <a:buChar char="●"/>
            </a:pPr>
            <a:endParaRPr lang="en-GB" sz="1800" dirty="0" smtClean="0">
              <a:solidFill>
                <a:srgbClr val="3A464A"/>
              </a:solidFill>
            </a:endParaRPr>
          </a:p>
          <a:p>
            <a:pPr>
              <a:buClr>
                <a:srgbClr val="008FFF"/>
              </a:buClr>
              <a:buFont typeface="Helvetica" pitchFamily="2" charset="0"/>
              <a:buChar char="●"/>
            </a:pPr>
            <a:r>
              <a:rPr lang="en-GB" sz="1800" dirty="0" smtClean="0">
                <a:solidFill>
                  <a:srgbClr val="3A464A"/>
                </a:solidFill>
              </a:rPr>
              <a:t>Both </a:t>
            </a:r>
            <a:r>
              <a:rPr lang="en-GB" sz="1800" dirty="0">
                <a:solidFill>
                  <a:srgbClr val="3A464A"/>
                </a:solidFill>
              </a:rPr>
              <a:t>leading up to the </a:t>
            </a:r>
            <a:r>
              <a:rPr lang="en-GB" sz="2000" b="1" dirty="0" smtClean="0">
                <a:solidFill>
                  <a:srgbClr val="008FFF"/>
                </a:solidFill>
              </a:rPr>
              <a:t>UN </a:t>
            </a:r>
            <a:r>
              <a:rPr lang="en-GB" sz="2000" b="1" dirty="0">
                <a:solidFill>
                  <a:srgbClr val="008FFF"/>
                </a:solidFill>
              </a:rPr>
              <a:t>High Level Water Conference</a:t>
            </a:r>
            <a:r>
              <a:rPr lang="en-GB" sz="1800" dirty="0">
                <a:solidFill>
                  <a:srgbClr val="3A464A"/>
                </a:solidFill>
              </a:rPr>
              <a:t>, co-hosted by Tajikistan and the Netherlands in </a:t>
            </a:r>
            <a:r>
              <a:rPr lang="en-GB" sz="1800" dirty="0" smtClean="0">
                <a:solidFill>
                  <a:srgbClr val="3A464A"/>
                </a:solidFill>
              </a:rPr>
              <a:t>New York (March 2023).</a:t>
            </a:r>
            <a:endParaRPr lang="en-GB" sz="1800" dirty="0">
              <a:solidFill>
                <a:srgbClr val="3A464A"/>
              </a:solidFill>
            </a:endParaRPr>
          </a:p>
          <a:p>
            <a:pPr>
              <a:buClr>
                <a:srgbClr val="008FFF"/>
              </a:buClr>
              <a:buFont typeface="Helvetica" pitchFamily="2" charset="0"/>
              <a:buChar char="●"/>
            </a:pPr>
            <a:endParaRPr lang="en-GB" sz="2000" b="1" dirty="0">
              <a:solidFill>
                <a:srgbClr val="008FFF"/>
              </a:solidFill>
              <a:hlinkClick r:id="rId3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4EDBAD4-E4C7-E94D-9E11-AC04EEA34648}"/>
              </a:ext>
            </a:extLst>
          </p:cNvPr>
          <p:cNvSpPr txBox="1">
            <a:spLocks/>
          </p:cNvSpPr>
          <p:nvPr/>
        </p:nvSpPr>
        <p:spPr>
          <a:xfrm>
            <a:off x="824374" y="436546"/>
            <a:ext cx="10178865" cy="557777"/>
          </a:xfrm>
        </p:spPr>
        <p:txBody>
          <a:bodyPr>
            <a:normAutofit fontScale="975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900" b="1" dirty="0" err="1" smtClean="0">
                <a:solidFill>
                  <a:srgbClr val="008FFF"/>
                </a:solidFill>
              </a:rPr>
              <a:t>Water</a:t>
            </a:r>
            <a:r>
              <a:rPr lang="de-DE" sz="2900" b="1" dirty="0" smtClean="0">
                <a:solidFill>
                  <a:srgbClr val="008FFF"/>
                </a:solidFill>
              </a:rPr>
              <a:t> </a:t>
            </a:r>
            <a:r>
              <a:rPr lang="de-DE" sz="2900" b="1" dirty="0" err="1" smtClean="0">
                <a:solidFill>
                  <a:srgbClr val="008FFF"/>
                </a:solidFill>
              </a:rPr>
              <a:t>Conferences</a:t>
            </a:r>
            <a:endParaRPr lang="fr-BE" sz="4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fr-BE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621FB7-A30A-DC4D-AE1D-7045F9C7535C}"/>
              </a:ext>
            </a:extLst>
          </p:cNvPr>
          <p:cNvCxnSpPr>
            <a:cxnSpLocks/>
          </p:cNvCxnSpPr>
          <p:nvPr/>
        </p:nvCxnSpPr>
        <p:spPr>
          <a:xfrm>
            <a:off x="935425" y="1074839"/>
            <a:ext cx="10321150" cy="0"/>
          </a:xfrm>
          <a:prstGeom prst="line">
            <a:avLst/>
          </a:prstGeom>
          <a:ln w="28575">
            <a:solidFill>
              <a:srgbClr val="008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2" y="6154207"/>
            <a:ext cx="929610" cy="542762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81986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176"/>
            <a:ext cx="12192000" cy="8648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A9C64B-FD01-AA44-B0D7-0577D6BFC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 smtClean="0"/>
              <a:t>4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7213A7-C905-1F4A-B416-45A6E14DBC67}"/>
              </a:ext>
            </a:extLst>
          </p:cNvPr>
          <p:cNvSpPr txBox="1">
            <a:spLocks/>
          </p:cNvSpPr>
          <p:nvPr/>
        </p:nvSpPr>
        <p:spPr>
          <a:xfrm>
            <a:off x="855903" y="1318339"/>
            <a:ext cx="10400672" cy="4286048"/>
          </a:xfrm>
          <a:ln>
            <a:solidFill>
              <a:srgbClr val="FF0000">
                <a:alpha val="0"/>
              </a:srgbClr>
            </a:solidFill>
          </a:ln>
        </p:spPr>
        <p:txBody>
          <a:bodyPr tIns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8FFF"/>
              </a:buClr>
              <a:buFont typeface="Helvetica" pitchFamily="2" charset="0"/>
              <a:buChar char="●"/>
            </a:pPr>
            <a:endParaRPr lang="en-GB" sz="1800" dirty="0" smtClean="0">
              <a:solidFill>
                <a:srgbClr val="3A464A"/>
              </a:solidFill>
            </a:endParaRPr>
          </a:p>
          <a:p>
            <a:pPr>
              <a:buClr>
                <a:srgbClr val="008FFF"/>
              </a:buClr>
              <a:buFont typeface="Helvetica" pitchFamily="2" charset="0"/>
              <a:buChar char="●"/>
            </a:pPr>
            <a:r>
              <a:rPr lang="en-GB" sz="2000" b="1" dirty="0">
                <a:solidFill>
                  <a:srgbClr val="008FFF"/>
                </a:solidFill>
              </a:rPr>
              <a:t>EU Strategy on Central Asia</a:t>
            </a:r>
            <a:r>
              <a:rPr lang="en-GB" sz="1800" dirty="0">
                <a:solidFill>
                  <a:srgbClr val="3A464A"/>
                </a:solidFill>
              </a:rPr>
              <a:t> </a:t>
            </a:r>
            <a:r>
              <a:rPr lang="en-GB" sz="1800" dirty="0" smtClean="0">
                <a:solidFill>
                  <a:srgbClr val="3A464A"/>
                </a:solidFill>
              </a:rPr>
              <a:t>– focus </a:t>
            </a:r>
            <a:r>
              <a:rPr lang="en-GB" sz="1800" dirty="0">
                <a:solidFill>
                  <a:srgbClr val="3A464A"/>
                </a:solidFill>
              </a:rPr>
              <a:t>on resilience, prosperity and supporting regional </a:t>
            </a:r>
            <a:r>
              <a:rPr lang="en-GB" sz="1800" dirty="0" smtClean="0">
                <a:solidFill>
                  <a:srgbClr val="3A464A"/>
                </a:solidFill>
              </a:rPr>
              <a:t>cooperation.</a:t>
            </a:r>
          </a:p>
          <a:p>
            <a:pPr marL="0" indent="0">
              <a:buClr>
                <a:srgbClr val="008FFF"/>
              </a:buClr>
              <a:buNone/>
            </a:pPr>
            <a:r>
              <a:rPr lang="en-GB" sz="2000" b="1" dirty="0" smtClean="0">
                <a:solidFill>
                  <a:srgbClr val="008FFF"/>
                </a:solidFill>
              </a:rPr>
              <a:t>	All </a:t>
            </a:r>
            <a:r>
              <a:rPr lang="en-GB" sz="2000" b="1" dirty="0">
                <a:solidFill>
                  <a:srgbClr val="008FFF"/>
                </a:solidFill>
              </a:rPr>
              <a:t>of these aspects affect or are affected by the water question</a:t>
            </a:r>
          </a:p>
          <a:p>
            <a:pPr>
              <a:buClr>
                <a:srgbClr val="008FFF"/>
              </a:buClr>
              <a:buFont typeface="Helvetica" pitchFamily="2" charset="0"/>
              <a:buChar char="●"/>
            </a:pPr>
            <a:endParaRPr lang="en-GB" sz="1800" dirty="0" smtClean="0">
              <a:solidFill>
                <a:srgbClr val="3A464A"/>
              </a:solidFill>
            </a:endParaRPr>
          </a:p>
          <a:p>
            <a:pPr>
              <a:buClr>
                <a:srgbClr val="008FFF"/>
              </a:buClr>
              <a:buFont typeface="Helvetica" pitchFamily="2" charset="0"/>
              <a:buChar char="●"/>
            </a:pPr>
            <a:r>
              <a:rPr lang="en-GB" sz="1800" dirty="0" smtClean="0">
                <a:solidFill>
                  <a:srgbClr val="3A464A"/>
                </a:solidFill>
              </a:rPr>
              <a:t>The promotion </a:t>
            </a:r>
            <a:r>
              <a:rPr lang="en-GB" sz="1800" dirty="0">
                <a:solidFill>
                  <a:srgbClr val="3A464A"/>
                </a:solidFill>
              </a:rPr>
              <a:t>of regional water related programmes will therefore remain a </a:t>
            </a:r>
            <a:r>
              <a:rPr lang="en-GB" sz="2000" b="1" dirty="0">
                <a:solidFill>
                  <a:srgbClr val="008FFF"/>
                </a:solidFill>
              </a:rPr>
              <a:t>priority for EU’s </a:t>
            </a:r>
            <a:r>
              <a:rPr lang="en-GB" sz="2000" b="1" dirty="0" smtClean="0">
                <a:solidFill>
                  <a:srgbClr val="008FFF"/>
                </a:solidFill>
              </a:rPr>
              <a:t>action.</a:t>
            </a:r>
          </a:p>
          <a:p>
            <a:pPr>
              <a:buClr>
                <a:srgbClr val="008FFF"/>
              </a:buClr>
              <a:buFont typeface="Helvetica" pitchFamily="2" charset="0"/>
              <a:buChar char="●"/>
            </a:pPr>
            <a:endParaRPr lang="de-DE" sz="2000" b="1" dirty="0">
              <a:solidFill>
                <a:srgbClr val="008FFF"/>
              </a:solidFill>
              <a:hlinkClick r:id="rId3"/>
            </a:endParaRPr>
          </a:p>
          <a:p>
            <a:pPr>
              <a:buClr>
                <a:srgbClr val="008FFF"/>
              </a:buClr>
              <a:buFont typeface="Helvetica" pitchFamily="2" charset="0"/>
              <a:buChar char="●"/>
            </a:pPr>
            <a:r>
              <a:rPr lang="en-GB" sz="1800" dirty="0" smtClean="0">
                <a:solidFill>
                  <a:srgbClr val="3A464A"/>
                </a:solidFill>
              </a:rPr>
              <a:t>Under </a:t>
            </a:r>
            <a:r>
              <a:rPr lang="en-GB" sz="2000" b="1" dirty="0">
                <a:solidFill>
                  <a:srgbClr val="008FFF"/>
                </a:solidFill>
              </a:rPr>
              <a:t>new MFF</a:t>
            </a:r>
            <a:r>
              <a:rPr lang="en-GB" sz="1800" dirty="0" smtClean="0">
                <a:solidFill>
                  <a:srgbClr val="3A464A"/>
                </a:solidFill>
              </a:rPr>
              <a:t>, the EU will particularly focus </a:t>
            </a:r>
            <a:r>
              <a:rPr lang="en-GB" sz="1800" dirty="0">
                <a:solidFill>
                  <a:srgbClr val="3A464A"/>
                </a:solidFill>
              </a:rPr>
              <a:t>on continuing our support to domestic reform processes, strengthening intraregional cooperation, and encouraging mutually acceptable solutions on transboundary water resources</a:t>
            </a:r>
            <a:endParaRPr lang="en-GB" sz="1266" dirty="0">
              <a:solidFill>
                <a:srgbClr val="3A464A"/>
              </a:solidFill>
              <a:hlinkClick r:id="rId3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4EDBAD4-E4C7-E94D-9E11-AC04EEA34648}"/>
              </a:ext>
            </a:extLst>
          </p:cNvPr>
          <p:cNvSpPr txBox="1">
            <a:spLocks/>
          </p:cNvSpPr>
          <p:nvPr/>
        </p:nvSpPr>
        <p:spPr>
          <a:xfrm>
            <a:off x="824374" y="436546"/>
            <a:ext cx="10178865" cy="557777"/>
          </a:xfrm>
        </p:spPr>
        <p:txBody>
          <a:bodyPr>
            <a:normAutofit fontScale="975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900" b="1" dirty="0" err="1" smtClean="0">
                <a:solidFill>
                  <a:srgbClr val="008FFF"/>
                </a:solidFill>
              </a:rPr>
              <a:t>Water</a:t>
            </a:r>
            <a:r>
              <a:rPr lang="de-DE" sz="2900" b="1" dirty="0" smtClean="0">
                <a:solidFill>
                  <a:srgbClr val="008FFF"/>
                </a:solidFill>
              </a:rPr>
              <a:t> in Central </a:t>
            </a:r>
            <a:r>
              <a:rPr lang="de-DE" sz="2900" b="1" dirty="0" err="1" smtClean="0">
                <a:solidFill>
                  <a:srgbClr val="008FFF"/>
                </a:solidFill>
              </a:rPr>
              <a:t>Asia</a:t>
            </a:r>
            <a:endParaRPr lang="fr-BE" sz="4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fr-BE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621FB7-A30A-DC4D-AE1D-7045F9C7535C}"/>
              </a:ext>
            </a:extLst>
          </p:cNvPr>
          <p:cNvCxnSpPr>
            <a:cxnSpLocks/>
          </p:cNvCxnSpPr>
          <p:nvPr/>
        </p:nvCxnSpPr>
        <p:spPr>
          <a:xfrm>
            <a:off x="935425" y="1074839"/>
            <a:ext cx="10321150" cy="0"/>
          </a:xfrm>
          <a:prstGeom prst="line">
            <a:avLst/>
          </a:prstGeom>
          <a:ln w="28575">
            <a:solidFill>
              <a:srgbClr val="008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2" y="6154207"/>
            <a:ext cx="929610" cy="542762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19003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176"/>
            <a:ext cx="12192000" cy="8648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A9C64B-FD01-AA44-B0D7-0577D6BFC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5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7213A7-C905-1F4A-B416-45A6E14DBC67}"/>
              </a:ext>
            </a:extLst>
          </p:cNvPr>
          <p:cNvSpPr txBox="1">
            <a:spLocks/>
          </p:cNvSpPr>
          <p:nvPr/>
        </p:nvSpPr>
        <p:spPr>
          <a:xfrm>
            <a:off x="855903" y="1318339"/>
            <a:ext cx="6213490" cy="3639077"/>
          </a:xfrm>
          <a:ln>
            <a:solidFill>
              <a:srgbClr val="FF0000">
                <a:alpha val="0"/>
              </a:srgbClr>
            </a:solidFill>
          </a:ln>
        </p:spPr>
        <p:txBody>
          <a:bodyPr tIns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8FFF"/>
              </a:buClr>
              <a:buFont typeface="Helvetica" pitchFamily="2" charset="0"/>
              <a:buChar char="●"/>
            </a:pPr>
            <a:r>
              <a:rPr lang="en-GB" sz="1800" dirty="0" smtClean="0">
                <a:solidFill>
                  <a:srgbClr val="3A464A"/>
                </a:solidFill>
              </a:rPr>
              <a:t>Reference </a:t>
            </a:r>
            <a:r>
              <a:rPr lang="en-GB" sz="1800" dirty="0">
                <a:solidFill>
                  <a:srgbClr val="3A464A"/>
                </a:solidFill>
              </a:rPr>
              <a:t>framework for the strengthening of policy dialogue on sustainable development between Central Asian countries and the </a:t>
            </a:r>
            <a:r>
              <a:rPr lang="en-GB" sz="1800" dirty="0" smtClean="0">
                <a:solidFill>
                  <a:srgbClr val="3A464A"/>
                </a:solidFill>
              </a:rPr>
              <a:t>EU</a:t>
            </a:r>
          </a:p>
          <a:p>
            <a:pPr>
              <a:buClr>
                <a:srgbClr val="008FFF"/>
              </a:buClr>
              <a:buFont typeface="Helvetica" pitchFamily="2" charset="0"/>
              <a:buChar char="●"/>
            </a:pPr>
            <a:endParaRPr lang="en-GB" sz="1800" dirty="0" smtClean="0">
              <a:solidFill>
                <a:srgbClr val="3A464A"/>
              </a:solidFill>
            </a:endParaRPr>
          </a:p>
          <a:p>
            <a:pPr>
              <a:buClr>
                <a:srgbClr val="008FFF"/>
              </a:buClr>
              <a:buFont typeface="Helvetica" pitchFamily="2" charset="0"/>
              <a:buChar char="●"/>
            </a:pPr>
            <a:r>
              <a:rPr lang="en-GB" sz="1800" b="1" dirty="0">
                <a:solidFill>
                  <a:srgbClr val="008FFF"/>
                </a:solidFill>
              </a:rPr>
              <a:t>Aim:</a:t>
            </a:r>
            <a:r>
              <a:rPr lang="en-GB" sz="1800" dirty="0" smtClean="0">
                <a:solidFill>
                  <a:srgbClr val="3A464A"/>
                </a:solidFill>
              </a:rPr>
              <a:t>	enhance </a:t>
            </a:r>
            <a:r>
              <a:rPr lang="en-GB" sz="1800" dirty="0">
                <a:solidFill>
                  <a:srgbClr val="3A464A"/>
                </a:solidFill>
              </a:rPr>
              <a:t>environment, climate change and water policies in Central Asia through approximation to EU standards and to promote green </a:t>
            </a:r>
            <a:r>
              <a:rPr lang="en-GB" sz="1800" dirty="0" smtClean="0">
                <a:solidFill>
                  <a:srgbClr val="3A464A"/>
                </a:solidFill>
              </a:rPr>
              <a:t>investments</a:t>
            </a:r>
          </a:p>
          <a:p>
            <a:pPr>
              <a:buClr>
                <a:srgbClr val="008FFF"/>
              </a:buClr>
              <a:buFont typeface="Helvetica" pitchFamily="2" charset="0"/>
              <a:buChar char="●"/>
            </a:pPr>
            <a:endParaRPr lang="en-GB" sz="1800" dirty="0" smtClean="0">
              <a:solidFill>
                <a:srgbClr val="3A464A"/>
              </a:solidFill>
            </a:endParaRPr>
          </a:p>
          <a:p>
            <a:pPr>
              <a:buClr>
                <a:srgbClr val="008FFF"/>
              </a:buClr>
              <a:buFont typeface="Helvetica" pitchFamily="2" charset="0"/>
              <a:buChar char="●"/>
            </a:pPr>
            <a:r>
              <a:rPr lang="en-GB" sz="1800" b="1" dirty="0">
                <a:solidFill>
                  <a:srgbClr val="008FFF"/>
                </a:solidFill>
              </a:rPr>
              <a:t>Supports:</a:t>
            </a:r>
          </a:p>
          <a:p>
            <a:pPr marL="720725" indent="-455613">
              <a:buClr>
                <a:srgbClr val="008FFF"/>
              </a:buClr>
              <a:buFont typeface="Helvetica" pitchFamily="2" charset="0"/>
              <a:buChar char="⁃"/>
            </a:pPr>
            <a:r>
              <a:rPr lang="en-GB" sz="1800" b="1" dirty="0">
                <a:solidFill>
                  <a:srgbClr val="008FFF"/>
                </a:solidFill>
              </a:rPr>
              <a:t>EU-Central Asia Platform for Environment and Water </a:t>
            </a:r>
            <a:r>
              <a:rPr lang="en-GB" sz="1800" b="1" dirty="0" smtClean="0">
                <a:solidFill>
                  <a:srgbClr val="008FFF"/>
                </a:solidFill>
              </a:rPr>
              <a:t>Cooperation</a:t>
            </a:r>
            <a:r>
              <a:rPr lang="en-GB" sz="1800" dirty="0" smtClean="0">
                <a:solidFill>
                  <a:srgbClr val="3A464A"/>
                </a:solidFill>
              </a:rPr>
              <a:t> (meets </a:t>
            </a:r>
            <a:r>
              <a:rPr lang="en-GB" sz="1800" dirty="0">
                <a:solidFill>
                  <a:srgbClr val="3A464A"/>
                </a:solidFill>
              </a:rPr>
              <a:t>every three years </a:t>
            </a:r>
            <a:r>
              <a:rPr lang="en-GB" sz="1800" dirty="0" smtClean="0">
                <a:solidFill>
                  <a:srgbClr val="3A464A"/>
                </a:solidFill>
              </a:rPr>
              <a:t>at ministerial level)</a:t>
            </a:r>
            <a:endParaRPr lang="en-GB" sz="1800" dirty="0">
              <a:solidFill>
                <a:srgbClr val="3A464A"/>
              </a:solidFill>
            </a:endParaRPr>
          </a:p>
          <a:p>
            <a:pPr marL="720725" indent="-455613">
              <a:buClr>
                <a:srgbClr val="008FFF"/>
              </a:buClr>
              <a:buFont typeface="Helvetica" pitchFamily="2" charset="0"/>
              <a:buChar char="⁃"/>
            </a:pPr>
            <a:r>
              <a:rPr lang="en-GB" sz="1800" b="1" dirty="0" smtClean="0">
                <a:solidFill>
                  <a:srgbClr val="008FFF"/>
                </a:solidFill>
              </a:rPr>
              <a:t>EU-Central </a:t>
            </a:r>
            <a:r>
              <a:rPr lang="en-GB" sz="1800" b="1" dirty="0">
                <a:solidFill>
                  <a:srgbClr val="008FFF"/>
                </a:solidFill>
              </a:rPr>
              <a:t>Asia Working Group on Environment and Climate Change</a:t>
            </a:r>
            <a:r>
              <a:rPr lang="en-GB" sz="1800" dirty="0">
                <a:solidFill>
                  <a:srgbClr val="3A464A"/>
                </a:solidFill>
              </a:rPr>
              <a:t> (</a:t>
            </a:r>
            <a:r>
              <a:rPr lang="en-GB" sz="1800" dirty="0" smtClean="0">
                <a:solidFill>
                  <a:srgbClr val="3A464A"/>
                </a:solidFill>
              </a:rPr>
              <a:t>meets </a:t>
            </a:r>
            <a:r>
              <a:rPr lang="en-GB" sz="1800" dirty="0">
                <a:solidFill>
                  <a:srgbClr val="3A464A"/>
                </a:solidFill>
              </a:rPr>
              <a:t>yearly on </a:t>
            </a:r>
            <a:r>
              <a:rPr lang="en-GB" sz="1800" dirty="0" smtClean="0">
                <a:solidFill>
                  <a:srgbClr val="3A464A"/>
                </a:solidFill>
              </a:rPr>
              <a:t>senior </a:t>
            </a:r>
            <a:r>
              <a:rPr lang="en-GB" sz="1800" dirty="0">
                <a:solidFill>
                  <a:srgbClr val="3A464A"/>
                </a:solidFill>
              </a:rPr>
              <a:t>officer </a:t>
            </a:r>
            <a:r>
              <a:rPr lang="en-GB" sz="1800" dirty="0" smtClean="0">
                <a:solidFill>
                  <a:srgbClr val="3A464A"/>
                </a:solidFill>
              </a:rPr>
              <a:t>level)</a:t>
            </a:r>
            <a:endParaRPr lang="en-GB" sz="1800" dirty="0">
              <a:solidFill>
                <a:srgbClr val="3A464A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4EDBAD4-E4C7-E94D-9E11-AC04EEA34648}"/>
              </a:ext>
            </a:extLst>
          </p:cNvPr>
          <p:cNvSpPr txBox="1">
            <a:spLocks/>
          </p:cNvSpPr>
          <p:nvPr/>
        </p:nvSpPr>
        <p:spPr>
          <a:xfrm>
            <a:off x="824374" y="436546"/>
            <a:ext cx="10178865" cy="557777"/>
          </a:xfrm>
        </p:spPr>
        <p:txBody>
          <a:bodyPr>
            <a:normAutofit fontScale="82500" lnSpcReduction="1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rgbClr val="008FFF"/>
                </a:solidFill>
              </a:rPr>
              <a:t>EU-CA Water, Environment and Climate Change Cooperation</a:t>
            </a:r>
            <a:endParaRPr lang="fr-BE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621FB7-A30A-DC4D-AE1D-7045F9C7535C}"/>
              </a:ext>
            </a:extLst>
          </p:cNvPr>
          <p:cNvCxnSpPr>
            <a:cxnSpLocks/>
          </p:cNvCxnSpPr>
          <p:nvPr/>
        </p:nvCxnSpPr>
        <p:spPr>
          <a:xfrm>
            <a:off x="935425" y="1074839"/>
            <a:ext cx="10321150" cy="0"/>
          </a:xfrm>
          <a:prstGeom prst="line">
            <a:avLst/>
          </a:prstGeom>
          <a:ln w="28575">
            <a:solidFill>
              <a:srgbClr val="008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2" y="6154207"/>
            <a:ext cx="929610" cy="542762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9393" y="1836699"/>
            <a:ext cx="4187181" cy="129947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F7213A7-C905-1F4A-B416-45A6E14DBC67}"/>
              </a:ext>
            </a:extLst>
          </p:cNvPr>
          <p:cNvSpPr txBox="1">
            <a:spLocks/>
          </p:cNvSpPr>
          <p:nvPr/>
        </p:nvSpPr>
        <p:spPr>
          <a:xfrm>
            <a:off x="7833359" y="3898028"/>
            <a:ext cx="4013201" cy="1659492"/>
          </a:xfrm>
          <a:ln>
            <a:solidFill>
              <a:srgbClr val="FF0000">
                <a:alpha val="0"/>
              </a:srgbClr>
            </a:solidFill>
          </a:ln>
        </p:spPr>
        <p:txBody>
          <a:bodyPr tIns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2" indent="0">
              <a:buClr>
                <a:srgbClr val="008FFF"/>
              </a:buClr>
              <a:buNone/>
            </a:pPr>
            <a:r>
              <a:rPr lang="en-GB" sz="1800" b="1" dirty="0">
                <a:solidFill>
                  <a:srgbClr val="008FFF"/>
                </a:solidFill>
              </a:rPr>
              <a:t>https://wecoop.eu</a:t>
            </a:r>
            <a:r>
              <a:rPr lang="en-GB" sz="1800" b="1" dirty="0" smtClean="0">
                <a:solidFill>
                  <a:srgbClr val="008FFF"/>
                </a:solidFill>
              </a:rPr>
              <a:t>/</a:t>
            </a:r>
          </a:p>
          <a:p>
            <a:pPr marL="720725" indent="-455613">
              <a:buClr>
                <a:srgbClr val="008FFF"/>
              </a:buClr>
              <a:buFont typeface="Helvetica" pitchFamily="2" charset="0"/>
              <a:buChar char="⁃"/>
            </a:pPr>
            <a:endParaRPr lang="en-GB" sz="1800" dirty="0" smtClean="0">
              <a:solidFill>
                <a:srgbClr val="3A464A"/>
              </a:solidFill>
            </a:endParaRPr>
          </a:p>
          <a:p>
            <a:pPr marL="265112" indent="0">
              <a:buClr>
                <a:srgbClr val="008FFF"/>
              </a:buClr>
              <a:buNone/>
            </a:pPr>
            <a:r>
              <a:rPr lang="en-GB" sz="1800" b="1" dirty="0">
                <a:solidFill>
                  <a:srgbClr val="008FFF"/>
                </a:solidFill>
              </a:rPr>
              <a:t>info@wecoop.eu</a:t>
            </a:r>
          </a:p>
        </p:txBody>
      </p:sp>
    </p:spTree>
    <p:extLst>
      <p:ext uri="{BB962C8B-B14F-4D97-AF65-F5344CB8AC3E}">
        <p14:creationId xmlns:p14="http://schemas.microsoft.com/office/powerpoint/2010/main" val="149591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176"/>
            <a:ext cx="12192000" cy="8648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A9C64B-FD01-AA44-B0D7-0577D6BFC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6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7213A7-C905-1F4A-B416-45A6E14DBC67}"/>
              </a:ext>
            </a:extLst>
          </p:cNvPr>
          <p:cNvSpPr txBox="1">
            <a:spLocks/>
          </p:cNvSpPr>
          <p:nvPr/>
        </p:nvSpPr>
        <p:spPr>
          <a:xfrm>
            <a:off x="855903" y="1632616"/>
            <a:ext cx="10400672" cy="3971770"/>
          </a:xfrm>
          <a:ln>
            <a:solidFill>
              <a:srgbClr val="FF0000">
                <a:alpha val="0"/>
              </a:srgbClr>
            </a:solidFill>
          </a:ln>
        </p:spPr>
        <p:txBody>
          <a:bodyPr tIns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8FFF"/>
              </a:buClr>
              <a:buFont typeface="Helvetica" pitchFamily="2" charset="0"/>
              <a:buChar char="●"/>
            </a:pPr>
            <a:endParaRPr lang="en-GB" sz="1800" dirty="0" smtClean="0">
              <a:solidFill>
                <a:srgbClr val="3A464A"/>
              </a:solidFill>
            </a:endParaRPr>
          </a:p>
          <a:p>
            <a:pPr>
              <a:buClr>
                <a:srgbClr val="008FFF"/>
              </a:buClr>
              <a:buFont typeface="Helvetica" pitchFamily="2" charset="0"/>
              <a:buChar char="●"/>
            </a:pPr>
            <a:r>
              <a:rPr lang="en-GB" sz="1800" dirty="0" smtClean="0">
                <a:solidFill>
                  <a:srgbClr val="3A464A"/>
                </a:solidFill>
              </a:rPr>
              <a:t>Under the TEI, the EU </a:t>
            </a:r>
            <a:r>
              <a:rPr lang="en-GB" sz="1800" dirty="0">
                <a:solidFill>
                  <a:srgbClr val="3A464A"/>
                </a:solidFill>
              </a:rPr>
              <a:t>seeks to strengthen its support to regional water governance initiatives, the CA regional power market integration and further promoting green </a:t>
            </a:r>
            <a:r>
              <a:rPr lang="en-GB" sz="1800" dirty="0" smtClean="0">
                <a:solidFill>
                  <a:srgbClr val="3A464A"/>
                </a:solidFill>
              </a:rPr>
              <a:t>investments</a:t>
            </a:r>
          </a:p>
          <a:p>
            <a:pPr>
              <a:buClr>
                <a:srgbClr val="008FFF"/>
              </a:buClr>
              <a:buFont typeface="Helvetica" pitchFamily="2" charset="0"/>
              <a:buChar char="●"/>
            </a:pPr>
            <a:endParaRPr lang="en-GB" sz="1800" dirty="0">
              <a:solidFill>
                <a:srgbClr val="3A464A"/>
              </a:solidFill>
            </a:endParaRPr>
          </a:p>
          <a:p>
            <a:pPr>
              <a:buClr>
                <a:srgbClr val="008FFF"/>
              </a:buClr>
              <a:buFont typeface="Helvetica" pitchFamily="2" charset="0"/>
              <a:buChar char="●"/>
            </a:pPr>
            <a:r>
              <a:rPr lang="en-GB" sz="1800" dirty="0" smtClean="0">
                <a:solidFill>
                  <a:srgbClr val="3A464A"/>
                </a:solidFill>
              </a:rPr>
              <a:t>Seeking synergies </a:t>
            </a:r>
            <a:r>
              <a:rPr lang="en-GB" sz="1800" dirty="0">
                <a:solidFill>
                  <a:srgbClr val="3A464A"/>
                </a:solidFill>
              </a:rPr>
              <a:t>and cooperation opportunities with the </a:t>
            </a:r>
            <a:r>
              <a:rPr lang="en-GB" sz="2000" b="1" dirty="0">
                <a:solidFill>
                  <a:srgbClr val="008FFF"/>
                </a:solidFill>
              </a:rPr>
              <a:t>partner Member States </a:t>
            </a:r>
            <a:r>
              <a:rPr lang="en-GB" sz="1800" dirty="0">
                <a:solidFill>
                  <a:srgbClr val="3A464A"/>
                </a:solidFill>
              </a:rPr>
              <a:t>and </a:t>
            </a:r>
            <a:r>
              <a:rPr lang="en-GB" sz="2000" b="1" dirty="0">
                <a:solidFill>
                  <a:srgbClr val="008FFF"/>
                </a:solidFill>
              </a:rPr>
              <a:t>European Development Finance </a:t>
            </a:r>
            <a:r>
              <a:rPr lang="en-GB" sz="2000" b="1" dirty="0" smtClean="0">
                <a:solidFill>
                  <a:srgbClr val="008FFF"/>
                </a:solidFill>
              </a:rPr>
              <a:t>Institutions</a:t>
            </a:r>
          </a:p>
          <a:p>
            <a:pPr>
              <a:buClr>
                <a:srgbClr val="008FFF"/>
              </a:buClr>
              <a:buFont typeface="Helvetica" pitchFamily="2" charset="0"/>
              <a:buChar char="●"/>
            </a:pPr>
            <a:endParaRPr lang="de-DE" sz="2000" b="1" dirty="0">
              <a:solidFill>
                <a:srgbClr val="008FFF"/>
              </a:solidFill>
              <a:hlinkClick r:id="rId3"/>
            </a:endParaRPr>
          </a:p>
          <a:p>
            <a:pPr>
              <a:buClr>
                <a:srgbClr val="008FFF"/>
              </a:buClr>
              <a:buFont typeface="Helvetica" pitchFamily="2" charset="0"/>
              <a:buChar char="●"/>
            </a:pPr>
            <a:r>
              <a:rPr lang="en-GB" sz="1800" dirty="0" smtClean="0">
                <a:solidFill>
                  <a:srgbClr val="3A464A"/>
                </a:solidFill>
              </a:rPr>
              <a:t>Approach </a:t>
            </a:r>
            <a:r>
              <a:rPr lang="en-GB" sz="1800" dirty="0">
                <a:solidFill>
                  <a:srgbClr val="3A464A"/>
                </a:solidFill>
              </a:rPr>
              <a:t>will allow </a:t>
            </a:r>
            <a:r>
              <a:rPr lang="en-GB" sz="1800" dirty="0" smtClean="0">
                <a:solidFill>
                  <a:srgbClr val="3A464A"/>
                </a:solidFill>
              </a:rPr>
              <a:t>to </a:t>
            </a:r>
            <a:r>
              <a:rPr lang="en-GB" sz="1800" dirty="0">
                <a:solidFill>
                  <a:srgbClr val="3A464A"/>
                </a:solidFill>
              </a:rPr>
              <a:t>widen </a:t>
            </a:r>
            <a:r>
              <a:rPr lang="en-GB" sz="1800" dirty="0" smtClean="0">
                <a:solidFill>
                  <a:srgbClr val="3A464A"/>
                </a:solidFill>
              </a:rPr>
              <a:t>our </a:t>
            </a:r>
            <a:r>
              <a:rPr lang="en-GB" sz="1800" dirty="0">
                <a:solidFill>
                  <a:srgbClr val="3A464A"/>
                </a:solidFill>
              </a:rPr>
              <a:t>impact, but also to seek synergies and avoid </a:t>
            </a:r>
            <a:r>
              <a:rPr lang="en-GB" sz="1800" dirty="0" smtClean="0">
                <a:solidFill>
                  <a:srgbClr val="3A464A"/>
                </a:solidFill>
              </a:rPr>
              <a:t>overlaps</a:t>
            </a:r>
            <a:endParaRPr lang="en-GB" sz="1266" dirty="0">
              <a:solidFill>
                <a:srgbClr val="3A464A"/>
              </a:solidFill>
              <a:hlinkClick r:id="rId3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4EDBAD4-E4C7-E94D-9E11-AC04EEA34648}"/>
              </a:ext>
            </a:extLst>
          </p:cNvPr>
          <p:cNvSpPr txBox="1">
            <a:spLocks/>
          </p:cNvSpPr>
          <p:nvPr/>
        </p:nvSpPr>
        <p:spPr>
          <a:xfrm>
            <a:off x="855903" y="517062"/>
            <a:ext cx="10659703" cy="557777"/>
          </a:xfrm>
        </p:spPr>
        <p:txBody>
          <a:bodyPr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>
                <a:solidFill>
                  <a:srgbClr val="008FFF"/>
                </a:solidFill>
              </a:rPr>
              <a:t>Team Europe Initiative on Water, Energy and Climate Change</a:t>
            </a:r>
            <a:endParaRPr lang="fr-BE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621FB7-A30A-DC4D-AE1D-7045F9C7535C}"/>
              </a:ext>
            </a:extLst>
          </p:cNvPr>
          <p:cNvCxnSpPr>
            <a:cxnSpLocks/>
          </p:cNvCxnSpPr>
          <p:nvPr/>
        </p:nvCxnSpPr>
        <p:spPr>
          <a:xfrm>
            <a:off x="935425" y="1074839"/>
            <a:ext cx="10321150" cy="0"/>
          </a:xfrm>
          <a:prstGeom prst="line">
            <a:avLst/>
          </a:prstGeom>
          <a:ln w="28575">
            <a:solidFill>
              <a:srgbClr val="008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2" y="6154207"/>
            <a:ext cx="929610" cy="542762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686" y="4389081"/>
            <a:ext cx="6943725" cy="1409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0761" y="1290955"/>
            <a:ext cx="36766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3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083413-0AF5-48C7-8164-761F54D033C0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8"/>
          <a:stretch/>
        </p:blipFill>
        <p:spPr>
          <a:xfrm>
            <a:off x="462539" y="1014760"/>
            <a:ext cx="6354821" cy="44005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94073" y="1998097"/>
            <a:ext cx="5054589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800"/>
              </a:lnSpc>
            </a:pPr>
            <a:r>
              <a:rPr lang="en-GB" dirty="0" smtClean="0">
                <a:solidFill>
                  <a:srgbClr val="00C2FF"/>
                </a:solidFill>
                <a:latin typeface="Montserrat" pitchFamily="2" charset="77"/>
              </a:rPr>
              <a:t>Ambassador </a:t>
            </a:r>
            <a:r>
              <a:rPr lang="en-GB" dirty="0">
                <a:solidFill>
                  <a:srgbClr val="00C2FF"/>
                </a:solidFill>
                <a:latin typeface="Montserrat" pitchFamily="2" charset="77"/>
              </a:rPr>
              <a:t>Terhi </a:t>
            </a:r>
            <a:r>
              <a:rPr lang="en-GB" dirty="0" smtClean="0">
                <a:solidFill>
                  <a:srgbClr val="00C2FF"/>
                </a:solidFill>
                <a:latin typeface="Montserrat" pitchFamily="2" charset="77"/>
              </a:rPr>
              <a:t>Hakala</a:t>
            </a:r>
          </a:p>
          <a:p>
            <a:pPr>
              <a:lnSpc>
                <a:spcPts val="4800"/>
              </a:lnSpc>
            </a:pPr>
            <a:r>
              <a:rPr lang="en-GB" dirty="0" smtClean="0">
                <a:solidFill>
                  <a:schemeClr val="bg1"/>
                </a:solidFill>
                <a:latin typeface="Montserrat" pitchFamily="2" charset="77"/>
              </a:rPr>
              <a:t>EU Special Representative for </a:t>
            </a:r>
            <a:r>
              <a:rPr lang="en-GB" dirty="0">
                <a:solidFill>
                  <a:schemeClr val="bg1"/>
                </a:solidFill>
                <a:latin typeface="Montserrat" pitchFamily="2" charset="77"/>
              </a:rPr>
              <a:t>Central </a:t>
            </a:r>
            <a:r>
              <a:rPr lang="en-GB" dirty="0" smtClean="0">
                <a:solidFill>
                  <a:schemeClr val="bg1"/>
                </a:solidFill>
                <a:latin typeface="Montserrat" pitchFamily="2" charset="77"/>
              </a:rPr>
              <a:t>Asia</a:t>
            </a:r>
            <a:br>
              <a:rPr lang="en-GB" dirty="0" smtClean="0">
                <a:solidFill>
                  <a:schemeClr val="bg1"/>
                </a:solidFill>
                <a:latin typeface="Montserrat" pitchFamily="2" charset="77"/>
              </a:rPr>
            </a:br>
            <a:r>
              <a:rPr lang="en-GB" dirty="0" smtClean="0">
                <a:solidFill>
                  <a:schemeClr val="bg1"/>
                </a:solidFill>
                <a:latin typeface="Montserrat" pitchFamily="2" charset="77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Montserrat" pitchFamily="2" charset="77"/>
              </a:rPr>
            </a:br>
            <a:r>
              <a:rPr lang="en-GB" dirty="0" smtClean="0">
                <a:solidFill>
                  <a:schemeClr val="bg1"/>
                </a:solidFill>
                <a:latin typeface="Montserrat" pitchFamily="2" charset="77"/>
              </a:rPr>
              <a:t>eusr.centralasia@eeas.europa.eu</a:t>
            </a:r>
            <a:endParaRPr lang="en-GB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4568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ropean external action service_16-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rgbClr val="282F64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asic document" ma:contentTypeID="0x010100A27C480E62A78E4A954E5EA02C048AE0007F392A0804F5D3458A7500C9CEF74906" ma:contentTypeVersion="16" ma:contentTypeDescription="" ma:contentTypeScope="" ma:versionID="63a81e08929fcac61654a6ade357d11e">
  <xsd:schema xmlns:xsd="http://www.w3.org/2001/XMLSchema" xmlns:xs="http://www.w3.org/2001/XMLSchema" xmlns:p="http://schemas.microsoft.com/office/2006/metadata/properties" xmlns:ns2="294a956b-1592-4760-a940-67d36e5d03e4" xmlns:ns3="c138b538-c2fd-4cca-8c26-6e4e32e5a042" xmlns:ns4="70a37e99-7f54-4907-8f22-8907a6a6b971" targetNamespace="http://schemas.microsoft.com/office/2006/metadata/properties" ma:root="true" ma:fieldsID="82e8e4f9baf85994cadee1098b566465" ns2:_="" ns3:_="" ns4:_="">
    <xsd:import namespace="294a956b-1592-4760-a940-67d36e5d03e4"/>
    <xsd:import namespace="c138b538-c2fd-4cca-8c26-6e4e32e5a042"/>
    <xsd:import namespace="70a37e99-7f54-4907-8f22-8907a6a6b971"/>
    <xsd:element name="properties">
      <xsd:complexType>
        <xsd:sequence>
          <xsd:element name="documentManagement">
            <xsd:complexType>
              <xsd:all>
                <xsd:element ref="ns2:UMKiekuTaxHTField0_B" minOccurs="0"/>
                <xsd:element ref="ns2:UMContentClassificationTaxHTField0_B" minOccurs="0"/>
                <xsd:element ref="ns3:TaxCatchAll" minOccurs="0"/>
                <xsd:element ref="ns3:TaxCatchAllLabel" minOccurs="0"/>
                <xsd:element ref="ns2:UMEmbassyTaxHTField0_B" minOccurs="0"/>
                <xsd:element ref="ns2:UMUnitTaxHTField0_B" minOccurs="0"/>
                <xsd:element ref="ns2:TaxKeywordTaxHTField" minOccurs="0"/>
                <xsd:element ref="ns4:Aihe" minOccurs="0"/>
                <xsd:element ref="ns4:Asia" minOccurs="0"/>
                <xsd:element ref="ns4:Asiakirjatyyppi" minOccurs="0"/>
                <xsd:element ref="ns4:Vuosi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4a956b-1592-4760-a940-67d36e5d03e4" elementFormDefault="qualified">
    <xsd:import namespace="http://schemas.microsoft.com/office/2006/documentManagement/types"/>
    <xsd:import namespace="http://schemas.microsoft.com/office/infopath/2007/PartnerControls"/>
    <xsd:element name="UMKiekuTaxHTField0_B" ma:index="8" nillable="true" ma:taxonomy="true" ma:internalName="UMKiekuTaxHTField0_B" ma:taxonomyFieldName="UMKieku" ma:displayName="Core Activity" ma:readOnly="false" ma:fieldId="{7149eb66-34d0-4939-bce8-d2b70b033c96}" ma:taxonomyMulti="true" ma:sspId="acce3c4a-091f-4b07-a6c7-e4a083e8073a" ma:termSetId="9e9cc3cd-d849-4a06-be80-00657131b80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MContentClassificationTaxHTField0_B" ma:index="9" nillable="true" ma:taxonomy="true" ma:internalName="UMContentClassificationTaxHTField0_B" ma:taxonomyFieldName="UMContentClassification" ma:displayName="Content Classification" ma:readOnly="false" ma:fieldId="{032a78cb-77a5-44e3-9f7a-ddfe8105d47e}" ma:taxonomyMulti="true" ma:sspId="acce3c4a-091f-4b07-a6c7-e4a083e8073a" ma:termSetId="887e002f-30b5-46e6-8c13-b8303070d4b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MEmbassyTaxHTField0_B" ma:index="13" nillable="true" ma:taxonomy="true" ma:internalName="UMEmbassyTaxHTField0_B" ma:taxonomyFieldName="UMEmbassy" ma:displayName="Embassy" ma:readOnly="false" ma:fieldId="{f15e76ed-559b-4f7d-bb90-55fbe3771c36}" ma:taxonomyMulti="true" ma:sspId="acce3c4a-091f-4b07-a6c7-e4a083e8073a" ma:termSetId="4f643975-0edc-47ca-b243-1057080a21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MUnitTaxHTField0_B" ma:index="15" nillable="true" ma:taxonomy="true" ma:internalName="UMUnitTaxHTField0_B" ma:taxonomyFieldName="UMUnit" ma:displayName="Units and Organizations" ma:readOnly="false" ma:default="-1;#ITÄ-21|84f9e941-ef1a-4c4c-b527-42d87d9c9873" ma:fieldId="{de110bbb-309f-42e4-b6c0-8a7466d6e589}" ma:taxonomyMulti="true" ma:sspId="acce3c4a-091f-4b07-a6c7-e4a083e8073a" ma:termSetId="d456a4f5-1553-4366-8057-aacf9e33138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6" nillable="true" ma:taxonomy="true" ma:internalName="TaxKeywordTaxHTField" ma:taxonomyFieldName="TaxKeyword" ma:displayName="Enterprise Keywords" ma:readOnly="false" ma:fieldId="{23f27201-bee3-471e-b2e7-b64fd8b7ca38}" ma:taxonomyMulti="true" ma:sspId="acce3c4a-091f-4b07-a6c7-e4a083e8073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2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8b538-c2fd-4cca-8c26-6e4e32e5a04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CatchAll" ma:description="" ma:hidden="true" ma:list="{b6529fb9-6710-4296-bfcf-b5cac9805696}" ma:internalName="TaxCatchAll" ma:readOnly="false" ma:showField="CatchAllData" ma:web="294a956b-1592-4760-a940-67d36e5d03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CatchAllLabel" ma:description="" ma:hidden="true" ma:list="{b6529fb9-6710-4296-bfcf-b5cac9805696}" ma:internalName="TaxCatchAllLabel" ma:readOnly="true" ma:showField="CatchAllDataLabel" ma:web="294a956b-1592-4760-a940-67d36e5d03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a37e99-7f54-4907-8f22-8907a6a6b971" elementFormDefault="qualified">
    <xsd:import namespace="http://schemas.microsoft.com/office/2006/documentManagement/types"/>
    <xsd:import namespace="http://schemas.microsoft.com/office/infopath/2007/PartnerControls"/>
    <xsd:element name="Aihe" ma:index="20" nillable="true" ma:displayName="Aihe" ma:internalName="Aihe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TÄ-21"/>
                    <xsd:enumeration value="Keski-Aasia"/>
                    <xsd:enumeration value="Tadzhikistan"/>
                    <xsd:enumeration value="Turkmenistan"/>
                    <xsd:enumeration value="Uzbekistan"/>
                    <xsd:enumeration value="Muu"/>
                  </xsd:restriction>
                </xsd:simpleType>
              </xsd:element>
            </xsd:sequence>
          </xsd:extension>
        </xsd:complexContent>
      </xsd:complexType>
    </xsd:element>
    <xsd:element name="Asia" ma:index="21" nillable="true" ma:displayName="Asia" ma:internalName="Asia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djetti/TTS"/>
                    <xsd:enumeration value="Energia, vesi, ympäristö"/>
                    <xsd:enumeration value="EU"/>
                    <xsd:enumeration value="Henkilöstö"/>
                    <xsd:enumeration value="Ihmisoikeudet ja NGO"/>
                    <xsd:enumeration value="Kansainvälinen järjestö/rahoituslaitos"/>
                    <xsd:enumeration value="Kokous/tapahtuma"/>
                    <xsd:enumeration value="Konsuliasia"/>
                    <xsd:enumeration value="Kunniakonsuli"/>
                    <xsd:enumeration value="Kulttuuri ja koulutus"/>
                    <xsd:enumeration value="Liikenne ja logistiikka"/>
                    <xsd:enumeration value="KYT"/>
                    <xsd:enumeration value="Palvelut"/>
                    <xsd:enumeration value="Parlamentit"/>
                    <xsd:enumeration value="Protokolla"/>
                    <xsd:enumeration value="PYM"/>
                    <xsd:enumeration value="Talous"/>
                    <xsd:enumeration value="Team Finland"/>
                    <xsd:enumeration value="Tutkimus"/>
                    <xsd:enumeration value="Tilat ja välineet"/>
                    <xsd:enumeration value="Turvallisuus"/>
                    <xsd:enumeration value="Vierailut"/>
                    <xsd:enumeration value="Virkamatka"/>
                    <xsd:enumeration value="Muu"/>
                  </xsd:restriction>
                </xsd:simpleType>
              </xsd:element>
            </xsd:sequence>
          </xsd:extension>
        </xsd:complexContent>
      </xsd:complexType>
    </xsd:element>
    <xsd:element name="Asiakirjatyyppi" ma:index="22" nillable="true" ma:displayName="Asiakirjatyyppi" ma:internalName="Asiakirjatyyppi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ikataulu"/>
                    <xsd:enumeration value="Asialista"/>
                    <xsd:enumeration value="Hanke"/>
                    <xsd:enumeration value="Henkilökuva/CV"/>
                    <xsd:enumeration value="Kaavio/taulukko"/>
                    <xsd:enumeration value="Kirje"/>
                    <xsd:enumeration value="Kutsu"/>
                    <xsd:enumeration value="Luettelo"/>
                    <xsd:enumeration value="Malli"/>
                    <xsd:enumeration value="Nootti"/>
                    <xsd:enumeration value="Nootti UM"/>
                    <xsd:enumeration value="Muistio"/>
                    <xsd:enumeration value="Normi/säädös"/>
                    <xsd:enumeration value="Ohje"/>
                    <xsd:enumeration value="Ohjelma"/>
                    <xsd:enumeration value="Puhe-elementti"/>
                    <xsd:enumeration value="Puhe/esitys"/>
                    <xsd:enumeration value="Pöytäkirja"/>
                    <xsd:enumeration value="Päätös"/>
                    <xsd:enumeration value="Raportti"/>
                    <xsd:enumeration value="Sopimus"/>
                    <xsd:enumeration value="Suunnitelma"/>
                    <xsd:enumeration value="Tiedote"/>
                    <xsd:enumeration value="Muu"/>
                  </xsd:restriction>
                </xsd:simpleType>
              </xsd:element>
            </xsd:sequence>
          </xsd:extension>
        </xsd:complexContent>
      </xsd:complexType>
    </xsd:element>
    <xsd:element name="Vuosi" ma:index="23" nillable="true" ma:displayName="Vuosi" ma:internalName="Vuosi" ma:readOnly="false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2019"/>
                        <xsd:enumeration value="2020"/>
                        <xsd:enumeration value="2021"/>
                        <xsd:enumeration value="2022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ihe xmlns="70a37e99-7f54-4907-8f22-8907a6a6b971">
      <Value>ITÄ-21</Value>
      <Value>Keski-Aasia</Value>
    </Aihe>
    <UMEmbassyTaxHTField0_B xmlns="294a956b-1592-4760-a940-67d36e5d03e4">
      <Terms xmlns="http://schemas.microsoft.com/office/infopath/2007/PartnerControls"/>
    </UMEmbassyTaxHTField0_B>
    <Asiakirjatyyppi xmlns="70a37e99-7f54-4907-8f22-8907a6a6b971">
      <Value>Puhe/esitys</Value>
    </Asiakirjatyyppi>
    <UMContentClassificationTaxHTField0_B xmlns="294a956b-1592-4760-a940-67d36e5d03e4">
      <Terms xmlns="http://schemas.microsoft.com/office/infopath/2007/PartnerControls"/>
    </UMContentClassificationTaxHTField0_B>
    <TaxKeywordTaxHTField xmlns="294a956b-1592-4760-a940-67d36e5d03e4">
      <Terms xmlns="http://schemas.microsoft.com/office/infopath/2007/PartnerControls"/>
    </TaxKeywordTaxHTField>
    <Asia xmlns="70a37e99-7f54-4907-8f22-8907a6a6b971">
      <Value>Kokous/tapahtuma</Value>
      <Value>KYT</Value>
    </Asia>
    <UMKiekuTaxHTField0_B xmlns="294a956b-1592-4760-a940-67d36e5d03e4">
      <Terms xmlns="http://schemas.microsoft.com/office/infopath/2007/PartnerControls"/>
    </UMKiekuTaxHTField0_B>
    <TaxCatchAll xmlns="c138b538-c2fd-4cca-8c26-6e4e32e5a042"/>
    <UMUnitTaxHTField0_B xmlns="294a956b-1592-4760-a940-67d36e5d03e4">
      <Terms xmlns="http://schemas.microsoft.com/office/infopath/2007/PartnerControls"/>
    </UMUnitTaxHTField0_B>
    <Vuosi xmlns="70a37e99-7f54-4907-8f22-8907a6a6b971">
      <Value>2022</Value>
    </Vuosi>
  </documentManagement>
</p:properties>
</file>

<file path=customXml/itemProps1.xml><?xml version="1.0" encoding="utf-8"?>
<ds:datastoreItem xmlns:ds="http://schemas.openxmlformats.org/officeDocument/2006/customXml" ds:itemID="{555EBDF1-6A62-4801-86A2-E3EFC87C70D9}"/>
</file>

<file path=customXml/itemProps2.xml><?xml version="1.0" encoding="utf-8"?>
<ds:datastoreItem xmlns:ds="http://schemas.openxmlformats.org/officeDocument/2006/customXml" ds:itemID="{3BD01147-D363-4F19-BE2A-9AA46A75418C}"/>
</file>

<file path=customXml/itemProps3.xml><?xml version="1.0" encoding="utf-8"?>
<ds:datastoreItem xmlns:ds="http://schemas.openxmlformats.org/officeDocument/2006/customXml" ds:itemID="{05787A28-7A59-4A37-B930-C6B13D3C51F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14141</TotalTime>
  <Words>396</Words>
  <Application>Microsoft Office PowerPoint</Application>
  <PresentationFormat>Widescreen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Montserrat</vt:lpstr>
      <vt:lpstr>Helvetica</vt:lpstr>
      <vt:lpstr>Arial</vt:lpstr>
      <vt:lpstr>Calibri</vt:lpstr>
      <vt:lpstr>European external action service_16-9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EEAS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KRUESMANN Valentin (EEAS)</dc:creator>
  <cp:keywords/>
  <dc:description/>
  <cp:lastModifiedBy>Laukkanen-Kolesnikova Heini</cp:lastModifiedBy>
  <cp:revision>243</cp:revision>
  <cp:lastPrinted>2020-06-02T10:59:38Z</cp:lastPrinted>
  <dcterms:created xsi:type="dcterms:W3CDTF">2020-03-12T08:26:30Z</dcterms:created>
  <dcterms:modified xsi:type="dcterms:W3CDTF">2022-03-24T08:01:59Z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0x010100A27C480E62A78E4A954E5EA02C048AE0007F392A0804F5D3458A7500C9CEF74906</vt:lpwstr>
  </property>
  <property fmtid="{D5CDD505-2E9C-101B-9397-08002B2CF9AE}" pid="3" name="TaxKeyword">
    <vt:lpwstr/>
  </property>
  <property fmtid="{D5CDD505-2E9C-101B-9397-08002B2CF9AE}" pid="4" name="UMUnit">
    <vt:lpwstr/>
  </property>
  <property fmtid="{D5CDD505-2E9C-101B-9397-08002B2CF9AE}" pid="5" name="UMContentClassification">
    <vt:lpwstr/>
  </property>
  <property fmtid="{D5CDD505-2E9C-101B-9397-08002B2CF9AE}" pid="6" name="UMEmbassy">
    <vt:lpwstr/>
  </property>
  <property fmtid="{D5CDD505-2E9C-101B-9397-08002B2CF9AE}" pid="7" name="UMKieku">
    <vt:lpwstr/>
  </property>
</Properties>
</file>