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16"/>
  </p:notesMasterIdLst>
  <p:sldIdLst>
    <p:sldId id="259" r:id="rId5"/>
    <p:sldId id="712" r:id="rId6"/>
    <p:sldId id="380" r:id="rId7"/>
    <p:sldId id="371" r:id="rId8"/>
    <p:sldId id="382" r:id="rId9"/>
    <p:sldId id="377" r:id="rId10"/>
    <p:sldId id="337" r:id="rId11"/>
    <p:sldId id="336" r:id="rId12"/>
    <p:sldId id="717" r:id="rId13"/>
    <p:sldId id="257" r:id="rId14"/>
    <p:sldId id="719" r:id="rId15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3" autoAdjust="0"/>
    <p:restoredTop sz="93792" autoAdjust="0"/>
  </p:normalViewPr>
  <p:slideViewPr>
    <p:cSldViewPr snapToGrid="0">
      <p:cViewPr varScale="1">
        <p:scale>
          <a:sx n="91" d="100"/>
          <a:sy n="91" d="100"/>
        </p:scale>
        <p:origin x="480" y="44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26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80B87-B4A6-420C-B578-97409A8C92D6}" type="datetimeFigureOut">
              <a:rPr lang="fi-FI" smtClean="0"/>
              <a:t>24.3.2022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318AC-7C8E-40B9-97EA-33B8FA6CD4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9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Enhancing water security at local, national and regional levels</a:t>
            </a:r>
          </a:p>
          <a:p>
            <a:pPr lvl="1"/>
            <a:r>
              <a:rPr lang="en-US" sz="1800" dirty="0"/>
              <a:t>KV-</a:t>
            </a:r>
            <a:r>
              <a:rPr lang="en-US" sz="1800" dirty="0" err="1"/>
              <a:t>järjestöt</a:t>
            </a:r>
            <a:r>
              <a:rPr lang="en-US" sz="1800" dirty="0"/>
              <a:t> (UNECE, OECD, UN Women, WHO, OXFAM, AKF)</a:t>
            </a:r>
          </a:p>
          <a:p>
            <a:pPr lvl="1"/>
            <a:r>
              <a:rPr lang="en-US" sz="1800" dirty="0" err="1"/>
              <a:t>Kahdenväliset</a:t>
            </a:r>
            <a:r>
              <a:rPr lang="en-US" sz="1800" dirty="0"/>
              <a:t> </a:t>
            </a:r>
            <a:r>
              <a:rPr lang="en-US" sz="1800" dirty="0" err="1"/>
              <a:t>kumppanuudet</a:t>
            </a:r>
            <a:r>
              <a:rPr lang="en-US" sz="1800" dirty="0"/>
              <a:t> (IKI)</a:t>
            </a:r>
          </a:p>
          <a:p>
            <a:pPr lvl="1"/>
            <a:r>
              <a:rPr lang="en-US" sz="1800" dirty="0" err="1"/>
              <a:t>Mukana</a:t>
            </a:r>
            <a:r>
              <a:rPr lang="en-US" sz="1800" dirty="0"/>
              <a:t> </a:t>
            </a:r>
            <a:r>
              <a:rPr lang="en-US" sz="1800" dirty="0" err="1"/>
              <a:t>laajasti</a:t>
            </a:r>
            <a:r>
              <a:rPr lang="en-US" sz="1800" dirty="0"/>
              <a:t> </a:t>
            </a:r>
            <a:r>
              <a:rPr lang="en-US" sz="1800" dirty="0" err="1"/>
              <a:t>hallinto</a:t>
            </a:r>
            <a:r>
              <a:rPr lang="en-US" sz="1800" dirty="0"/>
              <a:t> ja </a:t>
            </a:r>
            <a:r>
              <a:rPr lang="en-US" sz="1800" dirty="0" err="1"/>
              <a:t>järjestöt</a:t>
            </a:r>
            <a:r>
              <a:rPr lang="en-US" sz="1800" dirty="0"/>
              <a:t> </a:t>
            </a:r>
            <a:r>
              <a:rPr lang="en-US" sz="1800" dirty="0" err="1"/>
              <a:t>kumppanmaista</a:t>
            </a:r>
            <a:endParaRPr lang="en-US" sz="1800" dirty="0"/>
          </a:p>
          <a:p>
            <a:r>
              <a:rPr lang="en-US" dirty="0"/>
              <a:t>National Policy Dialogs (NPDs) </a:t>
            </a:r>
          </a:p>
          <a:p>
            <a:r>
              <a:rPr lang="en-US" dirty="0"/>
              <a:t>In all 13 projects supported (incl. bilateral capacity building projects, policy support,  </a:t>
            </a:r>
            <a:r>
              <a:rPr lang="en-US" dirty="0" err="1"/>
              <a:t>hanketta</a:t>
            </a:r>
            <a:r>
              <a:rPr lang="en-US" dirty="0"/>
              <a:t>, </a:t>
            </a:r>
            <a:r>
              <a:rPr lang="en-US" dirty="0" err="1"/>
              <a:t>joista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alueellisia</a:t>
            </a:r>
            <a:r>
              <a:rPr lang="en-US" dirty="0"/>
              <a:t> </a:t>
            </a:r>
          </a:p>
          <a:p>
            <a:endParaRPr lang="fi-FI" dirty="0"/>
          </a:p>
          <a:p>
            <a:r>
              <a:rPr lang="fi-FI" dirty="0" err="1"/>
              <a:t>Larger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budget</a:t>
            </a:r>
            <a:r>
              <a:rPr lang="fi-FI" dirty="0"/>
              <a:t> 8 </a:t>
            </a:r>
            <a:r>
              <a:rPr lang="fi-FI" dirty="0" err="1"/>
              <a:t>meur</a:t>
            </a:r>
            <a:r>
              <a:rPr lang="fi-FI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318AC-7C8E-40B9-97EA-33B8FA6CD42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17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PETROOLI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DE7465-9D7E-4B8C-BE17-DA24A8CE0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201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B1BF3C5-324D-453C-9C94-528B73B32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2827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D032C0-62B2-4F05-A0F5-137B5C79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6594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555FAB1-2648-4227-BA1A-2697DFC5A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80549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250067A-2D9D-4547-AF6A-40E885E84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02911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799566E-1F9C-4C1B-9E6F-A82003ADF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3462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C313FCC-A27E-4C7C-AEC0-F233FA832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4511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E96C8B7-DA6A-4BA8-BC9D-F38AE1C5C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30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FC00084-4F4C-4F29-94C0-8E89E79EA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269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3" y="0"/>
            <a:ext cx="7998677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Esitystä elävöittävä ja keventävä </a:t>
            </a:r>
            <a:r>
              <a:rPr lang="fi-F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välidia</a:t>
            </a: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 olla myös iso kuva tehokkaalla tekstillä </a:t>
            </a:r>
            <a:b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(tai ilman tekstiä).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9750376-4FAD-4D23-9D12-6362400A2A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94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B75AF2-54E2-4681-AF61-7855FEFA4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1384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OKRA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3D45503-D658-4917-AABC-9369EAE9A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188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B60BD59-43D8-43C1-82FF-DC0472050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7064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D7A2E2C-DB58-49B7-86E1-D4EA24243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80003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AF26F2D-0DA6-4AF4-A61E-23252352F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7688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8C7A60B-706F-4A8B-8A4C-6BE75D6CF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50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13E16AD-88B3-434D-ACBB-4217724F1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299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9228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PETROOLI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OKRA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LIME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HARMAA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LIME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6DFB71-B2B8-4B3D-A5E9-CB10493E5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04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ISO KUVA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5" y="0"/>
            <a:ext cx="7998676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ohjesivulta (s. 1).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PETROOLI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OKRA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LIME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HARMAA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HARMAA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99BCF6C-5423-47BD-871D-980249662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7056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3" y="0"/>
            <a:ext cx="7998677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Esitystä elävöittävä ja keventävä </a:t>
            </a:r>
            <a:r>
              <a:rPr lang="fi-F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välidia</a:t>
            </a: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 olla myös iso kuva tehokkaalla tekstillä </a:t>
            </a:r>
            <a:b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(tai ilman tekstiä).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ISO KUVA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5" y="0"/>
            <a:ext cx="7998676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ohjesivulta (s. 1).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F521F11-E328-4491-A44D-CEA5C9D0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362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582C243-964E-4717-AB2D-75EA1A5B2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9" name="Kuva 8" descr="Syke logo">
            <a:extLst>
              <a:ext uri="{FF2B5EF4-FFF2-40B4-BE49-F238E27FC236}">
                <a16:creationId xmlns:a16="http://schemas.microsoft.com/office/drawing/2014/main" id="{BFCE3252-322F-4829-B75C-96187B81A0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5" y="4320995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1758"/>
      </p:ext>
    </p:extLst>
  </p:cSld>
  <p:clrMapOvr>
    <a:masterClrMapping/>
  </p:clrMapOvr>
  <p:transition>
    <p:fade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74887-7363-4AD1-87AA-CB1F3F47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D028E8-0DD9-43BA-BE40-E75EDD6B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81A465-3458-4C0E-AD31-07A9648B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BB8-4138-493B-AAAA-6CD8BE0F0081}" type="datetimeFigureOut">
              <a:rPr lang="fi-FI" smtClean="0"/>
              <a:t>24.3.2022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982CA6-A648-4E35-85CF-3CC1B7EC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D954F0-07E2-40CD-8887-E796FD5C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FA70-1735-4127-BC62-7119DF5E6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91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PETROOLI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BBE020C-0396-45EE-9F6A-3B7256BEA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05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OKRA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65B80CE-030B-4AAD-961B-4FB7DB79A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47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</a:t>
            </a:r>
            <a:br>
              <a:rPr lang="fi-FI" dirty="0"/>
            </a:br>
            <a:r>
              <a:rPr lang="fi-FI" dirty="0"/>
              <a:t>LIME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13D610A-8C4E-40D8-BB34-ED8938D0D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30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PALLO-KANSI, HARMAA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5941690-4CA3-45AC-9A1B-B8C1D19D9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79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4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693" r:id="rId26"/>
    <p:sldLayoutId id="2147483691" r:id="rId27"/>
    <p:sldLayoutId id="2147483695" r:id="rId28"/>
    <p:sldLayoutId id="2147483692" r:id="rId29"/>
    <p:sldLayoutId id="2147483685" r:id="rId30"/>
    <p:sldLayoutId id="2147483712" r:id="rId31"/>
    <p:sldLayoutId id="2147483713" r:id="rId32"/>
    <p:sldLayoutId id="2147483715" r:id="rId33"/>
    <p:sldLayoutId id="2147483711" r:id="rId34"/>
    <p:sldLayoutId id="2147483660" r:id="rId35"/>
    <p:sldLayoutId id="2147483650" r:id="rId36"/>
    <p:sldLayoutId id="2147483662" r:id="rId37"/>
    <p:sldLayoutId id="2147483663" r:id="rId38"/>
    <p:sldLayoutId id="2147483675" r:id="rId39"/>
    <p:sldLayoutId id="2147483657" r:id="rId40"/>
    <p:sldLayoutId id="2147483717" r:id="rId41"/>
    <p:sldLayoutId id="2147483686" r:id="rId42"/>
    <p:sldLayoutId id="2147483720" r:id="rId43"/>
    <p:sldLayoutId id="2147483698" r:id="rId44"/>
    <p:sldLayoutId id="2147483700" r:id="rId45"/>
    <p:sldLayoutId id="2147483701" r:id="rId46"/>
    <p:sldLayoutId id="2147483697" r:id="rId47"/>
    <p:sldLayoutId id="2147483702" r:id="rId48"/>
    <p:sldLayoutId id="2147483703" r:id="rId49"/>
    <p:sldLayoutId id="2147483719" r:id="rId50"/>
    <p:sldLayoutId id="2147483799" r:id="rId51"/>
    <p:sldLayoutId id="2147483800" r:id="rId52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ke.fi/en-US/Research__Development/Research_and_development_projects/Projects_of_international_expert_services" TargetMode="External"/><Relationship Id="rId2" Type="http://schemas.openxmlformats.org/officeDocument/2006/relationships/hyperlink" Target="http://www.syke.fi/en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international.consulting@syke.fi" TargetMode="External"/><Relationship Id="rId4" Type="http://schemas.openxmlformats.org/officeDocument/2006/relationships/hyperlink" Target="mailto:tea.tornroos@syke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syke.fi/en-US/FinWaterWEI_I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yke.fi/en-US/Research__Development/Research_and_development_projects/Projects/KGZWater_III" TargetMode="Externa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D9E1-3161-4BEE-BD8A-D8C901C22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625" y="1270710"/>
            <a:ext cx="4396505" cy="2162569"/>
          </a:xfrm>
        </p:spPr>
        <p:txBody>
          <a:bodyPr/>
          <a:lstStyle/>
          <a:p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dirty="0" err="1"/>
              <a:t>building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for </a:t>
            </a:r>
            <a:r>
              <a:rPr lang="fi-FI" dirty="0" err="1"/>
              <a:t>monitoring</a:t>
            </a:r>
            <a:r>
              <a:rPr lang="fi-FI" dirty="0"/>
              <a:t> and management of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waters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EC3BD-0BAE-45B7-8C62-BB0DC93C3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625" y="3753012"/>
            <a:ext cx="6838949" cy="559231"/>
          </a:xfrm>
        </p:spPr>
        <p:txBody>
          <a:bodyPr/>
          <a:lstStyle/>
          <a:p>
            <a:r>
              <a:rPr lang="en-US" dirty="0"/>
              <a:t>25.3.2022</a:t>
            </a:r>
          </a:p>
          <a:p>
            <a:r>
              <a:rPr lang="en-US" dirty="0"/>
              <a:t>Tea Törnroos, Head of International Services</a:t>
            </a:r>
          </a:p>
          <a:p>
            <a:r>
              <a:rPr lang="en-US" dirty="0"/>
              <a:t>Finnish Environment Institute</a:t>
            </a:r>
          </a:p>
        </p:txBody>
      </p:sp>
      <p:sp>
        <p:nvSpPr>
          <p:cNvPr id="4" name="AutoShape 2" descr="FIIA | Finnish Institute of International Affairs">
            <a:extLst>
              <a:ext uri="{FF2B5EF4-FFF2-40B4-BE49-F238E27FC236}">
                <a16:creationId xmlns:a16="http://schemas.microsoft.com/office/drawing/2014/main" id="{E6A4266F-3F71-458A-84A3-8492FAFCDC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FIIA | Finnish Institute of International Affairs">
            <a:extLst>
              <a:ext uri="{FF2B5EF4-FFF2-40B4-BE49-F238E27FC236}">
                <a16:creationId xmlns:a16="http://schemas.microsoft.com/office/drawing/2014/main" id="{B3CC0821-B8E3-4F7E-A276-686548693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6369" y="4444693"/>
            <a:ext cx="1128811" cy="11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CF44AEE-24F1-40D0-A237-1FC8D0CF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63" y="560212"/>
            <a:ext cx="3877392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52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536BC1-C784-4A8C-8A83-C93F2569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SYKE’s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Central Asia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6AFC0C-C1C8-4CCA-8054-D7DEC0AD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129845"/>
            <a:ext cx="7091590" cy="370341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Consolidating Institutional Capacities for National Surface Water Quality Monitoring in the Kyrgyz Republic (KGZ-Water III), MFA, 2021-2023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Development of Tajik surface Water Monitoring by Quality Management and Collaboration (TJK Water Quality II), MFA, 2021-2023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 for Finland's Water Sector Support to Kyrgyzstan and Tajikistan (</a:t>
            </a:r>
            <a:r>
              <a:rPr lang="en-US" sz="1300" dirty="0" err="1">
                <a:ea typeface="Calibri" panose="020F0502020204030204" pitchFamily="34" charset="0"/>
                <a:cs typeface="Calibri" panose="020F0502020204030204" pitchFamily="34" charset="0"/>
              </a:rPr>
              <a:t>FinWaterWEI</a:t>
            </a: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 II), MFA, 2014-2019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Capacity Building of the Kyrgyz Republic on Son-Kul Lake status assessment for environmentally sustainable development (KGZ-Water / Son-Kul), MFA 2016-2018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Formation of Decision-Making System Aimed at Ecological and Economic Development of Issyk-Kul Lake's Territory Based on Results of Environment Monitoring (KGZ-Water / Issyk-Kul MFA, 2014-2018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Capacity building on surface water quality monitoring in Tajikistan (TJK-Water MFA, 2015-2018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Water Quality Monitoring in the Kyrgyz Republic, MFA, 2011-2014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Administration and Support of the Strategic Cooperation </a:t>
            </a:r>
            <a:r>
              <a:rPr lang="en-US" sz="1300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 for Finland's Water Sector Support to the EECCA Countries (</a:t>
            </a:r>
            <a:r>
              <a:rPr lang="en-US" sz="1300" dirty="0" err="1">
                <a:ea typeface="Calibri" panose="020F0502020204030204" pitchFamily="34" charset="0"/>
                <a:cs typeface="Calibri" panose="020F0502020204030204" pitchFamily="34" charset="0"/>
              </a:rPr>
              <a:t>FinWaterWEI</a:t>
            </a: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), MFA, 2010-2013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a typeface="Calibri" panose="020F0502020204030204" pitchFamily="34" charset="0"/>
                <a:cs typeface="Calibri" panose="020F0502020204030204" pitchFamily="34" charset="0"/>
              </a:rPr>
              <a:t>Environmental Monitoring and Management Capacity Building in the Kyrgyz Republic (Finnish Ministry for Foreign Affairs, 1998-2006)</a:t>
            </a:r>
            <a:endParaRPr lang="fi-FI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9593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DB000A-EBF6-472F-9455-35E7AB1F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  <a:defRPr/>
            </a:pP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Websites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Finnish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Environment Institute SYKE: 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www.syke.fi/en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fi-FI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SYKE’s international projects: </a:t>
            </a:r>
            <a:r>
              <a:rPr lang="en-US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https://www.syke.fi/en-US/Research__Development/Research_and_development_projects/Projects_of_international_expert_services</a:t>
            </a:r>
            <a:r>
              <a:rPr lang="en-US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i-FI" dirty="0">
              <a:latin typeface="+mn-lt"/>
            </a:endParaRPr>
          </a:p>
          <a:p>
            <a:endParaRPr lang="fi-FI" dirty="0">
              <a:latin typeface="+mn-lt"/>
            </a:endParaRPr>
          </a:p>
          <a:p>
            <a:pPr marL="0" indent="0">
              <a:buNone/>
            </a:pPr>
            <a:r>
              <a:rPr lang="fi-FI" dirty="0" err="1">
                <a:latin typeface="+mn-lt"/>
              </a:rPr>
              <a:t>Contact</a:t>
            </a:r>
            <a:r>
              <a:rPr lang="fi-FI" dirty="0">
                <a:latin typeface="+mn-lt"/>
              </a:rPr>
              <a:t>: </a:t>
            </a:r>
          </a:p>
          <a:p>
            <a:pPr lvl="1"/>
            <a:r>
              <a:rPr lang="fi-FI" dirty="0">
                <a:latin typeface="+mn-lt"/>
              </a:rPr>
              <a:t>Tea Törnroos, </a:t>
            </a:r>
            <a:r>
              <a:rPr lang="fi-FI" dirty="0" err="1">
                <a:latin typeface="+mn-lt"/>
              </a:rPr>
              <a:t>Head</a:t>
            </a:r>
            <a:r>
              <a:rPr lang="fi-FI" dirty="0">
                <a:latin typeface="+mn-lt"/>
              </a:rPr>
              <a:t> of International Services</a:t>
            </a:r>
          </a:p>
          <a:p>
            <a:pPr marL="432000" lvl="2" indent="0">
              <a:buNone/>
            </a:pPr>
            <a:r>
              <a:rPr lang="fi-FI" dirty="0">
                <a:latin typeface="+mn-lt"/>
                <a:hlinkClick r:id="rId4"/>
              </a:rPr>
              <a:t>tea.tornroos@syke.fi</a:t>
            </a:r>
            <a:r>
              <a:rPr lang="fi-FI" dirty="0">
                <a:latin typeface="+mn-lt"/>
              </a:rPr>
              <a:t>, </a:t>
            </a:r>
            <a:r>
              <a:rPr lang="fi-FI" dirty="0">
                <a:latin typeface="+mn-lt"/>
                <a:hlinkClick r:id="rId5"/>
              </a:rPr>
              <a:t>international.consulting@syke.fi</a:t>
            </a:r>
            <a:r>
              <a:rPr lang="fi-FI" dirty="0">
                <a:latin typeface="+mn-lt"/>
              </a:rPr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AA6AEE-BC67-4A62-B36E-08DBE8AE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7BF307C-CF49-4B46-8544-3BD26377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kern="0" dirty="0">
                <a:latin typeface="+mn-lt"/>
              </a:rPr>
              <a:t>For </a:t>
            </a:r>
            <a:r>
              <a:rPr lang="fi-FI" sz="2400" b="1" kern="0" dirty="0" err="1">
                <a:latin typeface="+mn-lt"/>
              </a:rPr>
              <a:t>more</a:t>
            </a:r>
            <a:r>
              <a:rPr lang="fi-FI" sz="2400" b="1" kern="0" dirty="0">
                <a:latin typeface="+mn-lt"/>
              </a:rPr>
              <a:t> </a:t>
            </a:r>
            <a:r>
              <a:rPr lang="fi-FI" sz="2400" b="1" kern="0" dirty="0" err="1">
                <a:latin typeface="+mn-lt"/>
              </a:rPr>
              <a:t>information</a:t>
            </a:r>
            <a:r>
              <a:rPr lang="fi-FI" sz="2400" b="1" kern="0" dirty="0">
                <a:latin typeface="+mn-lt"/>
              </a:rPr>
              <a:t>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7560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FF2D9-72CA-4153-96C1-B198E64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523174"/>
            <a:ext cx="6838950" cy="781838"/>
          </a:xfrm>
        </p:spPr>
        <p:txBody>
          <a:bodyPr anchor="t">
            <a:normAutofit/>
          </a:bodyPr>
          <a:lstStyle/>
          <a:p>
            <a:r>
              <a:rPr lang="fi-FI" dirty="0" err="1"/>
              <a:t>Finnish</a:t>
            </a:r>
            <a:r>
              <a:rPr lang="fi-FI" dirty="0"/>
              <a:t> Environment Institute - SYKE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1DD4705-7242-4DD5-9B77-35F20009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342B02-74FC-4320-A08D-C58DA89F77A2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1B8B732-33D8-4004-9A6D-D41C1C7BD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7973" y="813815"/>
            <a:ext cx="3206878" cy="3779139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sz="1800" dirty="0"/>
              <a:t>SYKE supports the building of a sustainable society with </a:t>
            </a:r>
            <a:r>
              <a:rPr lang="en-US" sz="1800" b="1" dirty="0"/>
              <a:t>research, information and services</a:t>
            </a:r>
            <a:r>
              <a:rPr lang="en-US" sz="1800" dirty="0"/>
              <a:t>. </a:t>
            </a:r>
          </a:p>
          <a:p>
            <a:r>
              <a:rPr lang="en-US" sz="1800" dirty="0"/>
              <a:t>Versatile </a:t>
            </a:r>
            <a:r>
              <a:rPr lang="en-US" sz="1800" b="1" dirty="0"/>
              <a:t>water expertise </a:t>
            </a:r>
            <a:r>
              <a:rPr lang="en-US" sz="1800" dirty="0"/>
              <a:t>and </a:t>
            </a:r>
            <a:r>
              <a:rPr lang="en-US" sz="1800" b="1" dirty="0"/>
              <a:t>solutions </a:t>
            </a:r>
            <a:r>
              <a:rPr lang="en-US" sz="1800" dirty="0"/>
              <a:t>to address global phenomena</a:t>
            </a:r>
          </a:p>
          <a:p>
            <a:r>
              <a:rPr lang="en-US" sz="1800" dirty="0"/>
              <a:t>Works under supervision of </a:t>
            </a:r>
            <a:r>
              <a:rPr lang="en-US" sz="1800" b="1" dirty="0"/>
              <a:t>Ministry of the Environment </a:t>
            </a:r>
            <a:r>
              <a:rPr lang="en-US" sz="1800" dirty="0"/>
              <a:t>and</a:t>
            </a:r>
            <a:r>
              <a:rPr lang="en-US" sz="1800" b="1" dirty="0"/>
              <a:t> Ministry of Agriculture and Forestry of Finland</a:t>
            </a:r>
          </a:p>
          <a:p>
            <a:r>
              <a:rPr lang="en-US" sz="1800" dirty="0"/>
              <a:t>Personnel around </a:t>
            </a:r>
            <a:r>
              <a:rPr lang="en-US" sz="1800" b="1" dirty="0"/>
              <a:t>650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endParaRPr lang="fi-FI" sz="1600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89F59B37-B514-4871-BC48-EF258DF179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5444" y="1412145"/>
            <a:ext cx="4043767" cy="2787617"/>
          </a:xfrm>
        </p:spPr>
      </p:pic>
    </p:spTree>
    <p:extLst>
      <p:ext uri="{BB962C8B-B14F-4D97-AF65-F5344CB8AC3E}">
        <p14:creationId xmlns:p14="http://schemas.microsoft.com/office/powerpoint/2010/main" val="12533889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FB069C3-FEC3-31F6-2986-2E125432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6" y="523873"/>
            <a:ext cx="6838950" cy="787401"/>
          </a:xfrm>
        </p:spPr>
        <p:txBody>
          <a:bodyPr/>
          <a:lstStyle/>
          <a:p>
            <a:r>
              <a:rPr lang="en-US" sz="2400" dirty="0"/>
              <a:t>SYKE’s environment and water </a:t>
            </a:r>
            <a:r>
              <a:rPr lang="en-US" sz="2400" b="1" dirty="0"/>
              <a:t>projects in Central-Asia -  collaboration since 1998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CB852C9-71AA-4802-B8FC-CCC05E7E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342B02-74FC-4320-A08D-C58DA89F77A2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3BAC82B-E800-4AA9-96B2-EE65F69535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18890" y="1424142"/>
            <a:ext cx="3880943" cy="3169286"/>
          </a:xfrm>
          <a:prstGeom prst="rect">
            <a:avLst/>
          </a:prstGeom>
          <a:noFill/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AB87726-1DB5-8FEC-4FEE-70813C603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2526" y="1539873"/>
            <a:ext cx="3501770" cy="3471039"/>
          </a:xfrm>
        </p:spPr>
        <p:txBody>
          <a:bodyPr/>
          <a:lstStyle/>
          <a:p>
            <a:r>
              <a:rPr lang="en-US" dirty="0"/>
              <a:t>Long term knowledge exchange and cooperation between </a:t>
            </a:r>
            <a:r>
              <a:rPr lang="en-US" b="1" dirty="0"/>
              <a:t>Kyrgyz</a:t>
            </a:r>
            <a:r>
              <a:rPr lang="en-US" dirty="0"/>
              <a:t> and Finnish environmental administrations with special focus on </a:t>
            </a:r>
            <a:r>
              <a:rPr lang="en-US" b="1" dirty="0"/>
              <a:t>water quality monitoring </a:t>
            </a:r>
          </a:p>
          <a:p>
            <a:r>
              <a:rPr lang="en-US" dirty="0"/>
              <a:t>Good water quality monitoring practices introduced to </a:t>
            </a:r>
            <a:r>
              <a:rPr lang="en-US" b="1" dirty="0"/>
              <a:t>Tajikistan</a:t>
            </a:r>
            <a:r>
              <a:rPr lang="en-US" dirty="0"/>
              <a:t> since 2015</a:t>
            </a:r>
          </a:p>
          <a:p>
            <a:r>
              <a:rPr lang="en-US" dirty="0"/>
              <a:t>Links to </a:t>
            </a:r>
            <a:r>
              <a:rPr lang="en-US" b="1" dirty="0"/>
              <a:t>regional collaboration </a:t>
            </a:r>
            <a:r>
              <a:rPr lang="en-US" dirty="0"/>
              <a:t>(Chu-Talas basin; the Regional Expert Group on Water Quality)</a:t>
            </a:r>
          </a:p>
          <a:p>
            <a:endParaRPr lang="en-US" dirty="0"/>
          </a:p>
          <a:p>
            <a:endParaRPr lang="en-US" dirty="0"/>
          </a:p>
          <a:p>
            <a:pPr marL="216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424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F58ADD9-342B-4120-AE1C-E7A77E62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85" y="333714"/>
            <a:ext cx="7748685" cy="781838"/>
          </a:xfrm>
        </p:spPr>
        <p:txBody>
          <a:bodyPr/>
          <a:lstStyle/>
          <a:p>
            <a:r>
              <a:rPr lang="en-US" sz="2000" dirty="0" err="1"/>
              <a:t>Programme</a:t>
            </a:r>
            <a:r>
              <a:rPr lang="en-US" sz="2000" dirty="0"/>
              <a:t> for Finland’s water sector support to Kyrgyzstan and Tajikistan (coordinated by SYKE 2014-2018)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02EA1F6-9D34-4B1B-A6F3-9E597279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342B02-74FC-4320-A08D-C58DA89F77A2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E1CBE3D-0625-4D01-A9A6-E8A6904B9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5" y="1305012"/>
            <a:ext cx="4571088" cy="3556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Sisällön paikkamerkki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283BAC-78F1-4B31-BB83-BA1D7A35B4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42" y="4280943"/>
            <a:ext cx="2491401" cy="716278"/>
          </a:xfr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51E91C1-4B08-4D1A-97C6-18A0ABD90F0F}"/>
              </a:ext>
            </a:extLst>
          </p:cNvPr>
          <p:cNvSpPr txBox="1"/>
          <p:nvPr/>
        </p:nvSpPr>
        <p:spPr>
          <a:xfrm>
            <a:off x="502685" y="1405586"/>
            <a:ext cx="80409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Multiannual partnership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aiming at 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nhancing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 security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Kyrgyzstan and Tajikistan through equitable and integrated management of 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Implementation through multiple partnerships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(UNECE, OECD,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UN Women, WHO, OXFAM, AKF)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Bilateral capacity building projects addressing water quality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Wide range of national partners from various ministries and agencies as well as NGO’s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Policy support, capacity building, empowering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Climate change and gender equality cross-cutting themes</a:t>
            </a:r>
          </a:p>
        </p:txBody>
      </p:sp>
    </p:spTree>
    <p:extLst>
      <p:ext uri="{BB962C8B-B14F-4D97-AF65-F5344CB8AC3E}">
        <p14:creationId xmlns:p14="http://schemas.microsoft.com/office/powerpoint/2010/main" val="42852462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F0EF16A-CB5B-4A37-B266-D140D9DE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6" y="120892"/>
            <a:ext cx="1889635" cy="543175"/>
          </a:xfrm>
          <a:prstGeom prst="rect">
            <a:avLst/>
          </a:prstGeom>
        </p:spPr>
      </p:pic>
      <p:pic>
        <p:nvPicPr>
          <p:cNvPr id="6" name="Sisällön paikkamerkki 5">
            <a:hlinkClick r:id="rId4"/>
            <a:extLst>
              <a:ext uri="{FF2B5EF4-FFF2-40B4-BE49-F238E27FC236}">
                <a16:creationId xmlns:a16="http://schemas.microsoft.com/office/drawing/2014/main" id="{F81BC7DC-1713-4287-9065-550C2CE03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5559" y="776050"/>
            <a:ext cx="3172769" cy="4367450"/>
          </a:xfr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CF89CB-5C57-45B1-B219-F2A91A81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F366D1E-8B4F-4718-BBC2-A0EAA69E5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058" y="185086"/>
            <a:ext cx="3285186" cy="495841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BA57AF-2A77-465A-BAD6-FDFB8376A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352" y="781495"/>
            <a:ext cx="2905082" cy="436200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3A505B4-DBA1-4323-AAB3-462423B48085}"/>
              </a:ext>
            </a:extLst>
          </p:cNvPr>
          <p:cNvSpPr txBox="1"/>
          <p:nvPr/>
        </p:nvSpPr>
        <p:spPr>
          <a:xfrm>
            <a:off x="6893393" y="51300"/>
            <a:ext cx="2250607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105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100" b="1" i="0" u="none" strike="noStrike" baseline="0" dirty="0">
                <a:solidFill>
                  <a:srgbClr val="1C73AA"/>
                </a:solidFill>
                <a:latin typeface="Arial" panose="020B0604020202020204" pitchFamily="34" charset="0"/>
                <a:hlinkClick r:id="rId4"/>
              </a:rPr>
              <a:t>https://www.syke.fi/en-US/FinWaterWEI_II</a:t>
            </a:r>
            <a:endParaRPr lang="fi-FI" sz="1100" b="1" dirty="0"/>
          </a:p>
        </p:txBody>
      </p:sp>
    </p:spTree>
    <p:extLst>
      <p:ext uri="{BB962C8B-B14F-4D97-AF65-F5344CB8AC3E}">
        <p14:creationId xmlns:p14="http://schemas.microsoft.com/office/powerpoint/2010/main" val="8422304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D03CB-A916-4D37-A674-1987057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40" y="399802"/>
            <a:ext cx="6838950" cy="781838"/>
          </a:xfrm>
        </p:spPr>
        <p:txBody>
          <a:bodyPr/>
          <a:lstStyle/>
          <a:p>
            <a:r>
              <a:rPr lang="fi-FI" dirty="0" err="1"/>
              <a:t>Ongoing</a:t>
            </a:r>
            <a:r>
              <a:rPr lang="fi-FI" dirty="0"/>
              <a:t> </a:t>
            </a:r>
            <a:r>
              <a:rPr lang="fi-FI" dirty="0" err="1"/>
              <a:t>projects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66189A5-5807-4880-B608-AE2AC46F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4A329F5-4BF5-4313-BE83-A306AD6BC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1587" y="740228"/>
            <a:ext cx="4376639" cy="3708402"/>
          </a:xfr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23ABF24-A119-4D21-8C39-4ECD9D82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040" y="1074057"/>
            <a:ext cx="3557359" cy="380037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Consolidating Institutional Capacities for National Surface Water Quality Monitoring in the Kyrgyz Republic (KGZ-Water III), MFA, 2021-2023</a:t>
            </a: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Tajik surface Water Monitoring by Quality Management and Collaboration (TJK Water Quality II), MFA, 2021-2023</a:t>
            </a:r>
          </a:p>
          <a:p>
            <a:pPr marL="432000" lvl="2" indent="0">
              <a:spcBef>
                <a:spcPts val="600"/>
              </a:spcBef>
              <a:buNone/>
            </a:pPr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Underway also preparations of a new ICI-project addressing water quality monitoring project in Uzbekistan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2113995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B25AB2-C7AA-4AA9-BB2E-5E3DEF0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5" y="244569"/>
            <a:ext cx="8000989" cy="1019440"/>
          </a:xfrm>
        </p:spPr>
        <p:txBody>
          <a:bodyPr/>
          <a:lstStyle/>
          <a:p>
            <a:pPr algn="ctr"/>
            <a:r>
              <a:rPr lang="en-US" sz="1800" dirty="0"/>
              <a:t>Consolidating Institutional Capacities For National Surface Water Quality Monitoring In The Kyrgyz Republic - </a:t>
            </a:r>
            <a:r>
              <a:rPr lang="en-US" sz="1800" dirty="0" err="1"/>
              <a:t>Kgz</a:t>
            </a:r>
            <a:r>
              <a:rPr lang="en-US" sz="1800" dirty="0"/>
              <a:t>-Water III</a:t>
            </a: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2299DC-E4B0-48D3-B977-1B9F31C1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4342B02-74FC-4320-A08D-C58DA89F77A2}" type="slidenum">
              <a:rPr lang="fi-FI">
                <a:solidFill>
                  <a:srgbClr val="827C71">
                    <a:lumMod val="75000"/>
                  </a:srgbClr>
                </a:solidFill>
              </a:rPr>
              <a:pPr defTabSz="914378"/>
              <a:t>7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790C70B-33B4-408D-B989-6172FB1C8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3" y="1025371"/>
            <a:ext cx="7607876" cy="3974977"/>
          </a:xfrm>
        </p:spPr>
        <p:txBody>
          <a:bodyPr/>
          <a:lstStyle/>
          <a:p>
            <a:pPr lvl="1"/>
            <a:r>
              <a:rPr lang="en-US" sz="1650" dirty="0"/>
              <a:t>Clearly defined implementation of the national Joint Water Quality Monitoring </a:t>
            </a:r>
            <a:r>
              <a:rPr lang="en-US" sz="1650" dirty="0" err="1"/>
              <a:t>Programme</a:t>
            </a:r>
            <a:r>
              <a:rPr lang="en-US" sz="1650" dirty="0"/>
              <a:t> </a:t>
            </a:r>
          </a:p>
          <a:p>
            <a:pPr lvl="1"/>
            <a:r>
              <a:rPr lang="en-US" sz="1650" dirty="0"/>
              <a:t>Broadened service provision and financial sustainability of water quality monitoring</a:t>
            </a:r>
          </a:p>
          <a:p>
            <a:pPr marL="216000" lvl="1" indent="0">
              <a:buNone/>
            </a:pPr>
            <a:r>
              <a:rPr lang="en-US" sz="1650" dirty="0"/>
              <a:t>     laboratories of MNRETS and </a:t>
            </a:r>
            <a:r>
              <a:rPr lang="en-US" sz="1650" dirty="0" err="1"/>
              <a:t>Kyrgyzhydromet</a:t>
            </a:r>
            <a:endParaRPr lang="en-US" sz="1650" dirty="0"/>
          </a:p>
          <a:p>
            <a:pPr lvl="1"/>
            <a:r>
              <a:rPr lang="en-US" sz="1650" dirty="0">
                <a:ea typeface="Times New Roman" panose="02020603050405020304" pitchFamily="18" charset="0"/>
                <a:cs typeface="Times New Roman" panose="02020603050405020304" pitchFamily="18" charset="0"/>
              </a:rPr>
              <a:t>Enhanced access to surface water quality data </a:t>
            </a:r>
          </a:p>
          <a:p>
            <a:pPr marL="216000" lvl="1" indent="0">
              <a:buNone/>
            </a:pPr>
            <a:r>
              <a:rPr lang="en-US" sz="165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for authorities and stakeholders</a:t>
            </a:r>
          </a:p>
          <a:p>
            <a:pPr lvl="1">
              <a:spcBef>
                <a:spcPts val="0"/>
              </a:spcBef>
            </a:pPr>
            <a:r>
              <a:rPr lang="en-GB" sz="165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Established information dissemination practises </a:t>
            </a:r>
          </a:p>
          <a:p>
            <a:pPr marL="216000" lvl="1" indent="0">
              <a:spcBef>
                <a:spcPts val="0"/>
              </a:spcBef>
              <a:buNone/>
            </a:pPr>
            <a:r>
              <a:rPr lang="en-GB" sz="165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on surface water quality to stakeholders and the </a:t>
            </a:r>
          </a:p>
          <a:p>
            <a:pPr marL="216000" lvl="1" indent="0">
              <a:spcBef>
                <a:spcPts val="0"/>
              </a:spcBef>
              <a:buNone/>
            </a:pPr>
            <a:r>
              <a:rPr lang="en-GB" sz="165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public</a:t>
            </a:r>
            <a:endParaRPr lang="en-US" sz="1650" dirty="0"/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1" i="1" dirty="0">
                <a:solidFill>
                  <a:schemeClr val="accent4">
                    <a:lumMod val="50000"/>
                  </a:schemeClr>
                </a:solidFill>
              </a:rPr>
              <a:t>	Kyrgyz partners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</a:rPr>
              <a:t>Ministry of Natural Resources, Ecology 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</a:rPr>
              <a:t>	and Technical Supervision (MNRETS)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en-GB" sz="1200" i="1" dirty="0" err="1">
                <a:solidFill>
                  <a:schemeClr val="accent4">
                    <a:lumMod val="50000"/>
                  </a:schemeClr>
                </a:solidFill>
              </a:rPr>
              <a:t>Kyrgyzhydromet</a:t>
            </a:r>
            <a:endParaRPr lang="en-GB" sz="12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GB" sz="1200" b="1" i="1" dirty="0">
                <a:solidFill>
                  <a:schemeClr val="accent4">
                    <a:lumMod val="50000"/>
                  </a:schemeClr>
                </a:solidFill>
              </a:rPr>
              <a:t>Duration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: 7/2021-12/2023     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GB" sz="1200" b="1" i="1" dirty="0">
                <a:solidFill>
                  <a:schemeClr val="accent4">
                    <a:lumMod val="50000"/>
                  </a:schemeClr>
                </a:solidFill>
              </a:rPr>
              <a:t>Budget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: 850.000 €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https://www.syke.fi/en-US/Research__Development/Research_and_development_projects/Projects/KGZWater_III</a:t>
            </a:r>
            <a:endParaRPr lang="en-GB" sz="12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215995" lvl="1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17CCE6-8A66-4868-BFDE-E15F0782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260" y="2356487"/>
            <a:ext cx="3452686" cy="23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371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B25AB2-C7AA-4AA9-BB2E-5E3DEF0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5" y="244569"/>
            <a:ext cx="8000989" cy="1019440"/>
          </a:xfrm>
        </p:spPr>
        <p:txBody>
          <a:bodyPr/>
          <a:lstStyle/>
          <a:p>
            <a:pPr algn="ctr"/>
            <a:r>
              <a:rPr lang="en-US" sz="1800" dirty="0"/>
              <a:t>Development of Tajik surface Water Monitoring by Quality Management and Collaboration - </a:t>
            </a:r>
            <a:r>
              <a:rPr lang="en-US" sz="1800" dirty="0" err="1"/>
              <a:t>Tjk</a:t>
            </a:r>
            <a:r>
              <a:rPr lang="en-US" sz="1800" dirty="0"/>
              <a:t> Water Quality II  </a:t>
            </a: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2299DC-E4B0-48D3-B977-1B9F31C1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4342B02-74FC-4320-A08D-C58DA89F77A2}" type="slidenum">
              <a:rPr lang="fi-FI">
                <a:solidFill>
                  <a:srgbClr val="827C71">
                    <a:lumMod val="75000"/>
                  </a:srgbClr>
                </a:solidFill>
              </a:rPr>
              <a:pPr defTabSz="914378"/>
              <a:t>8</a:t>
            </a:fld>
            <a:endParaRPr lang="fi-FI">
              <a:solidFill>
                <a:srgbClr val="827C71">
                  <a:lumMod val="75000"/>
                </a:srgbClr>
              </a:solidFill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790C70B-33B4-408D-B989-6172FB1C8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2" y="931389"/>
            <a:ext cx="4876825" cy="3967542"/>
          </a:xfrm>
        </p:spPr>
        <p:txBody>
          <a:bodyPr/>
          <a:lstStyle/>
          <a:p>
            <a:pPr lvl="1"/>
            <a:r>
              <a:rPr lang="en-GB" sz="1650" dirty="0"/>
              <a:t>Improved surface water quality data through application of ISO 17025 standards in water laboratories</a:t>
            </a:r>
          </a:p>
          <a:p>
            <a:pPr lvl="1"/>
            <a:r>
              <a:rPr lang="en-GB" sz="1650" dirty="0"/>
              <a:t>New management practices and new forms of collaboration applied in quality management</a:t>
            </a:r>
          </a:p>
          <a:p>
            <a:pPr lvl="1"/>
            <a:r>
              <a:rPr lang="en-US" sz="1650" dirty="0"/>
              <a:t>Surface water quality data comprehensively submitted to the water database and widely accessed</a:t>
            </a:r>
          </a:p>
          <a:p>
            <a:pPr lvl="1"/>
            <a:r>
              <a:rPr lang="en-GB" sz="1650" dirty="0"/>
              <a:t>Increased understanding of stakeholders and general public on surface water quality (awareness raising)</a:t>
            </a:r>
            <a:endParaRPr lang="en-US" sz="1650" dirty="0"/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GB" sz="1200" b="1" i="1" dirty="0">
                <a:solidFill>
                  <a:schemeClr val="accent4">
                    <a:lumMod val="50000"/>
                  </a:schemeClr>
                </a:solidFill>
              </a:rPr>
              <a:t>Tajik partners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: Committee of Environmental Protection; 	Hydrometeorological Agency 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GB" sz="1200" b="1" i="1" dirty="0">
                <a:solidFill>
                  <a:schemeClr val="accent4">
                    <a:lumMod val="50000"/>
                  </a:schemeClr>
                </a:solidFill>
              </a:rPr>
              <a:t>Duration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: 7/2021-12/2023     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GB" sz="1200" b="1" i="1" dirty="0">
                <a:solidFill>
                  <a:schemeClr val="accent4">
                    <a:lumMod val="50000"/>
                  </a:schemeClr>
                </a:solidFill>
              </a:rPr>
              <a:t>Budget</a:t>
            </a:r>
            <a:r>
              <a:rPr lang="en-GB" sz="1200" i="1" dirty="0">
                <a:solidFill>
                  <a:schemeClr val="accent4">
                    <a:lumMod val="50000"/>
                  </a:schemeClr>
                </a:solidFill>
              </a:rPr>
              <a:t>: 750.000 €</a:t>
            </a:r>
          </a:p>
          <a:p>
            <a:pPr marL="215995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215995" lvl="1" indent="0">
              <a:buNone/>
            </a:pPr>
            <a:endParaRPr lang="en-GB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80" y="1254761"/>
            <a:ext cx="3124167" cy="175734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57" y="3125730"/>
            <a:ext cx="3124167" cy="17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56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E1EC9A9-7798-4372-A2B6-B8077021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D0796F7-2FA1-4C64-8B74-22FA86E6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83" y="419675"/>
            <a:ext cx="7492633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69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ema1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ema1" id="{A26C8D3D-B135-4606-ACB7-50F40DD5B419}" vid="{10D10AF7-08E7-43B1-99AD-1E28F31888F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94a956b-1592-4760-a940-67d36e5d03e4">
      <Terms xmlns="http://schemas.microsoft.com/office/infopath/2007/PartnerControls"/>
    </TaxKeywordTaxHTField>
    <TaxCatchAll xmlns="c138b538-c2fd-4cca-8c26-6e4e32e5a042">
      <Value>1</Value>
    </TaxCatchAll>
    <UMContentClassificationTaxHTField0_B xmlns="294a956b-1592-4760-a940-67d36e5d03e4">
      <Terms xmlns="http://schemas.microsoft.com/office/infopath/2007/PartnerControls"/>
    </UMContentClassificationTaxHTField0_B>
    <Asiakirjatyyppi xmlns="70a37e99-7f54-4907-8f22-8907a6a6b971">
      <Value>Puhe/esitys</Value>
    </Asiakirjatyyppi>
    <Aihe xmlns="70a37e99-7f54-4907-8f22-8907a6a6b971">
      <Value>ITÄ-21</Value>
      <Value>Keski-Aasia</Value>
    </Aihe>
    <UMUnitTaxHTField0_B xmlns="294a956b-1592-4760-a940-67d36e5d03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ITÄ-21</TermName>
          <TermId xmlns="http://schemas.microsoft.com/office/infopath/2007/PartnerControls">84f9e941-ef1a-4c4c-b527-42d87d9c9873</TermId>
        </TermInfo>
      </Terms>
    </UMUnitTaxHTField0_B>
    <Asia xmlns="70a37e99-7f54-4907-8f22-8907a6a6b971">
      <Value>Kokous/tapahtuma</Value>
      <Value>KYT</Value>
    </Asia>
    <UMEmbassyTaxHTField0_B xmlns="294a956b-1592-4760-a940-67d36e5d03e4">
      <Terms xmlns="http://schemas.microsoft.com/office/infopath/2007/PartnerControls"/>
    </UMEmbassyTaxHTField0_B>
    <Vuosi xmlns="70a37e99-7f54-4907-8f22-8907a6a6b971">
      <Value>2022</Value>
    </Vuosi>
    <UMKiekuTaxHTField0_B xmlns="294a956b-1592-4760-a940-67d36e5d03e4">
      <Terms xmlns="http://schemas.microsoft.com/office/infopath/2007/PartnerControls"/>
    </UMKiekuTaxHTField0_B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A27C480E62A78E4A954E5EA02C048AE003003DD4A5DDF0E89B4BB9DAFBA878A44C03" ma:contentTypeVersion="14" ma:contentTypeDescription="" ma:contentTypeScope="" ma:versionID="bc65205dbcbc995b660ec91959284a0b">
  <xsd:schema xmlns:xsd="http://www.w3.org/2001/XMLSchema" xmlns:xs="http://www.w3.org/2001/XMLSchema" xmlns:p="http://schemas.microsoft.com/office/2006/metadata/properties" xmlns:ns2="294a956b-1592-4760-a940-67d36e5d03e4" xmlns:ns3="c138b538-c2fd-4cca-8c26-6e4e32e5a042" xmlns:ns4="70a37e99-7f54-4907-8f22-8907a6a6b971" targetNamespace="http://schemas.microsoft.com/office/2006/metadata/properties" ma:root="true" ma:fieldsID="beeae0a70f2009fb5c24b28ce8ec6222" ns2:_="" ns3:_="" ns4:_="">
    <xsd:import namespace="294a956b-1592-4760-a940-67d36e5d03e4"/>
    <xsd:import namespace="c138b538-c2fd-4cca-8c26-6e4e32e5a042"/>
    <xsd:import namespace="70a37e99-7f54-4907-8f22-8907a6a6b971"/>
    <xsd:element name="properties">
      <xsd:complexType>
        <xsd:sequence>
          <xsd:element name="documentManagement">
            <xsd:complexType>
              <xsd:all>
                <xsd:element ref="ns2:UMKiekuTaxHTField0_B" minOccurs="0"/>
                <xsd:element ref="ns2:UMContentClassificationTaxHTField0_B" minOccurs="0"/>
                <xsd:element ref="ns3:TaxCatchAll" minOccurs="0"/>
                <xsd:element ref="ns3:TaxCatchAllLabel" minOccurs="0"/>
                <xsd:element ref="ns2:UMEmbassyTaxHTField0_B" minOccurs="0"/>
                <xsd:element ref="ns2:UMUnitTaxHTField0_B" minOccurs="0"/>
                <xsd:element ref="ns2:TaxKeywordTaxHTField" minOccurs="0"/>
                <xsd:element ref="ns4:Aihe" minOccurs="0"/>
                <xsd:element ref="ns4:Asia" minOccurs="0"/>
                <xsd:element ref="ns4:Asiakirjatyyppi" minOccurs="0"/>
                <xsd:element ref="ns4:Vuos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956b-1592-4760-a940-67d36e5d03e4" elementFormDefault="qualified">
    <xsd:import namespace="http://schemas.microsoft.com/office/2006/documentManagement/types"/>
    <xsd:import namespace="http://schemas.microsoft.com/office/infopath/2007/PartnerControls"/>
    <xsd:element name="UMKiekuTaxHTField0_B" ma:index="8" nillable="true" ma:taxonomy="true" ma:internalName="UMKiekuTaxHTField0_B" ma:taxonomyFieldName="UMKieku" ma:displayName="Core Activity" ma:readOnly="false" ma:fieldId="{7149eb66-34d0-4939-bce8-d2b70b033c96}" ma:taxonomyMulti="true" ma:sspId="acce3c4a-091f-4b07-a6c7-e4a083e8073a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9" nillable="true" ma:taxonomy="true" ma:internalName="UMContentClassificationTaxHTField0_B" ma:taxonomyFieldName="UMContentClassification" ma:displayName="Content Classification" ma:readOnly="false" ma:fieldId="{032a78cb-77a5-44e3-9f7a-ddfe8105d47e}" ma:taxonomyMulti="true" ma:sspId="acce3c4a-091f-4b07-a6c7-e4a083e8073a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3" nillable="true" ma:taxonomy="true" ma:internalName="UMEmbassyTaxHTField0_B" ma:taxonomyFieldName="UMEmbassy" ma:displayName="Embassy" ma:readOnly="false" ma:fieldId="{f15e76ed-559b-4f7d-bb90-55fbe3771c36}" ma:taxonomyMulti="true" ma:sspId="acce3c4a-091f-4b07-a6c7-e4a083e8073a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UnitTaxHTField0_B" ma:index="15" nillable="true" ma:taxonomy="true" ma:internalName="UMUnitTaxHTField0_B" ma:taxonomyFieldName="UMUnit" ma:displayName="Units and Organizations" ma:readOnly="false" ma:default="-1;#ITÄ-21|84f9e941-ef1a-4c4c-b527-42d87d9c9873" ma:fieldId="{de110bbb-309f-42e4-b6c0-8a7466d6e589}" ma:taxonomyMulti="true" ma:sspId="acce3c4a-091f-4b07-a6c7-e4a083e8073a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readOnly="false" ma:fieldId="{23f27201-bee3-471e-b2e7-b64fd8b7ca38}" ma:taxonomyMulti="true" ma:sspId="acce3c4a-091f-4b07-a6c7-e4a083e8073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description="" ma:hidden="true" ma:list="{b6529fb9-6710-4296-bfcf-b5cac9805696}" ma:internalName="TaxCatchAll" ma:readOnly="false" ma:showField="CatchAllData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description="" ma:hidden="true" ma:list="{b6529fb9-6710-4296-bfcf-b5cac9805696}" ma:internalName="TaxCatchAllLabel" ma:readOnly="true" ma:showField="CatchAllDataLabel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37e99-7f54-4907-8f22-8907a6a6b971" elementFormDefault="qualified">
    <xsd:import namespace="http://schemas.microsoft.com/office/2006/documentManagement/types"/>
    <xsd:import namespace="http://schemas.microsoft.com/office/infopath/2007/PartnerControls"/>
    <xsd:element name="Aihe" ma:index="20" nillable="true" ma:displayName="Aihe" ma:internalName="Aih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TÄ-21"/>
                    <xsd:enumeration value="Keski-Aasia"/>
                    <xsd:enumeration value="Tadzhikistan"/>
                    <xsd:enumeration value="Turkmenistan"/>
                    <xsd:enumeration value="Uzbekistan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" ma:index="21" nillable="true" ma:displayName="Asia" ma:internalName="Asia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jetti/TTS"/>
                    <xsd:enumeration value="Energia, vesi, ympäristö"/>
                    <xsd:enumeration value="EU"/>
                    <xsd:enumeration value="Henkilöstö"/>
                    <xsd:enumeration value="Ihmisoikeudet ja NGO"/>
                    <xsd:enumeration value="Kansainvälinen järjestö/rahoituslaitos"/>
                    <xsd:enumeration value="Kokous/tapahtuma"/>
                    <xsd:enumeration value="Konsuliasia"/>
                    <xsd:enumeration value="Kunniakonsuli"/>
                    <xsd:enumeration value="Kulttuuri ja koulutus"/>
                    <xsd:enumeration value="Liikenne ja logistiikka"/>
                    <xsd:enumeration value="KYT"/>
                    <xsd:enumeration value="Palvelut"/>
                    <xsd:enumeration value="Parlamentit"/>
                    <xsd:enumeration value="Protokolla"/>
                    <xsd:enumeration value="PYM"/>
                    <xsd:enumeration value="Talous"/>
                    <xsd:enumeration value="Team Finland"/>
                    <xsd:enumeration value="Tutkimus"/>
                    <xsd:enumeration value="Tilat ja välineet"/>
                    <xsd:enumeration value="Turvallisuus"/>
                    <xsd:enumeration value="Vierailut"/>
                    <xsd:enumeration value="Virkamatka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kirjatyyppi" ma:index="22" nillable="true" ma:displayName="Asiakirjatyyppi" ma:internalName="Asiakirjatyyppi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kataulu"/>
                    <xsd:enumeration value="Asialista"/>
                    <xsd:enumeration value="Hanke"/>
                    <xsd:enumeration value="Henkilökuva/CV"/>
                    <xsd:enumeration value="Kaavio/taulukko"/>
                    <xsd:enumeration value="Kirje"/>
                    <xsd:enumeration value="Kutsu"/>
                    <xsd:enumeration value="Luettelo"/>
                    <xsd:enumeration value="Malli"/>
                    <xsd:enumeration value="Nootti"/>
                    <xsd:enumeration value="Nootti UM"/>
                    <xsd:enumeration value="Muistio"/>
                    <xsd:enumeration value="Normi/säädös"/>
                    <xsd:enumeration value="Ohje"/>
                    <xsd:enumeration value="Ohjelma"/>
                    <xsd:enumeration value="Puhe-elementti"/>
                    <xsd:enumeration value="Puhe/esitys"/>
                    <xsd:enumeration value="Pöytäkirja"/>
                    <xsd:enumeration value="Päätös"/>
                    <xsd:enumeration value="Raportti"/>
                    <xsd:enumeration value="Sopimus"/>
                    <xsd:enumeration value="Suunnitelma"/>
                    <xsd:enumeration value="Tiedote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Vuosi" ma:index="23" nillable="true" ma:displayName="Vuosi" ma:internalName="Vuosi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2019"/>
                        <xsd:enumeration value="2020"/>
                        <xsd:enumeration value="2021"/>
                        <xsd:enumeration value="2022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936029-90A8-47E2-98F1-39D8FEF3E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BEDCA-40AB-48CF-B157-8E09AECF156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1007C4-BB8F-4892-A4C4-A316152D4F3A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1414</TotalTime>
  <Words>769</Words>
  <Application>Microsoft Office PowerPoint</Application>
  <PresentationFormat>On-screen Show (16:9)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Futura Bk BT</vt:lpstr>
      <vt:lpstr>Tahoma</vt:lpstr>
      <vt:lpstr>Times New Roman</vt:lpstr>
      <vt:lpstr>Teema1</vt:lpstr>
      <vt:lpstr>Capacity building  for monitoring and management of surface waters</vt:lpstr>
      <vt:lpstr>Finnish Environment Institute - SYKE</vt:lpstr>
      <vt:lpstr>SYKE’s environment and water projects in Central-Asia -  collaboration since 1998</vt:lpstr>
      <vt:lpstr>Programme for Finland’s water sector support to Kyrgyzstan and Tajikistan (coordinated by SYKE 2014-2018) </vt:lpstr>
      <vt:lpstr>PowerPoint Presentation</vt:lpstr>
      <vt:lpstr>Ongoing projects</vt:lpstr>
      <vt:lpstr>Consolidating Institutional Capacities For National Surface Water Quality Monitoring In The Kyrgyz Republic - Kgz-Water III</vt:lpstr>
      <vt:lpstr>Development of Tajik surface Water Monitoring by Quality Management and Collaboration - Tjk Water Quality II  </vt:lpstr>
      <vt:lpstr>PowerPoint Presentation</vt:lpstr>
      <vt:lpstr>SYKE’s project references from Central Asia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Todorovic Sara</dc:creator>
  <cp:keywords/>
  <cp:lastModifiedBy>Laukkanen-Kolesnikova Heini</cp:lastModifiedBy>
  <cp:revision>78</cp:revision>
  <dcterms:created xsi:type="dcterms:W3CDTF">2021-10-06T06:42:23Z</dcterms:created>
  <dcterms:modified xsi:type="dcterms:W3CDTF">2022-03-24T11:50:39Z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0x010100A27C480E62A78E4A954E5EA02C048AE003003DD4A5DDF0E89B4BB9DAFBA878A44C03</vt:lpwstr>
  </property>
  <property fmtid="{D5CDD505-2E9C-101B-9397-08002B2CF9AE}" pid="3" name="UMUnitTaxHTField0_B">
    <vt:lpwstr>ITÄ-21|84f9e941-ef1a-4c4c-b527-42d87d9c9873</vt:lpwstr>
  </property>
  <property fmtid="{D5CDD505-2E9C-101B-9397-08002B2CF9AE}" pid="4" name="TaxKeyword">
    <vt:lpwstr/>
  </property>
  <property fmtid="{D5CDD505-2E9C-101B-9397-08002B2CF9AE}" pid="5" name="UMUnit">
    <vt:lpwstr>1;#ITÄ-21|84f9e941-ef1a-4c4c-b527-42d87d9c9873</vt:lpwstr>
  </property>
  <property fmtid="{D5CDD505-2E9C-101B-9397-08002B2CF9AE}" pid="6" name="UMKiekuTaxHTField0_B">
    <vt:lpwstr/>
  </property>
  <property fmtid="{D5CDD505-2E9C-101B-9397-08002B2CF9AE}" pid="7" name="UMKieku">
    <vt:lpwstr/>
  </property>
  <property fmtid="{D5CDD505-2E9C-101B-9397-08002B2CF9AE}" pid="8" name="UMContentClassification">
    <vt:lpwstr/>
  </property>
  <property fmtid="{D5CDD505-2E9C-101B-9397-08002B2CF9AE}" pid="9" name="UMContentClassificationTaxHTField0_B">
    <vt:lpwstr/>
  </property>
  <property fmtid="{D5CDD505-2E9C-101B-9397-08002B2CF9AE}" pid="10" name="UMEmbassy">
    <vt:lpwstr/>
  </property>
  <property fmtid="{D5CDD505-2E9C-101B-9397-08002B2CF9AE}" pid="11" name="UMEmbassyTaxHTField0_B">
    <vt:lpwstr/>
  </property>
</Properties>
</file>