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  <p:sldMasterId id="2147483682" r:id="rId5"/>
    <p:sldMasterId id="2147483694" r:id="rId6"/>
    <p:sldMasterId id="2147483711" r:id="rId7"/>
  </p:sldMasterIdLst>
  <p:notesMasterIdLst>
    <p:notesMasterId r:id="rId14"/>
  </p:notesMasterIdLst>
  <p:handoutMasterIdLst>
    <p:handoutMasterId r:id="rId15"/>
  </p:handoutMasterIdLst>
  <p:sldIdLst>
    <p:sldId id="295" r:id="rId8"/>
    <p:sldId id="447" r:id="rId9"/>
    <p:sldId id="452" r:id="rId10"/>
    <p:sldId id="451" r:id="rId11"/>
    <p:sldId id="449" r:id="rId12"/>
    <p:sldId id="450" r:id="rId13"/>
  </p:sldIdLst>
  <p:sldSz cx="12192000" cy="6858000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B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3979" autoAdjust="0"/>
  </p:normalViewPr>
  <p:slideViewPr>
    <p:cSldViewPr snapToGrid="0" showGuides="1">
      <p:cViewPr varScale="1">
        <p:scale>
          <a:sx n="65" d="100"/>
          <a:sy n="65" d="100"/>
        </p:scale>
        <p:origin x="70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147F4-8B4B-425F-AD02-0FD27D16CE6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90"/>
            <a:ext cx="2955290" cy="4976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21090"/>
            <a:ext cx="2955290" cy="4976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CE4E3-C25E-4F9A-A145-4D81C450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16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26645-E1FD-4699-9CFE-C82B328950D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38250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73375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6D4E9-8630-4E9D-882C-929BF85E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2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6D4E9-8630-4E9D-882C-929BF85E63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69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6D4E9-8630-4E9D-882C-929BF85E63F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11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265047-0BD3-4BB2-8CB9-EF0676811F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7" y="1170399"/>
            <a:ext cx="4502989" cy="4506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D88C63-01F5-43A4-B7A5-4A1EDFE464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65130" y="329938"/>
            <a:ext cx="5703215" cy="3208306"/>
          </a:xfrm>
        </p:spPr>
        <p:txBody>
          <a:bodyPr anchor="b" anchorCtr="0"/>
          <a:lstStyle>
            <a:lvl1pPr algn="l">
              <a:defRPr sz="4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34203-68F5-462B-A213-2CCE4936B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5130" y="3962125"/>
            <a:ext cx="5703215" cy="1026522"/>
          </a:xfr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429E04-A880-49D8-A286-F9022850B0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7" y="1170399"/>
            <a:ext cx="4502989" cy="45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0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D7BC-5B4E-4BD3-9FDB-1B18BD22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399354-B0B7-401F-87EC-B5FA63C2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E967-426E-4D6A-B199-AC1B36446D43}" type="datetime1">
              <a:rPr lang="fi-FI" smtClean="0"/>
              <a:t>23.3.2022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DCB7F6-19AA-4826-B95F-642CF9A70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09DBC-2906-4E97-81B2-700FE7D3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98401D-2E3E-4E3C-B75B-7B79E373F8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920" y="301688"/>
            <a:ext cx="1206573" cy="1206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6CE0B6-11E4-4028-9A75-D0C324739A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920" y="301688"/>
            <a:ext cx="1206573" cy="120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8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D7BC-5B4E-4BD3-9FDB-1B18BD22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399354-B0B7-401F-87EC-B5FA63C2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9C74-128E-4696-9C2F-2F647B9F1CC2}" type="datetime1">
              <a:rPr lang="fi-FI" smtClean="0"/>
              <a:t>23.3.2022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DCB7F6-19AA-4826-B95F-642CF9A70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09DBC-2906-4E97-81B2-700FE7D3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1D6B02-D9E1-4424-AA00-C86351B5B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02" y="297824"/>
            <a:ext cx="1177990" cy="1176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96DB5-A054-403D-B154-0E16DC5BF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02" y="297824"/>
            <a:ext cx="1177990" cy="117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4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88069-3040-4BE1-BBB7-3C7F02F0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7452-490D-4402-B89D-48EE04E8588A}" type="datetime1">
              <a:rPr lang="fi-FI" smtClean="0"/>
              <a:t>23.3.2022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588D96-FF72-43AD-B15E-D0D8AF80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3EA64-121F-4C1A-BDE9-ABAFE2D6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56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C9A7-6E08-4837-9FDE-6B186757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5296-26BF-41A3-9CF8-222D8DD5D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200" y="1666800"/>
            <a:ext cx="4644000" cy="422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1A753-512E-43D6-A0B1-588C7D537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7355" y="1666800"/>
            <a:ext cx="4644000" cy="422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B804B-D2F1-4AF1-8B1B-830A363A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22D8-2FBB-4F60-B9E3-8C138A0720AB}" type="datetime1">
              <a:rPr lang="fi-FI" smtClean="0"/>
              <a:t>23.3.2022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4DCF2-ECCB-4C10-BFBD-F7DBCCFE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F389-B93C-411B-BF9F-9CFC687C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1FD3F8-B3C5-43B7-BE9E-555CF282A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920" y="301688"/>
            <a:ext cx="1206573" cy="120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6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C9A7-6E08-4837-9FDE-6B186757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5296-26BF-41A3-9CF8-222D8DD5D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200" y="1666800"/>
            <a:ext cx="4644000" cy="422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1A753-512E-43D6-A0B1-588C7D537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7355" y="1666800"/>
            <a:ext cx="4644000" cy="422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B804B-D2F1-4AF1-8B1B-830A363A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ABD9-A593-42DA-A942-D8305816AFB8}" type="datetime1">
              <a:rPr lang="fi-FI" smtClean="0"/>
              <a:t>23.3.2022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4DCF2-ECCB-4C10-BFBD-F7DBCCFE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F389-B93C-411B-BF9F-9CFC687C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4A6EFC-8412-48CC-9C4B-A7F42F4416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02" y="297824"/>
            <a:ext cx="1177990" cy="117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75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C9A7-6E08-4837-9FDE-6B186757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5296-26BF-41A3-9CF8-222D8DD5D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200" y="2045616"/>
            <a:ext cx="4644000" cy="38439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1A753-512E-43D6-A0B1-588C7D537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7355" y="2045616"/>
            <a:ext cx="4644000" cy="38439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B804B-D2F1-4AF1-8B1B-830A363A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19DA-0163-4529-97CE-CA7C2225089C}" type="datetime1">
              <a:rPr lang="fi-FI" smtClean="0"/>
              <a:t>23.3.2022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4DCF2-ECCB-4C10-BFBD-F7DBCCFE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F389-B93C-411B-BF9F-9CFC687C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D010FA-0F28-4F8C-AF9D-91CCCE228FF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8793" y="1681163"/>
            <a:ext cx="4644000" cy="364453"/>
          </a:xfrm>
        </p:spPr>
        <p:txBody>
          <a:bodyPr anchor="b"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FE36B7B-EB2B-4810-8724-B772550A59E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46000" y="1681163"/>
            <a:ext cx="4644000" cy="364453"/>
          </a:xfrm>
        </p:spPr>
        <p:txBody>
          <a:bodyPr anchor="b"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6713BB-36FB-4945-9215-92191420A0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920" y="301688"/>
            <a:ext cx="1206573" cy="120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80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C9A7-6E08-4837-9FDE-6B186757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5296-26BF-41A3-9CF8-222D8DD5D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200" y="2045616"/>
            <a:ext cx="4644000" cy="38439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1A753-512E-43D6-A0B1-588C7D537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7355" y="2045616"/>
            <a:ext cx="4644000" cy="38439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B804B-D2F1-4AF1-8B1B-830A363A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BDC6-F1D5-403C-A203-04E525CC023A}" type="datetime1">
              <a:rPr lang="fi-FI" smtClean="0"/>
              <a:t>23.3.2022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4DCF2-ECCB-4C10-BFBD-F7DBCCFE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F389-B93C-411B-BF9F-9CFC687C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D010FA-0F28-4F8C-AF9D-91CCCE228FF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8793" y="1681163"/>
            <a:ext cx="4644000" cy="364453"/>
          </a:xfrm>
        </p:spPr>
        <p:txBody>
          <a:bodyPr anchor="b"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FE36B7B-EB2B-4810-8724-B772550A59E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46000" y="1681163"/>
            <a:ext cx="4644000" cy="364453"/>
          </a:xfrm>
        </p:spPr>
        <p:txBody>
          <a:bodyPr anchor="b"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5DB0B4-C4A6-4F81-A4D8-AF4CF0274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02" y="297824"/>
            <a:ext cx="1177990" cy="117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63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8210-BD89-4DA7-B73D-143F16EFA86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D3EF-4630-4483-B06A-D86A9899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14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8210-BD89-4DA7-B73D-143F16EFA86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D3EF-4630-4483-B06A-D86A9899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00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8210-BD89-4DA7-B73D-143F16EFA86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D3EF-4630-4483-B06A-D86A9899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3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>
            <a:extLst>
              <a:ext uri="{FF2B5EF4-FFF2-40B4-BE49-F238E27FC236}">
                <a16:creationId xmlns:a16="http://schemas.microsoft.com/office/drawing/2014/main" id="{504C1862-C109-4DBA-A410-5E4F500E1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" y="1165301"/>
            <a:ext cx="4598336" cy="456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D88C63-01F5-43A4-B7A5-4A1EDFE464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65130" y="329938"/>
            <a:ext cx="5703215" cy="3208306"/>
          </a:xfrm>
        </p:spPr>
        <p:txBody>
          <a:bodyPr anchor="b" anchorCtr="0"/>
          <a:lstStyle>
            <a:lvl1pPr algn="l">
              <a:defRPr sz="4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34203-68F5-462B-A213-2CCE4936B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5130" y="3962125"/>
            <a:ext cx="5703215" cy="1026522"/>
          </a:xfr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5179D548-3D25-4ED7-87AD-1EE04D15C0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" y="1165301"/>
            <a:ext cx="4598336" cy="456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4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8210-BD89-4DA7-B73D-143F16EFA86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D3EF-4630-4483-B06A-D86A9899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23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8210-BD89-4DA7-B73D-143F16EFA86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D3EF-4630-4483-B06A-D86A9899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42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8210-BD89-4DA7-B73D-143F16EFA86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D3EF-4630-4483-B06A-D86A9899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8210-BD89-4DA7-B73D-143F16EFA86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D3EF-4630-4483-B06A-D86A9899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20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8210-BD89-4DA7-B73D-143F16EFA86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D3EF-4630-4483-B06A-D86A9899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17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8210-BD89-4DA7-B73D-143F16EFA86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D3EF-4630-4483-B06A-D86A9899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59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8210-BD89-4DA7-B73D-143F16EFA86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D3EF-4630-4483-B06A-D86A9899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43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8210-BD89-4DA7-B73D-143F16EFA86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D3EF-4630-4483-B06A-D86A9899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84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265047-0BD3-4BB2-8CB9-EF0676811F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77" y="1170399"/>
            <a:ext cx="4502989" cy="4506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D88C63-01F5-43A4-B7A5-4A1EDFE464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65130" y="329938"/>
            <a:ext cx="5703215" cy="3208306"/>
          </a:xfrm>
        </p:spPr>
        <p:txBody>
          <a:bodyPr anchor="b" anchorCtr="0"/>
          <a:lstStyle>
            <a:lvl1pPr algn="l">
              <a:defRPr sz="4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34203-68F5-462B-A213-2CCE4936B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5130" y="3962125"/>
            <a:ext cx="5703215" cy="1026522"/>
          </a:xfr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429E04-A880-49D8-A286-F9022850B0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77" y="1170399"/>
            <a:ext cx="4502989" cy="45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63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>
            <a:extLst>
              <a:ext uri="{FF2B5EF4-FFF2-40B4-BE49-F238E27FC236}">
                <a16:creationId xmlns:a16="http://schemas.microsoft.com/office/drawing/2014/main" id="{504C1862-C109-4DBA-A410-5E4F500E19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" y="1165301"/>
            <a:ext cx="4598336" cy="456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D88C63-01F5-43A4-B7A5-4A1EDFE464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65130" y="329938"/>
            <a:ext cx="5703215" cy="3208306"/>
          </a:xfrm>
        </p:spPr>
        <p:txBody>
          <a:bodyPr anchor="b" anchorCtr="0"/>
          <a:lstStyle>
            <a:lvl1pPr algn="l">
              <a:defRPr sz="4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34203-68F5-462B-A213-2CCE4936B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5130" y="3962125"/>
            <a:ext cx="5703215" cy="1026522"/>
          </a:xfr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5179D548-3D25-4ED7-87AD-1EE04D15C0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" y="1165301"/>
            <a:ext cx="4598336" cy="456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0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8C63-01F5-43A4-B7A5-4A1EDFE464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65130" y="329938"/>
            <a:ext cx="5703215" cy="3208306"/>
          </a:xfrm>
        </p:spPr>
        <p:txBody>
          <a:bodyPr anchor="b" anchorCtr="0"/>
          <a:lstStyle>
            <a:lvl1pPr algn="l">
              <a:defRPr sz="4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34203-68F5-462B-A213-2CCE4936B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5130" y="3962125"/>
            <a:ext cx="5703215" cy="1026522"/>
          </a:xfr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F31A8CCC-F8E6-4764-A454-3C5B83C50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" y="1206629"/>
            <a:ext cx="4520276" cy="4482000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B1310D13-9125-4EF2-829A-FECA7B330D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" y="1206629"/>
            <a:ext cx="4520276" cy="44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32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8C63-01F5-43A4-B7A5-4A1EDFE464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65130" y="329938"/>
            <a:ext cx="5703215" cy="3208306"/>
          </a:xfrm>
        </p:spPr>
        <p:txBody>
          <a:bodyPr anchor="b" anchorCtr="0"/>
          <a:lstStyle>
            <a:lvl1pPr algn="l">
              <a:defRPr sz="4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34203-68F5-462B-A213-2CCE4936B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5130" y="3962125"/>
            <a:ext cx="5703215" cy="1026522"/>
          </a:xfr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F31A8CCC-F8E6-4764-A454-3C5B83C504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00" y="1206629"/>
            <a:ext cx="4520276" cy="4482000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B1310D13-9125-4EF2-829A-FECA7B330D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00" y="1206629"/>
            <a:ext cx="4520276" cy="44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20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1A6F-356E-4B1D-A274-64BCC9F8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EC000-5EF1-4E93-BFE6-1A370618A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06BC0-D026-41FD-84FF-4E041327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29EA-1384-4674-9625-9EC9DE4895B7}" type="datetime1">
              <a:rPr lang="fi-FI" smtClean="0"/>
              <a:t>23.3.2022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7CB89-4878-4A18-A48D-2DEED25B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07EE3-D0E9-4108-9678-96AED8A3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5CE4F0-1C49-46DB-9136-C946159C2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790" y="281638"/>
            <a:ext cx="1237205" cy="123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32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1A6F-356E-4B1D-A274-64BCC9F8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EC000-5EF1-4E93-BFE6-1A370618A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06BC0-D026-41FD-84FF-4E041327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8502-8C11-4E66-A6A5-D54B22846E5E}" type="datetime1">
              <a:rPr lang="fi-FI" smtClean="0"/>
              <a:t>23.3.2022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7CB89-4878-4A18-A48D-2DEED25B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07EE3-D0E9-4108-9678-96AED8A3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39100C-6792-4A09-B2C6-F2E19BB220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702" y="297824"/>
            <a:ext cx="1177990" cy="1176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EDF0CB-C943-49EA-81EE-9AC04D87D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702" y="297824"/>
            <a:ext cx="1177990" cy="117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26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C9A7-6E08-4837-9FDE-6B186757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5296-26BF-41A3-9CF8-222D8DD5D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200" y="1666800"/>
            <a:ext cx="4644000" cy="4222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1A753-512E-43D6-A0B1-588C7D537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7355" y="1666800"/>
            <a:ext cx="4644000" cy="4222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B804B-D2F1-4AF1-8B1B-830A363A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882B-5792-496B-9906-298378735D33}" type="datetime1">
              <a:rPr lang="fi-FI" smtClean="0"/>
              <a:t>23.3.2022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4DCF2-ECCB-4C10-BFBD-F7DBCCFE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F389-B93C-411B-BF9F-9CFC687C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AE06B9-A0A6-44ED-B327-685A671AC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790" y="281638"/>
            <a:ext cx="1237205" cy="123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00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C9A7-6E08-4837-9FDE-6B186757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5296-26BF-41A3-9CF8-222D8DD5D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200" y="1666800"/>
            <a:ext cx="4644000" cy="4222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1A753-512E-43D6-A0B1-588C7D537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7355" y="1666800"/>
            <a:ext cx="4644000" cy="4222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B804B-D2F1-4AF1-8B1B-830A363A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03F1-327E-4F4B-8A69-49EACD75FF59}" type="datetime1">
              <a:rPr lang="fi-FI" smtClean="0"/>
              <a:t>23.3.2022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4DCF2-ECCB-4C10-BFBD-F7DBCCFE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F389-B93C-411B-BF9F-9CFC687C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4A6EFC-8412-48CC-9C4B-A7F42F4416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702" y="297824"/>
            <a:ext cx="1177990" cy="1176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B987ED-7E1F-4E51-B1A2-275959802A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702" y="297824"/>
            <a:ext cx="1177990" cy="117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89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C9A7-6E08-4837-9FDE-6B186757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5296-26BF-41A3-9CF8-222D8DD5D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200" y="2045616"/>
            <a:ext cx="4644000" cy="38439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1A753-512E-43D6-A0B1-588C7D537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7355" y="2045616"/>
            <a:ext cx="4644000" cy="38439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B804B-D2F1-4AF1-8B1B-830A363A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B6B1-D8E7-4DE3-82DC-A0B88537B4F1}" type="datetime1">
              <a:rPr lang="fi-FI" smtClean="0"/>
              <a:t>23.3.2022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4DCF2-ECCB-4C10-BFBD-F7DBCCFE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F389-B93C-411B-BF9F-9CFC687C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D010FA-0F28-4F8C-AF9D-91CCCE228FF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8793" y="1681163"/>
            <a:ext cx="4644000" cy="364453"/>
          </a:xfrm>
        </p:spPr>
        <p:txBody>
          <a:bodyPr anchor="b"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FE36B7B-EB2B-4810-8724-B772550A59E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46000" y="1681163"/>
            <a:ext cx="4644000" cy="364453"/>
          </a:xfrm>
        </p:spPr>
        <p:txBody>
          <a:bodyPr anchor="b"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9AE26B-D2B0-4477-8E40-6DD33750A3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790" y="281638"/>
            <a:ext cx="1237205" cy="123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68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C9A7-6E08-4837-9FDE-6B186757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5296-26BF-41A3-9CF8-222D8DD5D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200" y="2045616"/>
            <a:ext cx="4644000" cy="38439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1A753-512E-43D6-A0B1-588C7D537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7355" y="2045616"/>
            <a:ext cx="4644000" cy="38439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B804B-D2F1-4AF1-8B1B-830A363A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7DDF-566F-42BD-8E53-4D921F9F517A}" type="datetime1">
              <a:rPr lang="fi-FI" smtClean="0"/>
              <a:t>23.3.2022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4DCF2-ECCB-4C10-BFBD-F7DBCCFE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F389-B93C-411B-BF9F-9CFC687C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D010FA-0F28-4F8C-AF9D-91CCCE228FF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8793" y="1681163"/>
            <a:ext cx="4644000" cy="364453"/>
          </a:xfrm>
        </p:spPr>
        <p:txBody>
          <a:bodyPr anchor="b"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FE36B7B-EB2B-4810-8724-B772550A59E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46000" y="1681163"/>
            <a:ext cx="4644000" cy="364453"/>
          </a:xfrm>
        </p:spPr>
        <p:txBody>
          <a:bodyPr anchor="b"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5DB0B4-C4A6-4F81-A4D8-AF4CF0274D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702" y="297824"/>
            <a:ext cx="1177990" cy="1176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374033-D5CF-4771-811C-9BCB71CDE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702" y="297824"/>
            <a:ext cx="1177990" cy="117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40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D7BC-5B4E-4BD3-9FDB-1B18BD22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399354-B0B7-401F-87EC-B5FA63C2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E967-426E-4D6A-B199-AC1B36446D43}" type="datetime1">
              <a:rPr lang="fi-FI" smtClean="0"/>
              <a:t>23.3.2022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DCB7F6-19AA-4826-B95F-642CF9A70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09DBC-2906-4E97-81B2-700FE7D3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52268E-C657-4538-B587-F2BAB2B35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790" y="281638"/>
            <a:ext cx="1237205" cy="123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23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D7BC-5B4E-4BD3-9FDB-1B18BD22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399354-B0B7-401F-87EC-B5FA63C2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9C74-128E-4696-9C2F-2F647B9F1CC2}" type="datetime1">
              <a:rPr lang="fi-FI" smtClean="0"/>
              <a:t>23.3.2022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DCB7F6-19AA-4826-B95F-642CF9A70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09DBC-2906-4E97-81B2-700FE7D3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1D6B02-D9E1-4424-AA00-C86351B5B6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702" y="297824"/>
            <a:ext cx="1177990" cy="1176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96DB5-A054-403D-B154-0E16DC5BF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702" y="297824"/>
            <a:ext cx="1177990" cy="117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439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88069-3040-4BE1-BBB7-3C7F02F0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7452-490D-4402-B89D-48EE04E8588A}" type="datetime1">
              <a:rPr lang="fi-FI" smtClean="0"/>
              <a:t>23.3.2022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588D96-FF72-43AD-B15E-D0D8AF80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3EA64-121F-4C1A-BDE9-ABAFE2D6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0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1A6F-356E-4B1D-A274-64BCC9F8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EC000-5EF1-4E93-BFE6-1A370618A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06BC0-D026-41FD-84FF-4E041327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29EA-1384-4674-9625-9EC9DE4895B7}" type="datetime1">
              <a:rPr lang="fi-FI" smtClean="0"/>
              <a:t>23.3.2022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7CB89-4878-4A18-A48D-2DEED25B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Kavaku42; </a:t>
            </a:r>
            <a:r>
              <a:rPr lang="en-US" dirty="0" err="1" smtClean="0"/>
              <a:t>Rauhanvälitys</a:t>
            </a:r>
            <a:r>
              <a:rPr lang="en-US" dirty="0" smtClean="0"/>
              <a:t> / Laura Lindgren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07EE3-D0E9-4108-9678-96AED8A3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C79A72-F4FC-43D7-AC4C-4849A23ED53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920" y="301688"/>
            <a:ext cx="1206573" cy="12066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4B64D8-00EF-40E4-9057-DB7405ED82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920" y="301688"/>
            <a:ext cx="1206573" cy="120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34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C9A7-6E08-4837-9FDE-6B186757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5296-26BF-41A3-9CF8-222D8DD5D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200" y="1666800"/>
            <a:ext cx="4644000" cy="4222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1A753-512E-43D6-A0B1-588C7D537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7355" y="1666800"/>
            <a:ext cx="4644000" cy="4222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B804B-D2F1-4AF1-8B1B-830A363A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22D8-2FBB-4F60-B9E3-8C138A0720AB}" type="datetime1">
              <a:rPr lang="fi-FI" smtClean="0"/>
              <a:t>23.3.2022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4DCF2-ECCB-4C10-BFBD-F7DBCCFE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F389-B93C-411B-BF9F-9CFC687C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62657A-ED4E-4CA4-AAF6-10DEAF5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790" y="281638"/>
            <a:ext cx="1237205" cy="123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62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C9A7-6E08-4837-9FDE-6B186757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5296-26BF-41A3-9CF8-222D8DD5D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200" y="1666800"/>
            <a:ext cx="4644000" cy="4222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1A753-512E-43D6-A0B1-588C7D537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7355" y="1666800"/>
            <a:ext cx="4644000" cy="4222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B804B-D2F1-4AF1-8B1B-830A363A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ABD9-A593-42DA-A942-D8305816AFB8}" type="datetime1">
              <a:rPr lang="fi-FI" smtClean="0"/>
              <a:t>23.3.2022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4DCF2-ECCB-4C10-BFBD-F7DBCCFE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F389-B93C-411B-BF9F-9CFC687C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4A6EFC-8412-48CC-9C4B-A7F42F4416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702" y="297824"/>
            <a:ext cx="1177990" cy="117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049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C9A7-6E08-4837-9FDE-6B186757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5296-26BF-41A3-9CF8-222D8DD5D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200" y="2045616"/>
            <a:ext cx="4644000" cy="38439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1A753-512E-43D6-A0B1-588C7D537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7355" y="2045616"/>
            <a:ext cx="4644000" cy="38439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B804B-D2F1-4AF1-8B1B-830A363A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19DA-0163-4529-97CE-CA7C2225089C}" type="datetime1">
              <a:rPr lang="fi-FI" smtClean="0"/>
              <a:t>23.3.2022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4DCF2-ECCB-4C10-BFBD-F7DBCCFE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F389-B93C-411B-BF9F-9CFC687C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D010FA-0F28-4F8C-AF9D-91CCCE228FF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8793" y="1681163"/>
            <a:ext cx="4644000" cy="364453"/>
          </a:xfrm>
        </p:spPr>
        <p:txBody>
          <a:bodyPr anchor="b"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FE36B7B-EB2B-4810-8724-B772550A59E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46000" y="1681163"/>
            <a:ext cx="4644000" cy="364453"/>
          </a:xfrm>
        </p:spPr>
        <p:txBody>
          <a:bodyPr anchor="b"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7F66B1-A208-43AA-9032-7CC57299C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790" y="281638"/>
            <a:ext cx="1237205" cy="123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846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C9A7-6E08-4837-9FDE-6B186757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5296-26BF-41A3-9CF8-222D8DD5D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200" y="2045616"/>
            <a:ext cx="4644000" cy="38439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1A753-512E-43D6-A0B1-588C7D537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7355" y="2045616"/>
            <a:ext cx="4644000" cy="38439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B804B-D2F1-4AF1-8B1B-830A363A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BDC6-F1D5-403C-A203-04E525CC023A}" type="datetime1">
              <a:rPr lang="fi-FI" smtClean="0"/>
              <a:t>23.3.2022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4DCF2-ECCB-4C10-BFBD-F7DBCCFE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F389-B93C-411B-BF9F-9CFC687C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D010FA-0F28-4F8C-AF9D-91CCCE228FF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8793" y="1681163"/>
            <a:ext cx="4644000" cy="364453"/>
          </a:xfrm>
        </p:spPr>
        <p:txBody>
          <a:bodyPr anchor="b"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FE36B7B-EB2B-4810-8724-B772550A59E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46000" y="1681163"/>
            <a:ext cx="4644000" cy="364453"/>
          </a:xfrm>
        </p:spPr>
        <p:txBody>
          <a:bodyPr anchor="b"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5DB0B4-C4A6-4F81-A4D8-AF4CF0274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702" y="297824"/>
            <a:ext cx="1177990" cy="117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91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8C63-01F5-43A4-B7A5-4A1EDFE464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65130" y="329938"/>
            <a:ext cx="5703215" cy="3208306"/>
          </a:xfrm>
        </p:spPr>
        <p:txBody>
          <a:bodyPr anchor="b" anchorCtr="0"/>
          <a:lstStyle>
            <a:lvl1pPr algn="l">
              <a:defRPr sz="4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34203-68F5-462B-A213-2CCE4936B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5130" y="3962125"/>
            <a:ext cx="5703215" cy="1026522"/>
          </a:xfr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42505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1A6F-356E-4B1D-A274-64BCC9F8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EC000-5EF1-4E93-BFE6-1A370618A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00709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1A6F-356E-4B1D-A274-64BCC9F8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EC000-5EF1-4E93-BFE6-1A370618A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0576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7CECA-6462-4A78-9F0A-308A219BC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BE9D-D1C4-4467-A42A-2A269959F74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321BF7-5628-41A4-81F5-F85D0E4A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6875F-B9CA-43C3-9672-BD0D7EC6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05E5-0624-451B-8E6F-931EF1AFE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11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1A6F-356E-4B1D-A274-64BCC9F8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EC000-5EF1-4E93-BFE6-1A370618A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06BC0-D026-41FD-84FF-4E041327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8502-8C11-4E66-A6A5-D54B22846E5E}" type="datetime1">
              <a:rPr lang="fi-FI" smtClean="0"/>
              <a:t>23.3.2022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7CB89-4878-4A18-A48D-2DEED25B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07EE3-D0E9-4108-9678-96AED8A3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39100C-6792-4A09-B2C6-F2E19BB220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02" y="297824"/>
            <a:ext cx="1177990" cy="1176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EDF0CB-C943-49EA-81EE-9AC04D87D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02" y="297824"/>
            <a:ext cx="1177990" cy="117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4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C9A7-6E08-4837-9FDE-6B186757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5296-26BF-41A3-9CF8-222D8DD5D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200" y="1666800"/>
            <a:ext cx="4644000" cy="422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1A753-512E-43D6-A0B1-588C7D537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7355" y="1666800"/>
            <a:ext cx="4644000" cy="422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B804B-D2F1-4AF1-8B1B-830A363A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882B-5792-496B-9906-298378735D33}" type="datetime1">
              <a:rPr lang="fi-FI" smtClean="0"/>
              <a:t>23.3.2022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4DCF2-ECCB-4C10-BFBD-F7DBCCFE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F389-B93C-411B-BF9F-9CFC687C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1FD3F8-B3C5-43B7-BE9E-555CF282A5A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920" y="301688"/>
            <a:ext cx="1206573" cy="12066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DF6115-8191-4276-9420-5B8979979C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920" y="301688"/>
            <a:ext cx="1206573" cy="120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0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C9A7-6E08-4837-9FDE-6B186757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5296-26BF-41A3-9CF8-222D8DD5D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200" y="1666800"/>
            <a:ext cx="4644000" cy="422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1A753-512E-43D6-A0B1-588C7D537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7355" y="1666800"/>
            <a:ext cx="4644000" cy="422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B804B-D2F1-4AF1-8B1B-830A363A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03F1-327E-4F4B-8A69-49EACD75FF59}" type="datetime1">
              <a:rPr lang="fi-FI" smtClean="0"/>
              <a:t>23.3.2022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4DCF2-ECCB-4C10-BFBD-F7DBCCFE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F389-B93C-411B-BF9F-9CFC687C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4A6EFC-8412-48CC-9C4B-A7F42F4416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02" y="297824"/>
            <a:ext cx="1177990" cy="1176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B987ED-7E1F-4E51-B1A2-275959802A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02" y="297824"/>
            <a:ext cx="1177990" cy="117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5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C9A7-6E08-4837-9FDE-6B186757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5296-26BF-41A3-9CF8-222D8DD5D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200" y="2045616"/>
            <a:ext cx="4644000" cy="38439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1A753-512E-43D6-A0B1-588C7D537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7355" y="2045616"/>
            <a:ext cx="4644000" cy="38439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B804B-D2F1-4AF1-8B1B-830A363A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B6B1-D8E7-4DE3-82DC-A0B88537B4F1}" type="datetime1">
              <a:rPr lang="fi-FI" smtClean="0"/>
              <a:t>23.3.2022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4DCF2-ECCB-4C10-BFBD-F7DBCCFE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F389-B93C-411B-BF9F-9CFC687C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D010FA-0F28-4F8C-AF9D-91CCCE228FF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8793" y="1681163"/>
            <a:ext cx="4644000" cy="364453"/>
          </a:xfrm>
        </p:spPr>
        <p:txBody>
          <a:bodyPr anchor="b"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FE36B7B-EB2B-4810-8724-B772550A59E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46000" y="1681163"/>
            <a:ext cx="4644000" cy="364453"/>
          </a:xfrm>
        </p:spPr>
        <p:txBody>
          <a:bodyPr anchor="b"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6713BB-36FB-4945-9215-92191420A0E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920" y="301688"/>
            <a:ext cx="1206573" cy="12066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51028D-F2E3-4991-8329-A3A68F1D7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920" y="301688"/>
            <a:ext cx="1206573" cy="120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9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C9A7-6E08-4837-9FDE-6B186757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5296-26BF-41A3-9CF8-222D8DD5D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200" y="2045616"/>
            <a:ext cx="4644000" cy="38439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1A753-512E-43D6-A0B1-588C7D537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7355" y="2045616"/>
            <a:ext cx="4644000" cy="38439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B804B-D2F1-4AF1-8B1B-830A363A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7DDF-566F-42BD-8E53-4D921F9F517A}" type="datetime1">
              <a:rPr lang="fi-FI" smtClean="0"/>
              <a:t>23.3.2022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4DCF2-ECCB-4C10-BFBD-F7DBCCFE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 / Etunimi Sukunimi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F389-B93C-411B-BF9F-9CFC687C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D010FA-0F28-4F8C-AF9D-91CCCE228FF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8793" y="1681163"/>
            <a:ext cx="4644000" cy="364453"/>
          </a:xfrm>
        </p:spPr>
        <p:txBody>
          <a:bodyPr anchor="b"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FE36B7B-EB2B-4810-8724-B772550A59E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46000" y="1681163"/>
            <a:ext cx="4644000" cy="364453"/>
          </a:xfrm>
        </p:spPr>
        <p:txBody>
          <a:bodyPr anchor="b"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5DB0B4-C4A6-4F81-A4D8-AF4CF0274D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02" y="297824"/>
            <a:ext cx="1177990" cy="1176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374033-D5CF-4771-811C-9BCB71CDE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02" y="297824"/>
            <a:ext cx="1177990" cy="117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7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21DA52-B31A-4E4D-85C0-C53D5631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565608"/>
            <a:ext cx="8893820" cy="10570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FBBDE-67B4-496F-8A41-4550F8B92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792" y="1667436"/>
            <a:ext cx="8893820" cy="42243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B49C8-C913-48DA-ADA3-F6601BFC7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63613" y="6202837"/>
            <a:ext cx="1017310" cy="2828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14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A9358-98F2-46A0-A99B-46107B47934A}" type="datetime1">
              <a:rPr lang="fi-FI" smtClean="0"/>
              <a:t>23.3.2022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80A60-6033-4A23-BD09-88E0782AF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793" y="6202837"/>
            <a:ext cx="7334052" cy="2828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145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/ </a:t>
            </a:r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CF29C-553D-4FD2-816E-E39E0F613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6111" y="6203163"/>
            <a:ext cx="1017310" cy="283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5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6655B6-25B1-452C-9F25-C7185A4DD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9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63" r:id="rId13"/>
    <p:sldLayoutId id="2147483664" r:id="rId14"/>
    <p:sldLayoutId id="2147483652" r:id="rId15"/>
    <p:sldLayoutId id="2147483665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44767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627063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896938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076325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E8210-BD89-4DA7-B73D-143F16EFA86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D3EF-4630-4483-B06A-D86A9899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7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21DA52-B31A-4E4D-85C0-C53D5631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565608"/>
            <a:ext cx="8893820" cy="10570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FBBDE-67B4-496F-8A41-4550F8B92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792" y="1667436"/>
            <a:ext cx="8893820" cy="42243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B49C8-C913-48DA-ADA3-F6601BFC7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63613" y="6202837"/>
            <a:ext cx="1017310" cy="2828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14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A9358-98F2-46A0-A99B-46107B47934A}" type="datetime1">
              <a:rPr lang="fi-FI" smtClean="0"/>
              <a:t>23.3.2022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80A60-6033-4A23-BD09-88E0782AF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793" y="6202837"/>
            <a:ext cx="7334052" cy="2828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1450">
                <a:solidFill>
                  <a:schemeClr val="bg2"/>
                </a:solidFill>
              </a:defRPr>
            </a:lvl1pPr>
          </a:lstStyle>
          <a:p>
            <a:r>
              <a:rPr lang="en-US"/>
              <a:t>Esityksen otsikko / Etunimi 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CF29C-553D-4FD2-816E-E39E0F613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6111" y="6203163"/>
            <a:ext cx="1017310" cy="283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5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6655B6-25B1-452C-9F25-C7185A4DD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1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44767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627063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896938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076325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21DA52-B31A-4E4D-85C0-C53D5631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565608"/>
            <a:ext cx="8893820" cy="10570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FBBDE-67B4-496F-8A41-4550F8B92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792" y="1667436"/>
            <a:ext cx="8893820" cy="42243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4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44767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627063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896938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076325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hydrol.2021.126737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suomenymparistokeskus/docs/water_cooperation_and_peac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4104" y="329938"/>
            <a:ext cx="6464241" cy="3208306"/>
          </a:xfrm>
        </p:spPr>
        <p:txBody>
          <a:bodyPr anchor="ctr"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br>
              <a:rPr lang="en-GB" dirty="0" smtClean="0"/>
            </a:br>
            <a:r>
              <a:rPr lang="en-US" sz="3600" dirty="0" smtClean="0"/>
              <a:t>Finland’s capabilities in promoting </a:t>
            </a:r>
            <a:r>
              <a:rPr lang="en-US" sz="3600" dirty="0" smtClean="0">
                <a:solidFill>
                  <a:schemeClr val="tx1"/>
                </a:solidFill>
              </a:rPr>
              <a:t>Water Diplomacy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0594" y="4476474"/>
            <a:ext cx="6570601" cy="1708015"/>
          </a:xfrm>
        </p:spPr>
        <p:txBody>
          <a:bodyPr>
            <a:normAutofit/>
          </a:bodyPr>
          <a:lstStyle/>
          <a:p>
            <a:r>
              <a:rPr lang="fi-FI" sz="2100" dirty="0" err="1" smtClean="0"/>
              <a:t>Webinar</a:t>
            </a:r>
            <a:r>
              <a:rPr lang="fi-FI" sz="2100" dirty="0" smtClean="0"/>
              <a:t> on Central Asia and </a:t>
            </a:r>
            <a:r>
              <a:rPr lang="fi-FI" sz="2100" dirty="0" err="1" smtClean="0"/>
              <a:t>the</a:t>
            </a:r>
            <a:r>
              <a:rPr lang="fi-FI" sz="2100" dirty="0" smtClean="0"/>
              <a:t> </a:t>
            </a:r>
            <a:r>
              <a:rPr lang="fi-FI" sz="2100" dirty="0" err="1" smtClean="0"/>
              <a:t>Finnish</a:t>
            </a:r>
            <a:r>
              <a:rPr lang="fi-FI" sz="2100" dirty="0" smtClean="0"/>
              <a:t> </a:t>
            </a:r>
            <a:r>
              <a:rPr lang="fi-FI" sz="2100" dirty="0" err="1" smtClean="0"/>
              <a:t>Water</a:t>
            </a:r>
            <a:r>
              <a:rPr lang="fi-FI" sz="2100" dirty="0" smtClean="0"/>
              <a:t> </a:t>
            </a:r>
            <a:r>
              <a:rPr lang="fi-FI" sz="2100" dirty="0" err="1" smtClean="0"/>
              <a:t>Way</a:t>
            </a:r>
            <a:endParaRPr lang="fi-FI" sz="2100" dirty="0" smtClean="0"/>
          </a:p>
          <a:p>
            <a:r>
              <a:rPr lang="fi-FI" sz="2100" dirty="0" smtClean="0"/>
              <a:t>25 </a:t>
            </a:r>
            <a:r>
              <a:rPr lang="fi-FI" sz="2100" dirty="0" err="1" smtClean="0"/>
              <a:t>March</a:t>
            </a:r>
            <a:r>
              <a:rPr lang="fi-FI" sz="2100" dirty="0" smtClean="0"/>
              <a:t> 2022</a:t>
            </a:r>
          </a:p>
          <a:p>
            <a:r>
              <a:rPr lang="fi-FI" sz="2100" dirty="0" smtClean="0"/>
              <a:t>Sirpa Mäenpää, Ambassador for </a:t>
            </a:r>
            <a:r>
              <a:rPr lang="fi-FI" sz="2100" dirty="0" err="1" smtClean="0"/>
              <a:t>Mediation</a:t>
            </a:r>
            <a:r>
              <a:rPr lang="fi-FI" sz="2100" dirty="0" smtClean="0"/>
              <a:t>, </a:t>
            </a:r>
            <a:r>
              <a:rPr lang="fi-FI" sz="2100" dirty="0" err="1" smtClean="0"/>
              <a:t>Ministry</a:t>
            </a:r>
            <a:r>
              <a:rPr lang="fi-FI" sz="2100" dirty="0" smtClean="0"/>
              <a:t> for </a:t>
            </a:r>
            <a:r>
              <a:rPr lang="fi-FI" sz="2100" dirty="0" err="1" smtClean="0"/>
              <a:t>Foreign</a:t>
            </a:r>
            <a:r>
              <a:rPr lang="fi-FI" sz="2100" dirty="0" smtClean="0"/>
              <a:t> </a:t>
            </a:r>
            <a:r>
              <a:rPr lang="fi-FI" sz="2100" dirty="0" err="1" smtClean="0"/>
              <a:t>Affairs</a:t>
            </a:r>
            <a:r>
              <a:rPr lang="fi-FI" sz="2100" dirty="0" smtClean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7240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BC9A-16E0-EA46-ACB0-54693E875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69" y="345015"/>
            <a:ext cx="10515600" cy="949842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0070C0"/>
                </a:solidFill>
              </a:rPr>
              <a:t>W</a:t>
            </a:r>
            <a:r>
              <a:rPr lang="en-GB" sz="4800" b="1" dirty="0" smtClean="0">
                <a:solidFill>
                  <a:srgbClr val="0070C0"/>
                </a:solidFill>
              </a:rPr>
              <a:t>ater </a:t>
            </a:r>
            <a:r>
              <a:rPr lang="en-GB" sz="4800" b="1" dirty="0" smtClean="0">
                <a:solidFill>
                  <a:schemeClr val="tx2"/>
                </a:solidFill>
              </a:rPr>
              <a:t>diplomacy &amp; </a:t>
            </a:r>
            <a:r>
              <a:rPr lang="en-GB" sz="4800" dirty="0" smtClean="0">
                <a:solidFill>
                  <a:schemeClr val="tx2"/>
                </a:solidFill>
              </a:rPr>
              <a:t>F</a:t>
            </a:r>
            <a:r>
              <a:rPr lang="en-GB" sz="4800" b="1" dirty="0" smtClean="0">
                <a:solidFill>
                  <a:schemeClr val="tx2"/>
                </a:solidFill>
              </a:rPr>
              <a:t>inland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635976-5C44-BC4E-BEF9-ED9DCC79A30A}"/>
              </a:ext>
            </a:extLst>
          </p:cNvPr>
          <p:cNvSpPr txBox="1">
            <a:spLocks/>
          </p:cNvSpPr>
          <p:nvPr/>
        </p:nvSpPr>
        <p:spPr>
          <a:xfrm>
            <a:off x="619537" y="1199536"/>
            <a:ext cx="10847247" cy="311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7063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69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763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itchFamily="2" charset="2"/>
              </a:rPr>
              <a:t>Combines two Finnish strengths: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635976-5C44-BC4E-BEF9-ED9DCC79A30A}"/>
              </a:ext>
            </a:extLst>
          </p:cNvPr>
          <p:cNvSpPr txBox="1">
            <a:spLocks/>
          </p:cNvSpPr>
          <p:nvPr/>
        </p:nvSpPr>
        <p:spPr>
          <a:xfrm>
            <a:off x="619537" y="1511167"/>
            <a:ext cx="11424826" cy="23394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7063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69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763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anose="05000000000000000000" pitchFamily="2" charset="2"/>
              </a:rPr>
              <a:t>Our work on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anose="05000000000000000000" pitchFamily="2" charset="2"/>
              </a:rPr>
              <a:t>peace mediation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anose="05000000000000000000" pitchFamily="2" charset="2"/>
              </a:rPr>
              <a:t>…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anose="05000000000000000000" pitchFamily="2" charset="2"/>
              </a:rPr>
              <a:t>Compr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anose="05000000000000000000" pitchFamily="2" charset="2"/>
              </a:rPr>
              <a:t>. crisis management, women &amp; peace work (UNSC res. 1325) 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anose="05000000000000000000" pitchFamily="2" charset="2"/>
              </a:rPr>
              <a:t>   &amp; facilitation of Development-Humanitarian-Peace triple nexus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anose="05000000000000000000" pitchFamily="2" charset="2"/>
              </a:rPr>
              <a:t> Finnish expertise (incl. CMI) combined with support to </a:t>
            </a:r>
            <a:b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anose="05000000000000000000" pitchFamily="2" charset="2"/>
              </a:rPr>
              <a:t>   key international actors such as UN, EU and OSCE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635976-5C44-BC4E-BEF9-ED9DCC79A30A}"/>
              </a:ext>
            </a:extLst>
          </p:cNvPr>
          <p:cNvSpPr txBox="1">
            <a:spLocks/>
          </p:cNvSpPr>
          <p:nvPr/>
        </p:nvSpPr>
        <p:spPr>
          <a:xfrm>
            <a:off x="645161" y="3526465"/>
            <a:ext cx="11025921" cy="23433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7063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69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763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anose="05000000000000000000" pitchFamily="2" charset="2"/>
              </a:rPr>
              <a:t>…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anose="05000000000000000000" pitchFamily="2" charset="2"/>
              </a:rPr>
              <a:t>with commitment to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anose="05000000000000000000" pitchFamily="2" charset="2"/>
              </a:rPr>
              <a:t>water cooperation 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anose="05000000000000000000" pitchFamily="2" charset="2"/>
              </a:rPr>
              <a:t> Finland initiated both global water conventions: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anose="05000000000000000000" pitchFamily="2" charset="2"/>
              </a:rPr>
              <a:t>   UNECE 1992 and UN 1997 (and Helsinki Rules 1966)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anose="05000000000000000000" pitchFamily="2" charset="2"/>
              </a:rPr>
              <a:t> Our own transboundary cooperation well-functioning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FI" sz="2400" dirty="0"/>
              <a:t>Building on long tradition in both transboundary cooperation </a:t>
            </a:r>
            <a:br>
              <a:rPr lang="en-FI" sz="2400" dirty="0"/>
            </a:br>
            <a:r>
              <a:rPr lang="en-FI" sz="2400" dirty="0"/>
              <a:t>(Mekong, Nile, Central Asia) and peace </a:t>
            </a:r>
            <a:r>
              <a:rPr lang="en-FI" sz="2400" dirty="0" smtClean="0"/>
              <a:t>med</a:t>
            </a:r>
            <a:r>
              <a:rPr lang="fi-FI" sz="2400" dirty="0" smtClean="0"/>
              <a:t>i</a:t>
            </a:r>
            <a:r>
              <a:rPr lang="en-FI" sz="2400" dirty="0" smtClean="0"/>
              <a:t>ation </a:t>
            </a:r>
            <a:r>
              <a:rPr lang="en-FI" sz="2400" dirty="0"/>
              <a:t>&amp; conflict resolution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+mn-ea"/>
              <a:cs typeface="+mn-cs"/>
              <a:sym typeface="Wingdings" panose="05000000000000000000" pitchFamily="2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039074" y="3791385"/>
            <a:ext cx="2165501" cy="2912438"/>
            <a:chOff x="10039074" y="3791385"/>
            <a:chExt cx="2165501" cy="29124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8668">
              <a:off x="10040066" y="3791385"/>
              <a:ext cx="1843126" cy="257975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 rot="213132">
              <a:off x="10039074" y="6365269"/>
              <a:ext cx="2165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  <a:sym typeface="Wingdings" panose="05000000000000000000" pitchFamily="2" charset="2"/>
                </a:rPr>
                <a:t> 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Water + peace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47252" y="6086168"/>
            <a:ext cx="794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Slide</a:t>
            </a:r>
            <a:r>
              <a:rPr lang="fi-FI" dirty="0" smtClean="0"/>
              <a:t> </a:t>
            </a:r>
            <a:r>
              <a:rPr lang="fi-FI" dirty="0" err="1" smtClean="0"/>
              <a:t>source</a:t>
            </a:r>
            <a:r>
              <a:rPr lang="fi-FI" dirty="0" smtClean="0"/>
              <a:t>: </a:t>
            </a:r>
            <a:r>
              <a:rPr lang="fi-FI" dirty="0" err="1" smtClean="0"/>
              <a:t>Dr</a:t>
            </a:r>
            <a:r>
              <a:rPr lang="fi-FI" dirty="0" smtClean="0"/>
              <a:t>. Marko Keskinen, Aalto </a:t>
            </a:r>
            <a:r>
              <a:rPr lang="fi-FI" dirty="0" err="1" smtClean="0"/>
              <a:t>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1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4597" y="417835"/>
            <a:ext cx="9748937" cy="1057004"/>
          </a:xfrm>
        </p:spPr>
        <p:txBody>
          <a:bodyPr/>
          <a:lstStyle/>
          <a:p>
            <a:r>
              <a:rPr lang="en-GB" dirty="0" smtClean="0"/>
              <a:t>Finnish</a:t>
            </a:r>
            <a:r>
              <a:rPr lang="fi-FI" dirty="0" smtClean="0"/>
              <a:t> capabilities for water diplomacy – institutions within the Water Diplomacy Network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A750-DAE5-4A4D-B0EF-293A655BCC45}" type="datetime1">
              <a:rPr lang="en-GB" smtClean="0"/>
              <a:t>23/03/2022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05E5-0624-451B-8E6F-931EF1AFE4AA}" type="slidenum">
              <a:rPr lang="en-GB" smtClean="0"/>
              <a:t>3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1474838"/>
            <a:ext cx="9222198" cy="51545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91252" y="3824748"/>
            <a:ext cx="1962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Source: Brochure on Finnish Water Diplomacy </a:t>
            </a:r>
            <a:r>
              <a:rPr lang="fi-FI" dirty="0" err="1" smtClean="0"/>
              <a:t>Expertise</a:t>
            </a:r>
            <a:r>
              <a:rPr lang="fi-FI" dirty="0" smtClean="0"/>
              <a:t>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A857A0-C87D-1E4F-A6CC-FF655F4D4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95" y="287644"/>
            <a:ext cx="9653805" cy="65290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24711E-7CDD-BA48-95B0-117C9BCBE741}"/>
              </a:ext>
            </a:extLst>
          </p:cNvPr>
          <p:cNvSpPr txBox="1"/>
          <p:nvPr/>
        </p:nvSpPr>
        <p:spPr>
          <a:xfrm>
            <a:off x="340242" y="116958"/>
            <a:ext cx="21018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Cases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CB8B91-419A-0843-BF25-B87EE7F800FA}"/>
              </a:ext>
            </a:extLst>
          </p:cNvPr>
          <p:cNvSpPr txBox="1"/>
          <p:nvPr/>
        </p:nvSpPr>
        <p:spPr>
          <a:xfrm>
            <a:off x="340242" y="1132621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Details in the article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813" y="1759974"/>
            <a:ext cx="2605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https://doi.org/10.1016/j.jhydrol.2021.126737</a:t>
            </a:r>
            <a:r>
              <a:rPr lang="en-US" dirty="0"/>
              <a:t> 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861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" y="29440"/>
            <a:ext cx="12286124" cy="6800850"/>
            <a:chOff x="11430" y="57150"/>
            <a:chExt cx="12286124" cy="68008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0" y="1585504"/>
              <a:ext cx="5897880" cy="507463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40330" y="57150"/>
              <a:ext cx="9657224" cy="680085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881" y="246294"/>
            <a:ext cx="8709659" cy="6338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Finnish Water Way: </a:t>
            </a:r>
            <a:r>
              <a:rPr lang="en-US" sz="4400" dirty="0" smtClean="0">
                <a:solidFill>
                  <a:schemeClr val="tx2"/>
                </a:solidFill>
              </a:rPr>
              <a:t>three pillars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BCAF53-5AD2-494D-B355-1689DAD2B1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8556" y="6153369"/>
            <a:ext cx="8409708" cy="77585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892540" y="2138516"/>
            <a:ext cx="2611202" cy="373134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0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29EA-1384-4674-9625-9EC9DE4895B7}" type="datetime1">
              <a:rPr lang="fi-FI" smtClean="0"/>
              <a:t>23.3.2022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5B6-25B1-452C-9F25-C7185A4DD2DC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460954" y="742643"/>
            <a:ext cx="4601497" cy="4224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6115" y="5553908"/>
            <a:ext cx="911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u="sng" dirty="0">
                <a:hlinkClick r:id="rId3"/>
              </a:rPr>
              <a:t>https://issuu.com/suomenymparistokeskus/docs/water_cooperation_and_peace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3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_presentation_template_v2018-01-14">
  <a:themeElements>
    <a:clrScheme name="UM">
      <a:dk1>
        <a:sysClr val="windowText" lastClr="000000"/>
      </a:dk1>
      <a:lt1>
        <a:sysClr val="window" lastClr="FFFFFF"/>
      </a:lt1>
      <a:dk2>
        <a:srgbClr val="676767"/>
      </a:dk2>
      <a:lt2>
        <a:srgbClr val="BEBEBE"/>
      </a:lt2>
      <a:accent1>
        <a:srgbClr val="003773"/>
      </a:accent1>
      <a:accent2>
        <a:srgbClr val="91C8EB"/>
      </a:accent2>
      <a:accent3>
        <a:srgbClr val="BEBEBE"/>
      </a:accent3>
      <a:accent4>
        <a:srgbClr val="776E64"/>
      </a:accent4>
      <a:accent5>
        <a:srgbClr val="A3B2A4"/>
      </a:accent5>
      <a:accent6>
        <a:srgbClr val="BFA5B8"/>
      </a:accent6>
      <a:hlink>
        <a:srgbClr val="0563C1"/>
      </a:hlink>
      <a:folHlink>
        <a:srgbClr val="954F72"/>
      </a:folHlink>
    </a:clrScheme>
    <a:fontScheme name="UM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_presentation_template_v2018-01-13_v01.potx" id="{961A15D1-2478-4E3E-AD34-7ED7C7CB12FB}" vid="{0D6CFDE3-E9E8-463D-9B2A-81D6B782D74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M">
  <a:themeElements>
    <a:clrScheme name="UM">
      <a:dk1>
        <a:sysClr val="windowText" lastClr="000000"/>
      </a:dk1>
      <a:lt1>
        <a:sysClr val="window" lastClr="FFFFFF"/>
      </a:lt1>
      <a:dk2>
        <a:srgbClr val="676767"/>
      </a:dk2>
      <a:lt2>
        <a:srgbClr val="BEBEBE"/>
      </a:lt2>
      <a:accent1>
        <a:srgbClr val="003773"/>
      </a:accent1>
      <a:accent2>
        <a:srgbClr val="91C8EB"/>
      </a:accent2>
      <a:accent3>
        <a:srgbClr val="BEBEBE"/>
      </a:accent3>
      <a:accent4>
        <a:srgbClr val="776E64"/>
      </a:accent4>
      <a:accent5>
        <a:srgbClr val="A3B2A4"/>
      </a:accent5>
      <a:accent6>
        <a:srgbClr val="BFA5B8"/>
      </a:accent6>
      <a:hlink>
        <a:srgbClr val="0563C1"/>
      </a:hlink>
      <a:folHlink>
        <a:srgbClr val="954F72"/>
      </a:folHlink>
    </a:clrScheme>
    <a:fontScheme name="UM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ohja 2018, 16-9 [Read-Only]" id="{B3893212-BBE3-4122-9592-5A6E1C53356E}" vid="{695887C2-CA93-40A9-9A6F-1E2B2D3E0D2E}"/>
    </a:ext>
  </a:extLst>
</a:theme>
</file>

<file path=ppt/theme/theme4.xml><?xml version="1.0" encoding="utf-8"?>
<a:theme xmlns:a="http://schemas.openxmlformats.org/drawingml/2006/main" name="1_UM">
  <a:themeElements>
    <a:clrScheme name="UM">
      <a:dk1>
        <a:sysClr val="windowText" lastClr="000000"/>
      </a:dk1>
      <a:lt1>
        <a:sysClr val="window" lastClr="FFFFFF"/>
      </a:lt1>
      <a:dk2>
        <a:srgbClr val="676767"/>
      </a:dk2>
      <a:lt2>
        <a:srgbClr val="BEBEBE"/>
      </a:lt2>
      <a:accent1>
        <a:srgbClr val="003773"/>
      </a:accent1>
      <a:accent2>
        <a:srgbClr val="91C8EB"/>
      </a:accent2>
      <a:accent3>
        <a:srgbClr val="BEBEBE"/>
      </a:accent3>
      <a:accent4>
        <a:srgbClr val="776E64"/>
      </a:accent4>
      <a:accent5>
        <a:srgbClr val="A3B2A4"/>
      </a:accent5>
      <a:accent6>
        <a:srgbClr val="BFA5B8"/>
      </a:accent6>
      <a:hlink>
        <a:srgbClr val="0563C1"/>
      </a:hlink>
      <a:folHlink>
        <a:srgbClr val="954F72"/>
      </a:folHlink>
    </a:clrScheme>
    <a:fontScheme name="UM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ohja 2018, 16-9 [Read-Only]" id="{B3893212-BBE3-4122-9592-5A6E1C53356E}" vid="{695887C2-CA93-40A9-9A6F-1E2B2D3E0D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ic document" ma:contentTypeID="0x010100A27C480E62A78E4A954E5EA02C048AE0007F392A0804F5D3458A7500C9CEF74906" ma:contentTypeVersion="16" ma:contentTypeDescription="" ma:contentTypeScope="" ma:versionID="63a81e08929fcac61654a6ade357d11e">
  <xsd:schema xmlns:xsd="http://www.w3.org/2001/XMLSchema" xmlns:xs="http://www.w3.org/2001/XMLSchema" xmlns:p="http://schemas.microsoft.com/office/2006/metadata/properties" xmlns:ns2="294a956b-1592-4760-a940-67d36e5d03e4" xmlns:ns3="c138b538-c2fd-4cca-8c26-6e4e32e5a042" xmlns:ns4="70a37e99-7f54-4907-8f22-8907a6a6b971" targetNamespace="http://schemas.microsoft.com/office/2006/metadata/properties" ma:root="true" ma:fieldsID="82e8e4f9baf85994cadee1098b566465" ns2:_="" ns3:_="" ns4:_="">
    <xsd:import namespace="294a956b-1592-4760-a940-67d36e5d03e4"/>
    <xsd:import namespace="c138b538-c2fd-4cca-8c26-6e4e32e5a042"/>
    <xsd:import namespace="70a37e99-7f54-4907-8f22-8907a6a6b971"/>
    <xsd:element name="properties">
      <xsd:complexType>
        <xsd:sequence>
          <xsd:element name="documentManagement">
            <xsd:complexType>
              <xsd:all>
                <xsd:element ref="ns2:UMKiekuTaxHTField0_B" minOccurs="0"/>
                <xsd:element ref="ns2:UMContentClassificationTaxHTField0_B" minOccurs="0"/>
                <xsd:element ref="ns3:TaxCatchAll" minOccurs="0"/>
                <xsd:element ref="ns3:TaxCatchAllLabel" minOccurs="0"/>
                <xsd:element ref="ns2:UMEmbassyTaxHTField0_B" minOccurs="0"/>
                <xsd:element ref="ns2:UMUnitTaxHTField0_B" minOccurs="0"/>
                <xsd:element ref="ns2:TaxKeywordTaxHTField" minOccurs="0"/>
                <xsd:element ref="ns4:Aihe" minOccurs="0"/>
                <xsd:element ref="ns4:Asia" minOccurs="0"/>
                <xsd:element ref="ns4:Asiakirjatyyppi" minOccurs="0"/>
                <xsd:element ref="ns4:Vuosi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a956b-1592-4760-a940-67d36e5d03e4" elementFormDefault="qualified">
    <xsd:import namespace="http://schemas.microsoft.com/office/2006/documentManagement/types"/>
    <xsd:import namespace="http://schemas.microsoft.com/office/infopath/2007/PartnerControls"/>
    <xsd:element name="UMKiekuTaxHTField0_B" ma:index="8" nillable="true" ma:taxonomy="true" ma:internalName="UMKiekuTaxHTField0_B" ma:taxonomyFieldName="UMKieku" ma:displayName="Core Activity" ma:readOnly="false" ma:fieldId="{7149eb66-34d0-4939-bce8-d2b70b033c96}" ma:taxonomyMulti="true" ma:sspId="acce3c4a-091f-4b07-a6c7-e4a083e8073a" ma:termSetId="9e9cc3cd-d849-4a06-be80-00657131b80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ContentClassificationTaxHTField0_B" ma:index="9" nillable="true" ma:taxonomy="true" ma:internalName="UMContentClassificationTaxHTField0_B" ma:taxonomyFieldName="UMContentClassification" ma:displayName="Content Classification" ma:readOnly="false" ma:fieldId="{032a78cb-77a5-44e3-9f7a-ddfe8105d47e}" ma:taxonomyMulti="true" ma:sspId="acce3c4a-091f-4b07-a6c7-e4a083e8073a" ma:termSetId="887e002f-30b5-46e6-8c13-b8303070d4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EmbassyTaxHTField0_B" ma:index="13" nillable="true" ma:taxonomy="true" ma:internalName="UMEmbassyTaxHTField0_B" ma:taxonomyFieldName="UMEmbassy" ma:displayName="Embassy" ma:readOnly="false" ma:fieldId="{f15e76ed-559b-4f7d-bb90-55fbe3771c36}" ma:taxonomyMulti="true" ma:sspId="acce3c4a-091f-4b07-a6c7-e4a083e8073a" ma:termSetId="4f643975-0edc-47ca-b243-1057080a21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UnitTaxHTField0_B" ma:index="15" nillable="true" ma:taxonomy="true" ma:internalName="UMUnitTaxHTField0_B" ma:taxonomyFieldName="UMUnit" ma:displayName="Units and Organizations" ma:readOnly="false" ma:default="-1;#ITÄ-21|84f9e941-ef1a-4c4c-b527-42d87d9c9873" ma:fieldId="{de110bbb-309f-42e4-b6c0-8a7466d6e589}" ma:taxonomyMulti="true" ma:sspId="acce3c4a-091f-4b07-a6c7-e4a083e8073a" ma:termSetId="d456a4f5-1553-4366-8057-aacf9e3313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6" nillable="true" ma:taxonomy="true" ma:internalName="TaxKeywordTaxHTField" ma:taxonomyFieldName="TaxKeyword" ma:displayName="Enterprise Keywords" ma:readOnly="false" ma:fieldId="{23f27201-bee3-471e-b2e7-b64fd8b7ca38}" ma:taxonomyMulti="true" ma:sspId="acce3c4a-091f-4b07-a6c7-e4a083e8073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CatchAll" ma:description="" ma:hidden="true" ma:list="{b6529fb9-6710-4296-bfcf-b5cac9805696}" ma:internalName="TaxCatchAll" ma:readOnly="false" ma:showField="CatchAllData" ma:web="294a956b-1592-4760-a940-67d36e5d03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CatchAllLabel" ma:description="" ma:hidden="true" ma:list="{b6529fb9-6710-4296-bfcf-b5cac9805696}" ma:internalName="TaxCatchAllLabel" ma:readOnly="true" ma:showField="CatchAllDataLabel" ma:web="294a956b-1592-4760-a940-67d36e5d03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37e99-7f54-4907-8f22-8907a6a6b971" elementFormDefault="qualified">
    <xsd:import namespace="http://schemas.microsoft.com/office/2006/documentManagement/types"/>
    <xsd:import namespace="http://schemas.microsoft.com/office/infopath/2007/PartnerControls"/>
    <xsd:element name="Aihe" ma:index="20" nillable="true" ma:displayName="Aihe" ma:internalName="Aih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TÄ-21"/>
                    <xsd:enumeration value="Keski-Aasia"/>
                    <xsd:enumeration value="Tadzhikistan"/>
                    <xsd:enumeration value="Turkmenistan"/>
                    <xsd:enumeration value="Uzbekistan"/>
                    <xsd:enumeration value="Muu"/>
                  </xsd:restriction>
                </xsd:simpleType>
              </xsd:element>
            </xsd:sequence>
          </xsd:extension>
        </xsd:complexContent>
      </xsd:complexType>
    </xsd:element>
    <xsd:element name="Asia" ma:index="21" nillable="true" ma:displayName="Asia" ma:internalName="Asia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djetti/TTS"/>
                    <xsd:enumeration value="Energia, vesi, ympäristö"/>
                    <xsd:enumeration value="EU"/>
                    <xsd:enumeration value="Henkilöstö"/>
                    <xsd:enumeration value="Ihmisoikeudet ja NGO"/>
                    <xsd:enumeration value="Kansainvälinen järjestö/rahoituslaitos"/>
                    <xsd:enumeration value="Kokous/tapahtuma"/>
                    <xsd:enumeration value="Konsuliasia"/>
                    <xsd:enumeration value="Kunniakonsuli"/>
                    <xsd:enumeration value="Kulttuuri ja koulutus"/>
                    <xsd:enumeration value="Liikenne ja logistiikka"/>
                    <xsd:enumeration value="KYT"/>
                    <xsd:enumeration value="Palvelut"/>
                    <xsd:enumeration value="Parlamentit"/>
                    <xsd:enumeration value="Protokolla"/>
                    <xsd:enumeration value="PYM"/>
                    <xsd:enumeration value="Talous"/>
                    <xsd:enumeration value="Team Finland"/>
                    <xsd:enumeration value="Tutkimus"/>
                    <xsd:enumeration value="Tilat ja välineet"/>
                    <xsd:enumeration value="Turvallisuus"/>
                    <xsd:enumeration value="Vierailut"/>
                    <xsd:enumeration value="Virkamatka"/>
                    <xsd:enumeration value="Muu"/>
                  </xsd:restriction>
                </xsd:simpleType>
              </xsd:element>
            </xsd:sequence>
          </xsd:extension>
        </xsd:complexContent>
      </xsd:complexType>
    </xsd:element>
    <xsd:element name="Asiakirjatyyppi" ma:index="22" nillable="true" ma:displayName="Asiakirjatyyppi" ma:internalName="Asiakirjatyyppi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ikataulu"/>
                    <xsd:enumeration value="Asialista"/>
                    <xsd:enumeration value="Hanke"/>
                    <xsd:enumeration value="Henkilökuva/CV"/>
                    <xsd:enumeration value="Kaavio/taulukko"/>
                    <xsd:enumeration value="Kirje"/>
                    <xsd:enumeration value="Kutsu"/>
                    <xsd:enumeration value="Luettelo"/>
                    <xsd:enumeration value="Malli"/>
                    <xsd:enumeration value="Nootti"/>
                    <xsd:enumeration value="Nootti UM"/>
                    <xsd:enumeration value="Muistio"/>
                    <xsd:enumeration value="Normi/säädös"/>
                    <xsd:enumeration value="Ohje"/>
                    <xsd:enumeration value="Ohjelma"/>
                    <xsd:enumeration value="Puhe-elementti"/>
                    <xsd:enumeration value="Puhe/esitys"/>
                    <xsd:enumeration value="Pöytäkirja"/>
                    <xsd:enumeration value="Päätös"/>
                    <xsd:enumeration value="Raportti"/>
                    <xsd:enumeration value="Sopimus"/>
                    <xsd:enumeration value="Suunnitelma"/>
                    <xsd:enumeration value="Tiedote"/>
                    <xsd:enumeration value="Muu"/>
                  </xsd:restriction>
                </xsd:simpleType>
              </xsd:element>
            </xsd:sequence>
          </xsd:extension>
        </xsd:complexContent>
      </xsd:complexType>
    </xsd:element>
    <xsd:element name="Vuosi" ma:index="23" nillable="true" ma:displayName="Vuosi" ma:internalName="Vuosi" ma:readOnly="fals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2019"/>
                        <xsd:enumeration value="2020"/>
                        <xsd:enumeration value="2021"/>
                        <xsd:enumeration value="2022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MKiekuTaxHTField0_B xmlns="294a956b-1592-4760-a940-67d36e5d03e4">
      <Terms xmlns="http://schemas.microsoft.com/office/infopath/2007/PartnerControls"/>
    </UMKiekuTaxHTField0_B>
    <UMContentClassificationTaxHTField0_B xmlns="294a956b-1592-4760-a940-67d36e5d03e4">
      <Terms xmlns="http://schemas.microsoft.com/office/infopath/2007/PartnerControls"/>
    </UMContentClassificationTaxHTField0_B>
    <UMUnitTaxHTField0_B xmlns="294a956b-1592-4760-a940-67d36e5d03e4">
      <Terms xmlns="http://schemas.microsoft.com/office/infopath/2007/PartnerControls"/>
    </UMUnitTaxHTField0_B>
    <UMEmbassyTaxHTField0_B xmlns="294a956b-1592-4760-a940-67d36e5d03e4">
      <Terms xmlns="http://schemas.microsoft.com/office/infopath/2007/PartnerControls"/>
    </UMEmbassyTaxHTField0_B>
    <TaxCatchAll xmlns="c138b538-c2fd-4cca-8c26-6e4e32e5a042"/>
    <TaxKeywordTaxHTField xmlns="294a956b-1592-4760-a940-67d36e5d03e4">
      <Terms xmlns="http://schemas.microsoft.com/office/infopath/2007/PartnerControls"/>
    </TaxKeywordTaxHTField>
    <Aihe xmlns="70a37e99-7f54-4907-8f22-8907a6a6b971">
      <Value>ITÄ-21</Value>
      <Value>Keski-Aasia</Value>
    </Aihe>
    <Asiakirjatyyppi xmlns="70a37e99-7f54-4907-8f22-8907a6a6b971">
      <Value>Puhe/esitys</Value>
    </Asiakirjatyyppi>
    <Asia xmlns="70a37e99-7f54-4907-8f22-8907a6a6b971">
      <Value>Kokous/tapahtuma</Value>
      <Value>KYT</Value>
    </Asia>
    <Vuosi xmlns="70a37e99-7f54-4907-8f22-8907a6a6b971">
      <Value>2022</Value>
    </Vuosi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3C2B34-318E-4EA1-AD5C-EDC441CFE6EE}"/>
</file>

<file path=customXml/itemProps2.xml><?xml version="1.0" encoding="utf-8"?>
<ds:datastoreItem xmlns:ds="http://schemas.openxmlformats.org/officeDocument/2006/customXml" ds:itemID="{3DA9EA0E-5811-4EE5-B5AC-0D1DA26F0336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6fdf095-3a20-46ac-83d1-bfb51b901214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a1c008f6-33d2-4923-912d-85a350b6d2f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C2D69F6-85EC-4832-866E-D4303F4CC7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UM_presentation_template_v2018-01-14</Template>
  <TotalTime>9062</TotalTime>
  <Words>218</Words>
  <Application>Microsoft Office PowerPoint</Application>
  <PresentationFormat>Widescreen</PresentationFormat>
  <Paragraphs>28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Wingdings</vt:lpstr>
      <vt:lpstr>UM_presentation_template_v2018-01-14</vt:lpstr>
      <vt:lpstr>Custom Design</vt:lpstr>
      <vt:lpstr>UM</vt:lpstr>
      <vt:lpstr>1_UM</vt:lpstr>
      <vt:lpstr>     Finland’s capabilities in promoting Water Diplomacy  </vt:lpstr>
      <vt:lpstr>Water diplomacy &amp; Finland</vt:lpstr>
      <vt:lpstr>Finnish capabilities for water diplomacy – institutions within the Water Diplomacy Network</vt:lpstr>
      <vt:lpstr>PowerPoint Presentation</vt:lpstr>
      <vt:lpstr>Finnish Water Way: three pillars</vt:lpstr>
      <vt:lpstr>PowerPoint Presentation</vt:lpstr>
    </vt:vector>
  </TitlesOfParts>
  <Company>FORMIN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Lindgren</dc:creator>
  <cp:keywords/>
  <cp:lastModifiedBy>Laukkanen-Kolesnikova Heini</cp:lastModifiedBy>
  <cp:revision>376</cp:revision>
  <cp:lastPrinted>2021-01-22T08:21:17Z</cp:lastPrinted>
  <dcterms:created xsi:type="dcterms:W3CDTF">2018-01-17T07:10:08Z</dcterms:created>
  <dcterms:modified xsi:type="dcterms:W3CDTF">2022-03-23T14:21:58Z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0x010100A27C480E62A78E4A954E5EA02C048AE0007F392A0804F5D3458A7500C9CEF74906</vt:lpwstr>
  </property>
  <property fmtid="{D5CDD505-2E9C-101B-9397-08002B2CF9AE}" pid="3" name="UMUnit">
    <vt:lpwstr/>
  </property>
  <property fmtid="{D5CDD505-2E9C-101B-9397-08002B2CF9AE}" pid="4" name="TaxKeyword">
    <vt:lpwstr/>
  </property>
  <property fmtid="{D5CDD505-2E9C-101B-9397-08002B2CF9AE}" pid="5" name="UMContentClassification">
    <vt:lpwstr/>
  </property>
  <property fmtid="{D5CDD505-2E9C-101B-9397-08002B2CF9AE}" pid="6" name="UMEmbassy">
    <vt:lpwstr/>
  </property>
  <property fmtid="{D5CDD505-2E9C-101B-9397-08002B2CF9AE}" pid="7" name="UMKieku">
    <vt:lpwstr/>
  </property>
</Properties>
</file>