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2.xml" ContentType="application/vnd.openxmlformats-officedocument.drawingml.chart+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3.xml" ContentType="application/vnd.openxmlformats-officedocument.drawingml.chart+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4.xml" ContentType="application/vnd.openxmlformats-officedocument.drawingml.chart+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rts/chart5.xml" ContentType="application/vnd.openxmlformats-officedocument.drawingml.chart+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charts/chart6.xml" ContentType="application/vnd.openxmlformats-officedocument.drawingml.chart+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charts/chart7.xml" ContentType="application/vnd.openxmlformats-officedocument.drawingml.chart+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charts/chart8.xml" ContentType="application/vnd.openxmlformats-officedocument.drawingml.chart+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charts/chart9.xml" ContentType="application/vnd.openxmlformats-officedocument.drawingml.chart+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charts/chart10.xml" ContentType="application/vnd.openxmlformats-officedocument.drawingml.chart+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11.xml" ContentType="application/vnd.openxmlformats-officedocument.drawingml.chart+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charts/chart12.xml" ContentType="application/vnd.openxmlformats-officedocument.drawingml.chart+xml"/>
  <Override PartName="/ppt/tags/tag49.xml" ContentType="application/vnd.openxmlformats-officedocument.presentationml.tags+xml"/>
  <Override PartName="/ppt/tags/tag50.xml" ContentType="application/vnd.openxmlformats-officedocument.presentationml.tags+xml"/>
  <Override PartName="/ppt/notesSlides/notesSlide1.xml" ContentType="application/vnd.openxmlformats-officedocument.presentationml.notesSlide+xml"/>
  <Override PartName="/ppt/charts/chart13.xml" ContentType="application/vnd.openxmlformats-officedocument.drawingml.chart+xml"/>
  <Override PartName="/ppt/tags/tag51.xml" ContentType="application/vnd.openxmlformats-officedocument.presentationml.tags+xml"/>
  <Override PartName="/ppt/tags/tag52.xml" ContentType="application/vnd.openxmlformats-officedocument.presentationml.tags+xml"/>
  <Override PartName="/ppt/notesSlides/notesSlide2.xml" ContentType="application/vnd.openxmlformats-officedocument.presentationml.notesSlide+xml"/>
  <Override PartName="/ppt/charts/chart14.xml" ContentType="application/vnd.openxmlformats-officedocument.drawingml.chart+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charts/chart15.xml" ContentType="application/vnd.openxmlformats-officedocument.drawingml.chart+xml"/>
  <Override PartName="/ppt/tags/tag57.xml" ContentType="application/vnd.openxmlformats-officedocument.presentationml.tags+xml"/>
  <Override PartName="/ppt/tags/tag58.xml" ContentType="application/vnd.openxmlformats-officedocument.presentationml.tags+xml"/>
  <Override PartName="/ppt/notesSlides/notesSlide3.xml" ContentType="application/vnd.openxmlformats-officedocument.presentationml.notesSlide+xml"/>
  <Override PartName="/ppt/charts/chart16.xml" ContentType="application/vnd.openxmlformats-officedocument.drawingml.chart+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charts/chart17.xml" ContentType="application/vnd.openxmlformats-officedocument.drawingml.chart+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charts/chart18.xml" ContentType="application/vnd.openxmlformats-officedocument.drawingml.chart+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charts/chart19.xml" ContentType="application/vnd.openxmlformats-officedocument.drawingml.chart+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4.xml" ContentType="application/vnd.openxmlformats-officedocument.presentationml.notesSlide+xml"/>
  <Override PartName="/ppt/charts/chart20.xml" ContentType="application/vnd.openxmlformats-officedocument.drawingml.chart+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5.xml" ContentType="application/vnd.openxmlformats-officedocument.presentationml.notesSlide+xml"/>
  <Override PartName="/ppt/charts/chart21.xml" ContentType="application/vnd.openxmlformats-officedocument.drawingml.chart+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charts/chart22.xml" ContentType="application/vnd.openxmlformats-officedocument.drawingml.chart+xml"/>
  <Override PartName="/ppt/tags/tag81.xml" ContentType="application/vnd.openxmlformats-officedocument.presentationml.tags+xml"/>
  <Override PartName="/ppt/tags/tag82.xml" ContentType="application/vnd.openxmlformats-officedocument.presentationml.tags+xml"/>
  <Override PartName="/ppt/charts/chart23.xml" ContentType="application/vnd.openxmlformats-officedocument.drawingml.chart+xml"/>
  <Override PartName="/ppt/tags/tag83.xml" ContentType="application/vnd.openxmlformats-officedocument.presentationml.tags+xml"/>
  <Override PartName="/ppt/tags/tag84.xml" ContentType="application/vnd.openxmlformats-officedocument.presentationml.tags+xml"/>
  <Override PartName="/ppt/charts/chart24.xml" ContentType="application/vnd.openxmlformats-officedocument.drawingml.chart+xml"/>
  <Override PartName="/ppt/tags/tag85.xml" ContentType="application/vnd.openxmlformats-officedocument.presentationml.tags+xml"/>
  <Override PartName="/ppt/tags/tag86.xml" ContentType="application/vnd.openxmlformats-officedocument.presentationml.tags+xml"/>
  <Override PartName="/ppt/charts/chart25.xml" ContentType="application/vnd.openxmlformats-officedocument.drawingml.chart+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charts/chart26.xml" ContentType="application/vnd.openxmlformats-officedocument.drawingml.chart+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charts/chart2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5" r:id="rId2"/>
    <p:sldMasterId id="2147483677" r:id="rId3"/>
    <p:sldMasterId id="2147483689" r:id="rId4"/>
  </p:sldMasterIdLst>
  <p:notesMasterIdLst>
    <p:notesMasterId r:id="rId54"/>
  </p:notesMasterIdLst>
  <p:sldIdLst>
    <p:sldId id="425" r:id="rId5"/>
    <p:sldId id="426" r:id="rId6"/>
    <p:sldId id="1592" r:id="rId7"/>
    <p:sldId id="292" r:id="rId8"/>
    <p:sldId id="393" r:id="rId9"/>
    <p:sldId id="396" r:id="rId10"/>
    <p:sldId id="397" r:id="rId11"/>
    <p:sldId id="1593" r:id="rId12"/>
    <p:sldId id="291" r:id="rId13"/>
    <p:sldId id="293" r:id="rId14"/>
    <p:sldId id="1591" r:id="rId15"/>
    <p:sldId id="294" r:id="rId16"/>
    <p:sldId id="399" r:id="rId17"/>
    <p:sldId id="1595" r:id="rId18"/>
    <p:sldId id="421" r:id="rId19"/>
    <p:sldId id="1601" r:id="rId20"/>
    <p:sldId id="403" r:id="rId21"/>
    <p:sldId id="401" r:id="rId22"/>
    <p:sldId id="402" r:id="rId23"/>
    <p:sldId id="1600" r:id="rId24"/>
    <p:sldId id="1602" r:id="rId25"/>
    <p:sldId id="404" r:id="rId26"/>
    <p:sldId id="405" r:id="rId27"/>
    <p:sldId id="411" r:id="rId28"/>
    <p:sldId id="417" r:id="rId29"/>
    <p:sldId id="1597" r:id="rId30"/>
    <p:sldId id="418" r:id="rId31"/>
    <p:sldId id="419" r:id="rId32"/>
    <p:sldId id="422" r:id="rId33"/>
    <p:sldId id="423" r:id="rId34"/>
    <p:sldId id="1603" r:id="rId35"/>
    <p:sldId id="424" r:id="rId36"/>
    <p:sldId id="420" r:id="rId37"/>
    <p:sldId id="1590" r:id="rId38"/>
    <p:sldId id="428" r:id="rId39"/>
    <p:sldId id="390" r:id="rId40"/>
    <p:sldId id="391" r:id="rId41"/>
    <p:sldId id="392" r:id="rId42"/>
    <p:sldId id="436" r:id="rId43"/>
    <p:sldId id="429" r:id="rId44"/>
    <p:sldId id="1599" r:id="rId45"/>
    <p:sldId id="1598" r:id="rId46"/>
    <p:sldId id="427" r:id="rId47"/>
    <p:sldId id="432" r:id="rId48"/>
    <p:sldId id="433" r:id="rId49"/>
    <p:sldId id="434" r:id="rId50"/>
    <p:sldId id="435" r:id="rId51"/>
    <p:sldId id="430" r:id="rId52"/>
    <p:sldId id="1580" r:id="rId53"/>
  </p:sldIdLst>
  <p:sldSz cx="12192000" cy="6858000"/>
  <p:notesSz cx="6819900" cy="9918700"/>
  <p:custDataLst>
    <p:tags r:id="rId55"/>
  </p:custData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a:srgbClr val="EB599E"/>
    <a:srgbClr val="F39FC7"/>
    <a:srgbClr val="B9E6FD"/>
    <a:srgbClr val="CDCDCD"/>
    <a:srgbClr val="70AD47"/>
    <a:srgbClr val="C10F70"/>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Tumma tyyli 1 - Korostu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99083617473529"/>
          <c:y val="0.1264984641769068"/>
          <c:w val="0.48278694106259518"/>
          <c:h val="0.80794874643558123"/>
        </c:manualLayout>
      </c:layout>
      <c:barChart>
        <c:barDir val="bar"/>
        <c:grouping val="stacked"/>
        <c:varyColors val="0"/>
        <c:ser>
          <c:idx val="0"/>
          <c:order val="0"/>
          <c:tx>
            <c:strRef>
              <c:f>Taul1!$A$2</c:f>
              <c:strCache>
                <c:ptCount val="1"/>
                <c:pt idx="0">
                  <c:v>4 Erittäin 
tärkeää</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KOULUTUS</c:v>
                </c:pt>
                <c:pt idx="16">
                  <c:v>Perus-/keski-/kansa-/ammatti-/tekninen-/kauppak., n=279</c:v>
                </c:pt>
                <c:pt idx="17">
                  <c:v>Ylioppilas/lukio /opistotaso /ammattikorkeakoulu, n=544</c:v>
                </c:pt>
                <c:pt idx="18">
                  <c:v>Yliopisto/korkeakoulu, n=350</c:v>
                </c:pt>
              </c:strCache>
            </c:strRef>
          </c:cat>
          <c:val>
            <c:numRef>
              <c:f>Taul1!$B$2:$T$2</c:f>
              <c:numCache>
                <c:formatCode>General</c:formatCode>
                <c:ptCount val="19"/>
                <c:pt idx="0">
                  <c:v>46.732322924684397</c:v>
                </c:pt>
                <c:pt idx="2">
                  <c:v>56.752549940909198</c:v>
                </c:pt>
                <c:pt idx="3">
                  <c:v>36.7124010821951</c:v>
                </c:pt>
                <c:pt idx="5">
                  <c:v>58.073798875783098</c:v>
                </c:pt>
                <c:pt idx="6">
                  <c:v>45.524823809581299</c:v>
                </c:pt>
                <c:pt idx="7">
                  <c:v>41.8296966762409</c:v>
                </c:pt>
                <c:pt idx="8">
                  <c:v>48.102740322263898</c:v>
                </c:pt>
                <c:pt idx="10">
                  <c:v>42.648101132174297</c:v>
                </c:pt>
                <c:pt idx="11">
                  <c:v>44.6409011065318</c:v>
                </c:pt>
                <c:pt idx="12">
                  <c:v>37.839230562084602</c:v>
                </c:pt>
                <c:pt idx="13">
                  <c:v>55.666620612356702</c:v>
                </c:pt>
                <c:pt idx="14">
                  <c:v>47.526908648085801</c:v>
                </c:pt>
                <c:pt idx="16">
                  <c:v>33.231694393383997</c:v>
                </c:pt>
                <c:pt idx="17">
                  <c:v>50.279299301008699</c:v>
                </c:pt>
                <c:pt idx="18">
                  <c:v>52.253489876573802</c:v>
                </c:pt>
              </c:numCache>
            </c:numRef>
          </c:val>
          <c:extLst>
            <c:ext xmlns:c16="http://schemas.microsoft.com/office/drawing/2014/chart" uri="{C3380CC4-5D6E-409C-BE32-E72D297353CC}">
              <c16:uniqueId val="{00000000-4127-4599-AB60-96A069D1B579}"/>
            </c:ext>
          </c:extLst>
        </c:ser>
        <c:ser>
          <c:idx val="1"/>
          <c:order val="1"/>
          <c:tx>
            <c:strRef>
              <c:f>Taul1!$A$3</c:f>
              <c:strCache>
                <c:ptCount val="1"/>
                <c:pt idx="0">
                  <c:v>3 Melko 
tärkeää</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KOULUTUS</c:v>
                </c:pt>
                <c:pt idx="16">
                  <c:v>Perus-/keski-/kansa-/ammatti-/tekninen-/kauppak., n=279</c:v>
                </c:pt>
                <c:pt idx="17">
                  <c:v>Ylioppilas/lukio /opistotaso /ammattikorkeakoulu, n=544</c:v>
                </c:pt>
                <c:pt idx="18">
                  <c:v>Yliopisto/korkeakoulu, n=350</c:v>
                </c:pt>
              </c:strCache>
            </c:strRef>
          </c:cat>
          <c:val>
            <c:numRef>
              <c:f>Taul1!$B$3:$T$3</c:f>
              <c:numCache>
                <c:formatCode>General</c:formatCode>
                <c:ptCount val="19"/>
                <c:pt idx="0">
                  <c:v>35.442404492017602</c:v>
                </c:pt>
                <c:pt idx="2">
                  <c:v>34.400702165332703</c:v>
                </c:pt>
                <c:pt idx="3">
                  <c:v>36.484075092855498</c:v>
                </c:pt>
                <c:pt idx="5">
                  <c:v>34.338363854692901</c:v>
                </c:pt>
                <c:pt idx="6">
                  <c:v>35.057158629804597</c:v>
                </c:pt>
                <c:pt idx="7">
                  <c:v>35.919483648181703</c:v>
                </c:pt>
                <c:pt idx="8">
                  <c:v>35.677378804220197</c:v>
                </c:pt>
                <c:pt idx="10">
                  <c:v>39.012551581338798</c:v>
                </c:pt>
                <c:pt idx="11">
                  <c:v>34.399688073641101</c:v>
                </c:pt>
                <c:pt idx="12">
                  <c:v>38.411056181867103</c:v>
                </c:pt>
                <c:pt idx="13">
                  <c:v>35.037032322363601</c:v>
                </c:pt>
                <c:pt idx="14">
                  <c:v>36.673713000608799</c:v>
                </c:pt>
                <c:pt idx="16">
                  <c:v>44.155231081669399</c:v>
                </c:pt>
                <c:pt idx="17">
                  <c:v>33.063036585590197</c:v>
                </c:pt>
                <c:pt idx="18">
                  <c:v>32.0419167734251</c:v>
                </c:pt>
              </c:numCache>
            </c:numRef>
          </c:val>
          <c:extLst>
            <c:ext xmlns:c16="http://schemas.microsoft.com/office/drawing/2014/chart" uri="{C3380CC4-5D6E-409C-BE32-E72D297353CC}">
              <c16:uniqueId val="{00000001-4127-4599-AB60-96A069D1B579}"/>
            </c:ext>
          </c:extLst>
        </c:ser>
        <c:ser>
          <c:idx val="2"/>
          <c:order val="2"/>
          <c:tx>
            <c:strRef>
              <c:f>Taul1!$A$4</c:f>
              <c:strCache>
                <c:ptCount val="1"/>
                <c:pt idx="0">
                  <c:v>2 Melko vähä-
merkityksistä</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KOULUTUS</c:v>
                </c:pt>
                <c:pt idx="16">
                  <c:v>Perus-/keski-/kansa-/ammatti-/tekninen-/kauppak., n=279</c:v>
                </c:pt>
                <c:pt idx="17">
                  <c:v>Ylioppilas/lukio /opistotaso /ammattikorkeakoulu, n=544</c:v>
                </c:pt>
                <c:pt idx="18">
                  <c:v>Yliopisto/korkeakoulu, n=350</c:v>
                </c:pt>
              </c:strCache>
            </c:strRef>
          </c:cat>
          <c:val>
            <c:numRef>
              <c:f>Taul1!$B$4:$T$4</c:f>
              <c:numCache>
                <c:formatCode>General</c:formatCode>
                <c:ptCount val="19"/>
                <c:pt idx="0">
                  <c:v>11.5815368769623</c:v>
                </c:pt>
                <c:pt idx="2">
                  <c:v>5.6277056277056099</c:v>
                </c:pt>
                <c:pt idx="3">
                  <c:v>17.535186797700302</c:v>
                </c:pt>
                <c:pt idx="5">
                  <c:v>5.2980642067041401</c:v>
                </c:pt>
                <c:pt idx="6">
                  <c:v>11.9047906869915</c:v>
                </c:pt>
                <c:pt idx="7">
                  <c:v>14.2041596564755</c:v>
                </c:pt>
                <c:pt idx="8">
                  <c:v>11.173972766452099</c:v>
                </c:pt>
                <c:pt idx="10">
                  <c:v>13.3596767618308</c:v>
                </c:pt>
                <c:pt idx="11">
                  <c:v>13.5353420315232</c:v>
                </c:pt>
                <c:pt idx="12">
                  <c:v>13.070537349854201</c:v>
                </c:pt>
                <c:pt idx="13">
                  <c:v>7.02690451389158</c:v>
                </c:pt>
                <c:pt idx="14">
                  <c:v>9.5163563333529595</c:v>
                </c:pt>
                <c:pt idx="16">
                  <c:v>15.7727256962508</c:v>
                </c:pt>
                <c:pt idx="17">
                  <c:v>11.146025816964</c:v>
                </c:pt>
                <c:pt idx="18">
                  <c:v>8.6680534645435703</c:v>
                </c:pt>
              </c:numCache>
            </c:numRef>
          </c:val>
          <c:extLst>
            <c:ext xmlns:c16="http://schemas.microsoft.com/office/drawing/2014/chart" uri="{C3380CC4-5D6E-409C-BE32-E72D297353CC}">
              <c16:uniqueId val="{00000002-4127-4599-AB60-96A069D1B579}"/>
            </c:ext>
          </c:extLst>
        </c:ser>
        <c:ser>
          <c:idx val="3"/>
          <c:order val="3"/>
          <c:tx>
            <c:strRef>
              <c:f>Taul1!$A$5</c:f>
              <c:strCache>
                <c:ptCount val="1"/>
                <c:pt idx="0">
                  <c:v>1 Yhden-
tekevää</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KOULUTUS</c:v>
                </c:pt>
                <c:pt idx="16">
                  <c:v>Perus-/keski-/kansa-/ammatti-/tekninen-/kauppak., n=279</c:v>
                </c:pt>
                <c:pt idx="17">
                  <c:v>Ylioppilas/lukio /opistotaso /ammattikorkeakoulu, n=544</c:v>
                </c:pt>
                <c:pt idx="18">
                  <c:v>Yliopisto/korkeakoulu, n=350</c:v>
                </c:pt>
              </c:strCache>
            </c:strRef>
          </c:cat>
          <c:val>
            <c:numRef>
              <c:f>Taul1!$B$5:$T$5</c:f>
              <c:numCache>
                <c:formatCode>General</c:formatCode>
                <c:ptCount val="19"/>
                <c:pt idx="0">
                  <c:v>3.7726506706831899</c:v>
                </c:pt>
                <c:pt idx="2">
                  <c:v>1.82661740065001</c:v>
                </c:pt>
                <c:pt idx="3">
                  <c:v>5.7186246727735099</c:v>
                </c:pt>
                <c:pt idx="5">
                  <c:v>2.2897730628197701</c:v>
                </c:pt>
                <c:pt idx="6">
                  <c:v>3.9819639036301799</c:v>
                </c:pt>
                <c:pt idx="7">
                  <c:v>6.3196478986243996</c:v>
                </c:pt>
                <c:pt idx="8">
                  <c:v>1.54920496276743</c:v>
                </c:pt>
                <c:pt idx="10">
                  <c:v>3.4602634277675399</c:v>
                </c:pt>
                <c:pt idx="11">
                  <c:v>3.7999020880242802</c:v>
                </c:pt>
                <c:pt idx="12">
                  <c:v>8.9178200145616007</c:v>
                </c:pt>
                <c:pt idx="13">
                  <c:v>2.2694425513880701</c:v>
                </c:pt>
                <c:pt idx="14">
                  <c:v>2.2675937383379399</c:v>
                </c:pt>
                <c:pt idx="16">
                  <c:v>2.7958897405364902</c:v>
                </c:pt>
                <c:pt idx="17">
                  <c:v>3.1552022885512501</c:v>
                </c:pt>
                <c:pt idx="18">
                  <c:v>5.7471919043194504</c:v>
                </c:pt>
              </c:numCache>
            </c:numRef>
          </c:val>
          <c:extLst>
            <c:ext xmlns:c16="http://schemas.microsoft.com/office/drawing/2014/chart" uri="{C3380CC4-5D6E-409C-BE32-E72D297353CC}">
              <c16:uniqueId val="{00000003-4127-4599-AB60-96A069D1B579}"/>
            </c:ext>
          </c:extLst>
        </c:ser>
        <c:ser>
          <c:idx val="4"/>
          <c:order val="4"/>
          <c:tx>
            <c:strRef>
              <c:f>Taul1!$A$6</c:f>
              <c:strCache>
                <c:ptCount val="1"/>
                <c:pt idx="0">
                  <c:v>Ei osaa 
sanoa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KOULUTUS</c:v>
                </c:pt>
                <c:pt idx="16">
                  <c:v>Perus-/keski-/kansa-/ammatti-/tekninen-/kauppak., n=279</c:v>
                </c:pt>
                <c:pt idx="17">
                  <c:v>Ylioppilas/lukio /opistotaso /ammattikorkeakoulu, n=544</c:v>
                </c:pt>
                <c:pt idx="18">
                  <c:v>Yliopisto/korkeakoulu, n=350</c:v>
                </c:pt>
              </c:strCache>
            </c:strRef>
          </c:cat>
          <c:val>
            <c:numRef>
              <c:f>Taul1!$B$6:$T$6</c:f>
              <c:numCache>
                <c:formatCode>General</c:formatCode>
                <c:ptCount val="19"/>
                <c:pt idx="0">
                  <c:v>2.4710850356522398</c:v>
                </c:pt>
                <c:pt idx="2">
                  <c:v>1.39242486540215</c:v>
                </c:pt>
                <c:pt idx="3">
                  <c:v>3.5497123544756399</c:v>
                </c:pt>
                <c:pt idx="6">
                  <c:v>3.5312629699922198</c:v>
                </c:pt>
                <c:pt idx="7">
                  <c:v>1.72701212047741</c:v>
                </c:pt>
                <c:pt idx="8">
                  <c:v>3.49670314429589</c:v>
                </c:pt>
                <c:pt idx="10">
                  <c:v>1.51940709688835</c:v>
                </c:pt>
                <c:pt idx="11">
                  <c:v>3.62416670027942</c:v>
                </c:pt>
                <c:pt idx="12">
                  <c:v>1.7613558916323899</c:v>
                </c:pt>
                <c:pt idx="14">
                  <c:v>4.0154282796142304</c:v>
                </c:pt>
                <c:pt idx="16">
                  <c:v>4.0444590881590097</c:v>
                </c:pt>
                <c:pt idx="17">
                  <c:v>2.35643600788576</c:v>
                </c:pt>
                <c:pt idx="18">
                  <c:v>1.28934798113796</c:v>
                </c:pt>
              </c:numCache>
            </c:numRef>
          </c:val>
          <c:extLst>
            <c:ext xmlns:c16="http://schemas.microsoft.com/office/drawing/2014/chart" uri="{C3380CC4-5D6E-409C-BE32-E72D297353CC}">
              <c16:uniqueId val="{00000004-4127-4599-AB60-96A069D1B579}"/>
            </c:ext>
          </c:extLst>
        </c:ser>
        <c:ser>
          <c:idx val="5"/>
          <c:order val="5"/>
          <c:tx>
            <c:strRef>
              <c:f>Taul1!$A$7</c:f>
              <c:strCache>
                <c:ptCount val="1"/>
                <c:pt idx="0">
                  <c:v>Keskiarvo</c:v>
                </c:pt>
              </c:strCache>
            </c:strRef>
          </c:tx>
          <c:spPr>
            <a:noFill/>
          </c:spPr>
          <c:invertIfNegative val="0"/>
          <c:dPt>
            <c:idx val="2"/>
            <c:invertIfNegative val="0"/>
            <c:bubble3D val="0"/>
            <c:extLst>
              <c:ext xmlns:c16="http://schemas.microsoft.com/office/drawing/2014/chart" uri="{C3380CC4-5D6E-409C-BE32-E72D297353CC}">
                <c16:uniqueId val="{00000005-4127-4599-AB60-96A069D1B579}"/>
              </c:ext>
            </c:extLst>
          </c:dPt>
          <c:dLbls>
            <c:numFmt formatCode="#,##0.00" sourceLinked="0"/>
            <c:spPr>
              <a:noFill/>
              <a:ln>
                <a:noFill/>
              </a:ln>
              <a:effectLst/>
            </c:spPr>
            <c:txPr>
              <a:bodyPr wrap="square" lIns="38100" tIns="19050" rIns="38100" bIns="19050" anchor="ctr">
                <a:spAutoFit/>
              </a:bodyPr>
              <a:lstStyle/>
              <a:p>
                <a:pPr>
                  <a:defRPr>
                    <a:solidFill>
                      <a:srgbClr val="262626"/>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KOULUTUS</c:v>
                </c:pt>
                <c:pt idx="16">
                  <c:v>Perus-/keski-/kansa-/ammatti-/tekninen-/kauppak., n=279</c:v>
                </c:pt>
                <c:pt idx="17">
                  <c:v>Ylioppilas/lukio /opistotaso /ammattikorkeakoulu, n=544</c:v>
                </c:pt>
                <c:pt idx="18">
                  <c:v>Yliopisto/korkeakoulu, n=350</c:v>
                </c:pt>
              </c:strCache>
            </c:strRef>
          </c:cat>
          <c:val>
            <c:numRef>
              <c:f>Taul1!$B$7:$T$7</c:f>
              <c:numCache>
                <c:formatCode>General</c:formatCode>
                <c:ptCount val="19"/>
                <c:pt idx="0">
                  <c:v>3.2830492343367701</c:v>
                </c:pt>
                <c:pt idx="2">
                  <c:v>3.4814194999431298</c:v>
                </c:pt>
                <c:pt idx="3">
                  <c:v>3.08024823075068</c:v>
                </c:pt>
                <c:pt idx="5">
                  <c:v>3.4819618854343899</c:v>
                </c:pt>
                <c:pt idx="6">
                  <c:v>3.2659525365958602</c:v>
                </c:pt>
                <c:pt idx="7">
                  <c:v>3.1524960372720998</c:v>
                </c:pt>
                <c:pt idx="8">
                  <c:v>3.3505616775026899</c:v>
                </c:pt>
                <c:pt idx="10">
                  <c:v>3.2271300045564701</c:v>
                </c:pt>
                <c:pt idx="11">
                  <c:v>3.2438967746806302</c:v>
                </c:pt>
                <c:pt idx="12">
                  <c:v>3.07057358380739</c:v>
                </c:pt>
                <c:pt idx="13">
                  <c:v>3.44100830995689</c:v>
                </c:pt>
                <c:pt idx="14">
                  <c:v>3.3487577663582702</c:v>
                </c:pt>
                <c:pt idx="16">
                  <c:v>3.1236738296016</c:v>
                </c:pt>
                <c:pt idx="17">
                  <c:v>3.3361498450588298</c:v>
                </c:pt>
                <c:pt idx="18">
                  <c:v>3.3251022250086999</c:v>
                </c:pt>
              </c:numCache>
            </c:numRef>
          </c:val>
          <c:extLst>
            <c:ext xmlns:c16="http://schemas.microsoft.com/office/drawing/2014/chart" uri="{C3380CC4-5D6E-409C-BE32-E72D297353CC}">
              <c16:uniqueId val="{00000006-4127-4599-AB60-96A069D1B579}"/>
            </c:ext>
          </c:extLst>
        </c:ser>
        <c:dLbls>
          <c:showLegendKey val="0"/>
          <c:showVal val="0"/>
          <c:showCatName val="0"/>
          <c:showSerName val="0"/>
          <c:showPercent val="0"/>
          <c:showBubbleSize val="0"/>
        </c:dLbls>
        <c:gapWidth val="50"/>
        <c:overlap val="100"/>
        <c:axId val="-311370928"/>
        <c:axId val="-311373648"/>
      </c:barChart>
      <c:catAx>
        <c:axId val="-311370928"/>
        <c:scaling>
          <c:orientation val="maxMin"/>
        </c:scaling>
        <c:delete val="0"/>
        <c:axPos val="l"/>
        <c:numFmt formatCode="General" sourceLinked="0"/>
        <c:majorTickMark val="none"/>
        <c:minorTickMark val="none"/>
        <c:tickLblPos val="low"/>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en-US"/>
          </a:p>
        </c:txPr>
        <c:crossAx val="-311373648"/>
        <c:crosses val="autoZero"/>
        <c:auto val="1"/>
        <c:lblAlgn val="ctr"/>
        <c:lblOffset val="100"/>
        <c:tickLblSkip val="1"/>
        <c:noMultiLvlLbl val="0"/>
      </c:catAx>
      <c:valAx>
        <c:axId val="-311373648"/>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en-US"/>
          </a:p>
        </c:txPr>
        <c:crossAx val="-311370928"/>
        <c:crosses val="autoZero"/>
        <c:crossBetween val="between"/>
        <c:majorUnit val="10"/>
        <c:minorUnit val="1"/>
      </c:valAx>
      <c:spPr>
        <a:ln>
          <a:noFill/>
        </a:ln>
      </c:spPr>
    </c:plotArea>
    <c:legend>
      <c:legendPos val="t"/>
      <c:layout>
        <c:manualLayout>
          <c:xMode val="edge"/>
          <c:yMode val="edge"/>
          <c:x val="0.33431011085115586"/>
          <c:y val="9.5994068380709698E-3"/>
          <c:w val="0.63668059399487342"/>
          <c:h val="0.11804653397105203"/>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318549604972417"/>
          <c:y val="0.11932875892983152"/>
          <c:w val="0.49859221931964232"/>
          <c:h val="0.80760073534218524"/>
        </c:manualLayout>
      </c:layout>
      <c:barChart>
        <c:barDir val="bar"/>
        <c:grouping val="stacked"/>
        <c:varyColors val="0"/>
        <c:ser>
          <c:idx val="0"/>
          <c:order val="0"/>
          <c:tx>
            <c:strRef>
              <c:f>Taul1!$A$2</c:f>
              <c:strCache>
                <c:ptCount val="1"/>
                <c:pt idx="0">
                  <c:v>4 Erittäin 
hyvin</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Taul1!$B$1:$Z$1</c:f>
              <c:strCache>
                <c:ptCount val="25"/>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ÄÄNESTÄISI EDUSKUNTAVAALEISSA</c:v>
                </c:pt>
                <c:pt idx="16">
                  <c:v>Vihreä Liitto, n=112</c:v>
                </c:pt>
                <c:pt idx="17">
                  <c:v>Suomen Kristillisdemokraatit (KD), n=30</c:v>
                </c:pt>
                <c:pt idx="18">
                  <c:v>Vasemmistoliitto, n=106</c:v>
                </c:pt>
                <c:pt idx="19">
                  <c:v>Ruotsalainen Kansanpuolue (RKP), n=25</c:v>
                </c:pt>
                <c:pt idx="20">
                  <c:v>Suomen Sosialidemokraattinen Puolue (SDP), n=185</c:v>
                </c:pt>
                <c:pt idx="21">
                  <c:v>Suomen Keskusta, n=88</c:v>
                </c:pt>
                <c:pt idx="22">
                  <c:v>Liike Nyt, n=20</c:v>
                </c:pt>
                <c:pt idx="23">
                  <c:v>Kansallinen Kokoomus (KOK), n=182</c:v>
                </c:pt>
                <c:pt idx="24">
                  <c:v>Perussuomalaiset, n=172</c:v>
                </c:pt>
              </c:strCache>
            </c:strRef>
          </c:cat>
          <c:val>
            <c:numRef>
              <c:f>Taul1!$B$2:$Z$2</c:f>
              <c:numCache>
                <c:formatCode>General</c:formatCode>
                <c:ptCount val="25"/>
                <c:pt idx="0">
                  <c:v>9.9099279940785401</c:v>
                </c:pt>
                <c:pt idx="2">
                  <c:v>10.8071901803913</c:v>
                </c:pt>
                <c:pt idx="3">
                  <c:v>9.0126931345771393</c:v>
                </c:pt>
                <c:pt idx="5">
                  <c:v>14.025866650918299</c:v>
                </c:pt>
                <c:pt idx="6">
                  <c:v>9.9643791126208292</c:v>
                </c:pt>
                <c:pt idx="7">
                  <c:v>10.1938281354561</c:v>
                </c:pt>
                <c:pt idx="8">
                  <c:v>7.8744612824170899</c:v>
                </c:pt>
                <c:pt idx="10">
                  <c:v>7.9256114240017697</c:v>
                </c:pt>
                <c:pt idx="11">
                  <c:v>10.996590480393399</c:v>
                </c:pt>
                <c:pt idx="12">
                  <c:v>8.8293865175487305</c:v>
                </c:pt>
                <c:pt idx="13">
                  <c:v>10.78245237648</c:v>
                </c:pt>
                <c:pt idx="14">
                  <c:v>5.9679011254492798</c:v>
                </c:pt>
                <c:pt idx="16">
                  <c:v>25.347930090726798</c:v>
                </c:pt>
                <c:pt idx="17">
                  <c:v>6.4390868359291602</c:v>
                </c:pt>
                <c:pt idx="18">
                  <c:v>23.1614954688905</c:v>
                </c:pt>
                <c:pt idx="19">
                  <c:v>2.8274272902783801</c:v>
                </c:pt>
                <c:pt idx="20">
                  <c:v>11.9379734704175</c:v>
                </c:pt>
                <c:pt idx="21">
                  <c:v>8.4757825745881501</c:v>
                </c:pt>
                <c:pt idx="22">
                  <c:v>7.8119991841254102</c:v>
                </c:pt>
                <c:pt idx="23">
                  <c:v>9.4297491708329702</c:v>
                </c:pt>
                <c:pt idx="24">
                  <c:v>1.3395900473898099</c:v>
                </c:pt>
              </c:numCache>
            </c:numRef>
          </c:val>
          <c:extLst>
            <c:ext xmlns:c16="http://schemas.microsoft.com/office/drawing/2014/chart" uri="{C3380CC4-5D6E-409C-BE32-E72D297353CC}">
              <c16:uniqueId val="{00000000-4127-4599-AB60-96A069D1B579}"/>
            </c:ext>
          </c:extLst>
        </c:ser>
        <c:ser>
          <c:idx val="1"/>
          <c:order val="1"/>
          <c:tx>
            <c:strRef>
              <c:f>Taul1!$A$3</c:f>
              <c:strCache>
                <c:ptCount val="1"/>
                <c:pt idx="0">
                  <c:v>3 Melko 
hyvin</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Taul1!$B$1:$Z$1</c:f>
              <c:strCache>
                <c:ptCount val="25"/>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ÄÄNESTÄISI EDUSKUNTAVAALEISSA</c:v>
                </c:pt>
                <c:pt idx="16">
                  <c:v>Vihreä Liitto, n=112</c:v>
                </c:pt>
                <c:pt idx="17">
                  <c:v>Suomen Kristillisdemokraatit (KD), n=30</c:v>
                </c:pt>
                <c:pt idx="18">
                  <c:v>Vasemmistoliitto, n=106</c:v>
                </c:pt>
                <c:pt idx="19">
                  <c:v>Ruotsalainen Kansanpuolue (RKP), n=25</c:v>
                </c:pt>
                <c:pt idx="20">
                  <c:v>Suomen Sosialidemokraattinen Puolue (SDP), n=185</c:v>
                </c:pt>
                <c:pt idx="21">
                  <c:v>Suomen Keskusta, n=88</c:v>
                </c:pt>
                <c:pt idx="22">
                  <c:v>Liike Nyt, n=20</c:v>
                </c:pt>
                <c:pt idx="23">
                  <c:v>Kansallinen Kokoomus (KOK), n=182</c:v>
                </c:pt>
                <c:pt idx="24">
                  <c:v>Perussuomalaiset, n=172</c:v>
                </c:pt>
              </c:strCache>
            </c:strRef>
          </c:cat>
          <c:val>
            <c:numRef>
              <c:f>Taul1!$B$3:$Z$3</c:f>
              <c:numCache>
                <c:formatCode>General</c:formatCode>
                <c:ptCount val="25"/>
                <c:pt idx="0">
                  <c:v>32.701435688430799</c:v>
                </c:pt>
                <c:pt idx="2">
                  <c:v>40.164955323253899</c:v>
                </c:pt>
                <c:pt idx="3">
                  <c:v>25.238143360849602</c:v>
                </c:pt>
                <c:pt idx="5">
                  <c:v>40.6742079747454</c:v>
                </c:pt>
                <c:pt idx="6">
                  <c:v>29.207918797271201</c:v>
                </c:pt>
                <c:pt idx="7">
                  <c:v>27.4235874567038</c:v>
                </c:pt>
                <c:pt idx="8">
                  <c:v>37.529637766370897</c:v>
                </c:pt>
                <c:pt idx="10">
                  <c:v>31.522858072986601</c:v>
                </c:pt>
                <c:pt idx="11">
                  <c:v>31.597807973894302</c:v>
                </c:pt>
                <c:pt idx="12">
                  <c:v>19.709366304177902</c:v>
                </c:pt>
                <c:pt idx="13">
                  <c:v>40.6933295247971</c:v>
                </c:pt>
                <c:pt idx="14">
                  <c:v>36.191026849723897</c:v>
                </c:pt>
                <c:pt idx="16">
                  <c:v>47.261599465551697</c:v>
                </c:pt>
                <c:pt idx="17">
                  <c:v>34.668231278002899</c:v>
                </c:pt>
                <c:pt idx="18">
                  <c:v>40.619446438922402</c:v>
                </c:pt>
                <c:pt idx="19">
                  <c:v>44.709472504203703</c:v>
                </c:pt>
                <c:pt idx="20">
                  <c:v>43.8616899147626</c:v>
                </c:pt>
                <c:pt idx="21">
                  <c:v>28.3583647544095</c:v>
                </c:pt>
                <c:pt idx="22">
                  <c:v>14.682828753751499</c:v>
                </c:pt>
                <c:pt idx="23">
                  <c:v>30.064139712599101</c:v>
                </c:pt>
                <c:pt idx="24">
                  <c:v>9.0172494130584901</c:v>
                </c:pt>
              </c:numCache>
            </c:numRef>
          </c:val>
          <c:extLst>
            <c:ext xmlns:c16="http://schemas.microsoft.com/office/drawing/2014/chart" uri="{C3380CC4-5D6E-409C-BE32-E72D297353CC}">
              <c16:uniqueId val="{00000001-4127-4599-AB60-96A069D1B579}"/>
            </c:ext>
          </c:extLst>
        </c:ser>
        <c:ser>
          <c:idx val="2"/>
          <c:order val="2"/>
          <c:tx>
            <c:strRef>
              <c:f>Taul1!$A$4</c:f>
              <c:strCache>
                <c:ptCount val="1"/>
                <c:pt idx="0">
                  <c:v>2 Melko 
huonosti</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Taul1!$B$1:$Z$1</c:f>
              <c:strCache>
                <c:ptCount val="25"/>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ÄÄNESTÄISI EDUSKUNTAVAALEISSA</c:v>
                </c:pt>
                <c:pt idx="16">
                  <c:v>Vihreä Liitto, n=112</c:v>
                </c:pt>
                <c:pt idx="17">
                  <c:v>Suomen Kristillisdemokraatit (KD), n=30</c:v>
                </c:pt>
                <c:pt idx="18">
                  <c:v>Vasemmistoliitto, n=106</c:v>
                </c:pt>
                <c:pt idx="19">
                  <c:v>Ruotsalainen Kansanpuolue (RKP), n=25</c:v>
                </c:pt>
                <c:pt idx="20">
                  <c:v>Suomen Sosialidemokraattinen Puolue (SDP), n=185</c:v>
                </c:pt>
                <c:pt idx="21">
                  <c:v>Suomen Keskusta, n=88</c:v>
                </c:pt>
                <c:pt idx="22">
                  <c:v>Liike Nyt, n=20</c:v>
                </c:pt>
                <c:pt idx="23">
                  <c:v>Kansallinen Kokoomus (KOK), n=182</c:v>
                </c:pt>
                <c:pt idx="24">
                  <c:v>Perussuomalaiset, n=172</c:v>
                </c:pt>
              </c:strCache>
            </c:strRef>
          </c:cat>
          <c:val>
            <c:numRef>
              <c:f>Taul1!$B$4:$Z$4</c:f>
              <c:numCache>
                <c:formatCode>General</c:formatCode>
                <c:ptCount val="25"/>
                <c:pt idx="0">
                  <c:v>25.051498723606802</c:v>
                </c:pt>
                <c:pt idx="2">
                  <c:v>19.916465583238701</c:v>
                </c:pt>
                <c:pt idx="3">
                  <c:v>30.186375472583599</c:v>
                </c:pt>
                <c:pt idx="5">
                  <c:v>26.689680720271799</c:v>
                </c:pt>
                <c:pt idx="6">
                  <c:v>18.978599260987401</c:v>
                </c:pt>
                <c:pt idx="7">
                  <c:v>26.234663710532399</c:v>
                </c:pt>
                <c:pt idx="8">
                  <c:v>27.577840172212401</c:v>
                </c:pt>
                <c:pt idx="10">
                  <c:v>21.041080302160701</c:v>
                </c:pt>
                <c:pt idx="11">
                  <c:v>24.6657508179762</c:v>
                </c:pt>
                <c:pt idx="12">
                  <c:v>31.580399679511601</c:v>
                </c:pt>
                <c:pt idx="13">
                  <c:v>29.606142506523899</c:v>
                </c:pt>
                <c:pt idx="14">
                  <c:v>28.425082984699301</c:v>
                </c:pt>
                <c:pt idx="16">
                  <c:v>12.897226472426301</c:v>
                </c:pt>
                <c:pt idx="17">
                  <c:v>28.032856838062699</c:v>
                </c:pt>
                <c:pt idx="18">
                  <c:v>20.501272622747798</c:v>
                </c:pt>
                <c:pt idx="19">
                  <c:v>13.7603537398019</c:v>
                </c:pt>
                <c:pt idx="20">
                  <c:v>24.6233402078613</c:v>
                </c:pt>
                <c:pt idx="21">
                  <c:v>31.3153199888655</c:v>
                </c:pt>
                <c:pt idx="22">
                  <c:v>36.100993618695099</c:v>
                </c:pt>
                <c:pt idx="23">
                  <c:v>31.570227910433601</c:v>
                </c:pt>
                <c:pt idx="24">
                  <c:v>33.794346483519902</c:v>
                </c:pt>
              </c:numCache>
            </c:numRef>
          </c:val>
          <c:extLst>
            <c:ext xmlns:c16="http://schemas.microsoft.com/office/drawing/2014/chart" uri="{C3380CC4-5D6E-409C-BE32-E72D297353CC}">
              <c16:uniqueId val="{00000002-4127-4599-AB60-96A069D1B579}"/>
            </c:ext>
          </c:extLst>
        </c:ser>
        <c:ser>
          <c:idx val="3"/>
          <c:order val="3"/>
          <c:tx>
            <c:strRef>
              <c:f>Taul1!$A$5</c:f>
              <c:strCache>
                <c:ptCount val="1"/>
                <c:pt idx="0">
                  <c:v>1 Erittäin 
huonosti</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Taul1!$B$1:$Z$1</c:f>
              <c:strCache>
                <c:ptCount val="25"/>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ÄÄNESTÄISI EDUSKUNTAVAALEISSA</c:v>
                </c:pt>
                <c:pt idx="16">
                  <c:v>Vihreä Liitto, n=112</c:v>
                </c:pt>
                <c:pt idx="17">
                  <c:v>Suomen Kristillisdemokraatit (KD), n=30</c:v>
                </c:pt>
                <c:pt idx="18">
                  <c:v>Vasemmistoliitto, n=106</c:v>
                </c:pt>
                <c:pt idx="19">
                  <c:v>Ruotsalainen Kansanpuolue (RKP), n=25</c:v>
                </c:pt>
                <c:pt idx="20">
                  <c:v>Suomen Sosialidemokraattinen Puolue (SDP), n=185</c:v>
                </c:pt>
                <c:pt idx="21">
                  <c:v>Suomen Keskusta, n=88</c:v>
                </c:pt>
                <c:pt idx="22">
                  <c:v>Liike Nyt, n=20</c:v>
                </c:pt>
                <c:pt idx="23">
                  <c:v>Kansallinen Kokoomus (KOK), n=182</c:v>
                </c:pt>
                <c:pt idx="24">
                  <c:v>Perussuomalaiset, n=172</c:v>
                </c:pt>
              </c:strCache>
            </c:strRef>
          </c:cat>
          <c:val>
            <c:numRef>
              <c:f>Taul1!$B$5:$Z$5</c:f>
              <c:numCache>
                <c:formatCode>General</c:formatCode>
                <c:ptCount val="25"/>
                <c:pt idx="0">
                  <c:v>16.334024597562301</c:v>
                </c:pt>
                <c:pt idx="2">
                  <c:v>11.032062135355901</c:v>
                </c:pt>
                <c:pt idx="3">
                  <c:v>21.6358255844162</c:v>
                </c:pt>
                <c:pt idx="5">
                  <c:v>8.9031817018588395</c:v>
                </c:pt>
                <c:pt idx="6">
                  <c:v>19.8251997630646</c:v>
                </c:pt>
                <c:pt idx="7">
                  <c:v>21.2057552121836</c:v>
                </c:pt>
                <c:pt idx="8">
                  <c:v>11.711694431862201</c:v>
                </c:pt>
                <c:pt idx="10">
                  <c:v>23.546215217729099</c:v>
                </c:pt>
                <c:pt idx="11">
                  <c:v>18.824486851876799</c:v>
                </c:pt>
                <c:pt idx="12">
                  <c:v>23.746721145247001</c:v>
                </c:pt>
                <c:pt idx="13">
                  <c:v>3.9325206041290501</c:v>
                </c:pt>
                <c:pt idx="14">
                  <c:v>10.3777522440241</c:v>
                </c:pt>
                <c:pt idx="16">
                  <c:v>5.9828028360235299</c:v>
                </c:pt>
                <c:pt idx="17">
                  <c:v>13.7241305739278</c:v>
                </c:pt>
                <c:pt idx="18">
                  <c:v>4.24414319212429</c:v>
                </c:pt>
                <c:pt idx="19">
                  <c:v>26.461979199103201</c:v>
                </c:pt>
                <c:pt idx="20">
                  <c:v>5.8003406785802598</c:v>
                </c:pt>
                <c:pt idx="21">
                  <c:v>13.3205329351924</c:v>
                </c:pt>
                <c:pt idx="22">
                  <c:v>33.9214429324863</c:v>
                </c:pt>
                <c:pt idx="23">
                  <c:v>18.684170030809302</c:v>
                </c:pt>
                <c:pt idx="24">
                  <c:v>42.803954794641598</c:v>
                </c:pt>
              </c:numCache>
            </c:numRef>
          </c:val>
          <c:extLst>
            <c:ext xmlns:c16="http://schemas.microsoft.com/office/drawing/2014/chart" uri="{C3380CC4-5D6E-409C-BE32-E72D297353CC}">
              <c16:uniqueId val="{00000003-4127-4599-AB60-96A069D1B579}"/>
            </c:ext>
          </c:extLst>
        </c:ser>
        <c:ser>
          <c:idx val="4"/>
          <c:order val="4"/>
          <c:tx>
            <c:strRef>
              <c:f>Taul1!$A$6</c:f>
              <c:strCache>
                <c:ptCount val="1"/>
                <c:pt idx="0">
                  <c:v>Ei osaa 
sanoa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Taul1!$B$1:$Z$1</c:f>
              <c:strCache>
                <c:ptCount val="25"/>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ÄÄNESTÄISI EDUSKUNTAVAALEISSA</c:v>
                </c:pt>
                <c:pt idx="16">
                  <c:v>Vihreä Liitto, n=112</c:v>
                </c:pt>
                <c:pt idx="17">
                  <c:v>Suomen Kristillisdemokraatit (KD), n=30</c:v>
                </c:pt>
                <c:pt idx="18">
                  <c:v>Vasemmistoliitto, n=106</c:v>
                </c:pt>
                <c:pt idx="19">
                  <c:v>Ruotsalainen Kansanpuolue (RKP), n=25</c:v>
                </c:pt>
                <c:pt idx="20">
                  <c:v>Suomen Sosialidemokraattinen Puolue (SDP), n=185</c:v>
                </c:pt>
                <c:pt idx="21">
                  <c:v>Suomen Keskusta, n=88</c:v>
                </c:pt>
                <c:pt idx="22">
                  <c:v>Liike Nyt, n=20</c:v>
                </c:pt>
                <c:pt idx="23">
                  <c:v>Kansallinen Kokoomus (KOK), n=182</c:v>
                </c:pt>
                <c:pt idx="24">
                  <c:v>Perussuomalaiset, n=172</c:v>
                </c:pt>
              </c:strCache>
            </c:strRef>
          </c:cat>
          <c:val>
            <c:numRef>
              <c:f>Taul1!$B$6:$Z$6</c:f>
              <c:numCache>
                <c:formatCode>General</c:formatCode>
                <c:ptCount val="25"/>
                <c:pt idx="0">
                  <c:v>16.0031129963212</c:v>
                </c:pt>
                <c:pt idx="2">
                  <c:v>18.0793267777597</c:v>
                </c:pt>
                <c:pt idx="3">
                  <c:v>13.9269624475734</c:v>
                </c:pt>
                <c:pt idx="5">
                  <c:v>9.70706295220557</c:v>
                </c:pt>
                <c:pt idx="6">
                  <c:v>22.023903066055698</c:v>
                </c:pt>
                <c:pt idx="7">
                  <c:v>14.942165485123899</c:v>
                </c:pt>
                <c:pt idx="8">
                  <c:v>15.306366347136899</c:v>
                </c:pt>
                <c:pt idx="10">
                  <c:v>15.964234983121401</c:v>
                </c:pt>
                <c:pt idx="11">
                  <c:v>13.915363875859001</c:v>
                </c:pt>
                <c:pt idx="12">
                  <c:v>16.1341263535145</c:v>
                </c:pt>
                <c:pt idx="13">
                  <c:v>14.985554988069801</c:v>
                </c:pt>
                <c:pt idx="14">
                  <c:v>19.038236796103099</c:v>
                </c:pt>
                <c:pt idx="16">
                  <c:v>8.5104411352714209</c:v>
                </c:pt>
                <c:pt idx="17">
                  <c:v>17.135694474077201</c:v>
                </c:pt>
                <c:pt idx="18">
                  <c:v>11.4736422773148</c:v>
                </c:pt>
                <c:pt idx="19">
                  <c:v>12.2407672666126</c:v>
                </c:pt>
                <c:pt idx="20">
                  <c:v>13.7766557283782</c:v>
                </c:pt>
                <c:pt idx="21">
                  <c:v>18.529999746944299</c:v>
                </c:pt>
                <c:pt idx="22">
                  <c:v>7.4827355109414597</c:v>
                </c:pt>
                <c:pt idx="23">
                  <c:v>10.251713175324999</c:v>
                </c:pt>
                <c:pt idx="24">
                  <c:v>13.0448592613901</c:v>
                </c:pt>
              </c:numCache>
            </c:numRef>
          </c:val>
          <c:extLst>
            <c:ext xmlns:c16="http://schemas.microsoft.com/office/drawing/2014/chart" uri="{C3380CC4-5D6E-409C-BE32-E72D297353CC}">
              <c16:uniqueId val="{00000004-4127-4599-AB60-96A069D1B579}"/>
            </c:ext>
          </c:extLst>
        </c:ser>
        <c:ser>
          <c:idx val="5"/>
          <c:order val="5"/>
          <c:tx>
            <c:strRef>
              <c:f>Taul1!$A$7</c:f>
              <c:strCache>
                <c:ptCount val="1"/>
                <c:pt idx="0">
                  <c:v>Keskiarvo</c:v>
                </c:pt>
              </c:strCache>
            </c:strRef>
          </c:tx>
          <c:spPr>
            <a:noFill/>
          </c:spPr>
          <c:invertIfNegative val="0"/>
          <c:dLbls>
            <c:numFmt formatCode="#,##0.00" sourceLinked="0"/>
            <c:spPr>
              <a:noFill/>
              <a:ln>
                <a:noFill/>
              </a:ln>
              <a:effectLst/>
            </c:spPr>
            <c:txPr>
              <a:bodyPr wrap="square" lIns="38100" tIns="19050" rIns="38100" bIns="19050" anchor="ctr">
                <a:spAutoFit/>
              </a:bodyPr>
              <a:lstStyle/>
              <a:p>
                <a:pPr>
                  <a:defRPr>
                    <a:solidFill>
                      <a:srgbClr val="262626"/>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Taul1!$B$1:$Z$1</c:f>
              <c:strCache>
                <c:ptCount val="25"/>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ÄÄNESTÄISI EDUSKUNTAVAALEISSA</c:v>
                </c:pt>
                <c:pt idx="16">
                  <c:v>Vihreä Liitto, n=112</c:v>
                </c:pt>
                <c:pt idx="17">
                  <c:v>Suomen Kristillisdemokraatit (KD), n=30</c:v>
                </c:pt>
                <c:pt idx="18">
                  <c:v>Vasemmistoliitto, n=106</c:v>
                </c:pt>
                <c:pt idx="19">
                  <c:v>Ruotsalainen Kansanpuolue (RKP), n=25</c:v>
                </c:pt>
                <c:pt idx="20">
                  <c:v>Suomen Sosialidemokraattinen Puolue (SDP), n=185</c:v>
                </c:pt>
                <c:pt idx="21">
                  <c:v>Suomen Keskusta, n=88</c:v>
                </c:pt>
                <c:pt idx="22">
                  <c:v>Liike Nyt, n=20</c:v>
                </c:pt>
                <c:pt idx="23">
                  <c:v>Kansallinen Kokoomus (KOK), n=182</c:v>
                </c:pt>
                <c:pt idx="24">
                  <c:v>Perussuomalaiset, n=172</c:v>
                </c:pt>
              </c:strCache>
            </c:strRef>
          </c:cat>
          <c:val>
            <c:numRef>
              <c:f>Taul1!$B$7:$Z$7</c:f>
              <c:numCache>
                <c:formatCode>General</c:formatCode>
                <c:ptCount val="25"/>
                <c:pt idx="0">
                  <c:v>2.43081676440509</c:v>
                </c:pt>
                <c:pt idx="2">
                  <c:v>2.6194684632413701</c:v>
                </c:pt>
                <c:pt idx="3">
                  <c:v>2.2512715324170398</c:v>
                </c:pt>
                <c:pt idx="5">
                  <c:v>2.6625408534784598</c:v>
                </c:pt>
                <c:pt idx="6">
                  <c:v>2.3759033654156698</c:v>
                </c:pt>
                <c:pt idx="7">
                  <c:v>2.3127929210421998</c:v>
                </c:pt>
                <c:pt idx="8">
                  <c:v>2.4907909143408999</c:v>
                </c:pt>
                <c:pt idx="10">
                  <c:v>2.2835443420842898</c:v>
                </c:pt>
                <c:pt idx="11">
                  <c:v>2.4038641928237698</c:v>
                </c:pt>
                <c:pt idx="12">
                  <c:v>2.1624190818239799</c:v>
                </c:pt>
                <c:pt idx="13">
                  <c:v>2.6860682754024099</c:v>
                </c:pt>
                <c:pt idx="14">
                  <c:v>2.46625808730882</c:v>
                </c:pt>
                <c:pt idx="16">
                  <c:v>3.00530222193956</c:v>
                </c:pt>
                <c:pt idx="17">
                  <c:v>2.40816457896159</c:v>
                </c:pt>
                <c:pt idx="18">
                  <c:v>2.93416578194301</c:v>
                </c:pt>
                <c:pt idx="19">
                  <c:v>2.27236277188375</c:v>
                </c:pt>
                <c:pt idx="20">
                  <c:v>2.71833558185706</c:v>
                </c:pt>
                <c:pt idx="21">
                  <c:v>2.3926524716954698</c:v>
                </c:pt>
                <c:pt idx="22">
                  <c:v>1.9609303643979701</c:v>
                </c:pt>
                <c:pt idx="23">
                  <c:v>2.3369364373776702</c:v>
                </c:pt>
                <c:pt idx="24">
                  <c:v>1.6422577777165099</c:v>
                </c:pt>
              </c:numCache>
            </c:numRef>
          </c:val>
          <c:extLst>
            <c:ext xmlns:c16="http://schemas.microsoft.com/office/drawing/2014/chart" uri="{C3380CC4-5D6E-409C-BE32-E72D297353CC}">
              <c16:uniqueId val="{00000006-4127-4599-AB60-96A069D1B579}"/>
            </c:ext>
          </c:extLst>
        </c:ser>
        <c:dLbls>
          <c:showLegendKey val="0"/>
          <c:showVal val="0"/>
          <c:showCatName val="0"/>
          <c:showSerName val="0"/>
          <c:showPercent val="0"/>
          <c:showBubbleSize val="0"/>
        </c:dLbls>
        <c:gapWidth val="50"/>
        <c:overlap val="100"/>
        <c:axId val="-287641024"/>
        <c:axId val="-287640480"/>
      </c:barChart>
      <c:catAx>
        <c:axId val="-287641024"/>
        <c:scaling>
          <c:orientation val="maxMin"/>
        </c:scaling>
        <c:delete val="0"/>
        <c:axPos val="l"/>
        <c:numFmt formatCode="General" sourceLinked="0"/>
        <c:majorTickMark val="none"/>
        <c:minorTickMark val="none"/>
        <c:tickLblPos val="low"/>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en-US"/>
          </a:p>
        </c:txPr>
        <c:crossAx val="-287640480"/>
        <c:crosses val="autoZero"/>
        <c:auto val="1"/>
        <c:lblAlgn val="ctr"/>
        <c:lblOffset val="100"/>
        <c:tickLblSkip val="1"/>
        <c:noMultiLvlLbl val="0"/>
      </c:catAx>
      <c:valAx>
        <c:axId val="-287640480"/>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en-US"/>
          </a:p>
        </c:txPr>
        <c:crossAx val="-287641024"/>
        <c:crosses val="autoZero"/>
        <c:crossBetween val="between"/>
        <c:majorUnit val="10"/>
        <c:minorUnit val="1"/>
      </c:valAx>
      <c:spPr>
        <a:ln>
          <a:noFill/>
        </a:ln>
      </c:spPr>
    </c:plotArea>
    <c:legend>
      <c:legendPos val="t"/>
      <c:layout>
        <c:manualLayout>
          <c:xMode val="edge"/>
          <c:yMode val="edge"/>
          <c:x val="0.39371700376040109"/>
          <c:y val="9.5994068380709698E-3"/>
          <c:w val="0.6062829962395988"/>
          <c:h val="0.11804653397105203"/>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318549604972417"/>
          <c:y val="0.11932875892983152"/>
          <c:w val="0.49859221931964232"/>
          <c:h val="0.80760073534218524"/>
        </c:manualLayout>
      </c:layout>
      <c:barChart>
        <c:barDir val="bar"/>
        <c:grouping val="stacked"/>
        <c:varyColors val="0"/>
        <c:ser>
          <c:idx val="0"/>
          <c:order val="0"/>
          <c:tx>
            <c:strRef>
              <c:f>Taul1!$A$2</c:f>
              <c:strCache>
                <c:ptCount val="1"/>
                <c:pt idx="0">
                  <c:v>4 Erittäin 
tärkeää</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Taul1!$B$1:$Z$1</c:f>
              <c:strCache>
                <c:ptCount val="25"/>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ÄÄNESTÄISI EDUSKUNTAVAALEISSA</c:v>
                </c:pt>
                <c:pt idx="16">
                  <c:v>Vihreä Liitto, n=112</c:v>
                </c:pt>
                <c:pt idx="17">
                  <c:v>Suomen Kristillisdemokraatit (KD), n=30</c:v>
                </c:pt>
                <c:pt idx="18">
                  <c:v>Vasemmistoliitto, n=106</c:v>
                </c:pt>
                <c:pt idx="19">
                  <c:v>Ruotsalainen Kansanpuolue (RKP), n=25</c:v>
                </c:pt>
                <c:pt idx="20">
                  <c:v>Suomen Sosialidemokraattinen Puolue (SDP), n=185</c:v>
                </c:pt>
                <c:pt idx="21">
                  <c:v>Suomen Keskusta, n=88</c:v>
                </c:pt>
                <c:pt idx="22">
                  <c:v>Liike Nyt, n=20</c:v>
                </c:pt>
                <c:pt idx="23">
                  <c:v>Kansallinen Kokoomus (KOK), n=182</c:v>
                </c:pt>
                <c:pt idx="24">
                  <c:v>Perussuomalaiset, n=172</c:v>
                </c:pt>
              </c:strCache>
            </c:strRef>
          </c:cat>
          <c:val>
            <c:numRef>
              <c:f>Taul1!$B$2:$Z$2</c:f>
              <c:numCache>
                <c:formatCode>General</c:formatCode>
                <c:ptCount val="25"/>
                <c:pt idx="0">
                  <c:v>36.623852584442098</c:v>
                </c:pt>
                <c:pt idx="2">
                  <c:v>45.975908751732099</c:v>
                </c:pt>
                <c:pt idx="3">
                  <c:v>27.2720812412295</c:v>
                </c:pt>
                <c:pt idx="5">
                  <c:v>53.029139800532903</c:v>
                </c:pt>
                <c:pt idx="6">
                  <c:v>36.2085917257997</c:v>
                </c:pt>
                <c:pt idx="7">
                  <c:v>33.929698848495001</c:v>
                </c:pt>
                <c:pt idx="8">
                  <c:v>33.001606746861199</c:v>
                </c:pt>
                <c:pt idx="10">
                  <c:v>30.3231306316654</c:v>
                </c:pt>
                <c:pt idx="11">
                  <c:v>39.644147703141599</c:v>
                </c:pt>
                <c:pt idx="12">
                  <c:v>35.1197343005608</c:v>
                </c:pt>
                <c:pt idx="13">
                  <c:v>47.990350328408603</c:v>
                </c:pt>
                <c:pt idx="14">
                  <c:v>28.927164967689901</c:v>
                </c:pt>
                <c:pt idx="16">
                  <c:v>80.410102795077904</c:v>
                </c:pt>
                <c:pt idx="17">
                  <c:v>22.944314060166398</c:v>
                </c:pt>
                <c:pt idx="18">
                  <c:v>73.754153616419302</c:v>
                </c:pt>
                <c:pt idx="19">
                  <c:v>82.621286666251393</c:v>
                </c:pt>
                <c:pt idx="20">
                  <c:v>52.433515186611203</c:v>
                </c:pt>
                <c:pt idx="21">
                  <c:v>16.022850924918298</c:v>
                </c:pt>
                <c:pt idx="22">
                  <c:v>5.2565634196800604</c:v>
                </c:pt>
                <c:pt idx="23">
                  <c:v>29.562219450146799</c:v>
                </c:pt>
                <c:pt idx="24">
                  <c:v>1.45300797221635</c:v>
                </c:pt>
              </c:numCache>
            </c:numRef>
          </c:val>
          <c:extLst>
            <c:ext xmlns:c16="http://schemas.microsoft.com/office/drawing/2014/chart" uri="{C3380CC4-5D6E-409C-BE32-E72D297353CC}">
              <c16:uniqueId val="{00000000-4127-4599-AB60-96A069D1B579}"/>
            </c:ext>
          </c:extLst>
        </c:ser>
        <c:ser>
          <c:idx val="1"/>
          <c:order val="1"/>
          <c:tx>
            <c:strRef>
              <c:f>Taul1!$A$3</c:f>
              <c:strCache>
                <c:ptCount val="1"/>
                <c:pt idx="0">
                  <c:v>3 Melko 
tärkeää</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Taul1!$B$1:$Z$1</c:f>
              <c:strCache>
                <c:ptCount val="25"/>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ÄÄNESTÄISI EDUSKUNTAVAALEISSA</c:v>
                </c:pt>
                <c:pt idx="16">
                  <c:v>Vihreä Liitto, n=112</c:v>
                </c:pt>
                <c:pt idx="17">
                  <c:v>Suomen Kristillisdemokraatit (KD), n=30</c:v>
                </c:pt>
                <c:pt idx="18">
                  <c:v>Vasemmistoliitto, n=106</c:v>
                </c:pt>
                <c:pt idx="19">
                  <c:v>Ruotsalainen Kansanpuolue (RKP), n=25</c:v>
                </c:pt>
                <c:pt idx="20">
                  <c:v>Suomen Sosialidemokraattinen Puolue (SDP), n=185</c:v>
                </c:pt>
                <c:pt idx="21">
                  <c:v>Suomen Keskusta, n=88</c:v>
                </c:pt>
                <c:pt idx="22">
                  <c:v>Liike Nyt, n=20</c:v>
                </c:pt>
                <c:pt idx="23">
                  <c:v>Kansallinen Kokoomus (KOK), n=182</c:v>
                </c:pt>
                <c:pt idx="24">
                  <c:v>Perussuomalaiset, n=172</c:v>
                </c:pt>
              </c:strCache>
            </c:strRef>
          </c:cat>
          <c:val>
            <c:numRef>
              <c:f>Taul1!$B$3:$Z$3</c:f>
              <c:numCache>
                <c:formatCode>General</c:formatCode>
                <c:ptCount val="25"/>
                <c:pt idx="0">
                  <c:v>25.553772789107999</c:v>
                </c:pt>
                <c:pt idx="2">
                  <c:v>26.124925069600401</c:v>
                </c:pt>
                <c:pt idx="3">
                  <c:v>24.982637903498599</c:v>
                </c:pt>
                <c:pt idx="5">
                  <c:v>22.716803659341899</c:v>
                </c:pt>
                <c:pt idx="6">
                  <c:v>19.8988390975504</c:v>
                </c:pt>
                <c:pt idx="7">
                  <c:v>23.614294553458102</c:v>
                </c:pt>
                <c:pt idx="8">
                  <c:v>32.906293755818602</c:v>
                </c:pt>
                <c:pt idx="10">
                  <c:v>20.189676595636499</c:v>
                </c:pt>
                <c:pt idx="11">
                  <c:v>26.214389264165298</c:v>
                </c:pt>
                <c:pt idx="12">
                  <c:v>20.306126180637001</c:v>
                </c:pt>
                <c:pt idx="13">
                  <c:v>30.206297435292399</c:v>
                </c:pt>
                <c:pt idx="14">
                  <c:v>31.867106632883502</c:v>
                </c:pt>
                <c:pt idx="16">
                  <c:v>10.6615951554856</c:v>
                </c:pt>
                <c:pt idx="17">
                  <c:v>28.7219970130147</c:v>
                </c:pt>
                <c:pt idx="18">
                  <c:v>18.0612242463855</c:v>
                </c:pt>
                <c:pt idx="19">
                  <c:v>8.3997633430902408</c:v>
                </c:pt>
                <c:pt idx="20">
                  <c:v>32.318239849911699</c:v>
                </c:pt>
                <c:pt idx="21">
                  <c:v>42.896411670926398</c:v>
                </c:pt>
                <c:pt idx="22">
                  <c:v>26.1560651534135</c:v>
                </c:pt>
                <c:pt idx="23">
                  <c:v>33.045539523355799</c:v>
                </c:pt>
                <c:pt idx="24">
                  <c:v>10.145735291253301</c:v>
                </c:pt>
              </c:numCache>
            </c:numRef>
          </c:val>
          <c:extLst>
            <c:ext xmlns:c16="http://schemas.microsoft.com/office/drawing/2014/chart" uri="{C3380CC4-5D6E-409C-BE32-E72D297353CC}">
              <c16:uniqueId val="{00000001-4127-4599-AB60-96A069D1B579}"/>
            </c:ext>
          </c:extLst>
        </c:ser>
        <c:ser>
          <c:idx val="2"/>
          <c:order val="2"/>
          <c:tx>
            <c:strRef>
              <c:f>Taul1!$A$4</c:f>
              <c:strCache>
                <c:ptCount val="1"/>
                <c:pt idx="0">
                  <c:v>2 Melko vähä-
merkityksistä</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Taul1!$B$1:$Z$1</c:f>
              <c:strCache>
                <c:ptCount val="25"/>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ÄÄNESTÄISI EDUSKUNTAVAALEISSA</c:v>
                </c:pt>
                <c:pt idx="16">
                  <c:v>Vihreä Liitto, n=112</c:v>
                </c:pt>
                <c:pt idx="17">
                  <c:v>Suomen Kristillisdemokraatit (KD), n=30</c:v>
                </c:pt>
                <c:pt idx="18">
                  <c:v>Vasemmistoliitto, n=106</c:v>
                </c:pt>
                <c:pt idx="19">
                  <c:v>Ruotsalainen Kansanpuolue (RKP), n=25</c:v>
                </c:pt>
                <c:pt idx="20">
                  <c:v>Suomen Sosialidemokraattinen Puolue (SDP), n=185</c:v>
                </c:pt>
                <c:pt idx="21">
                  <c:v>Suomen Keskusta, n=88</c:v>
                </c:pt>
                <c:pt idx="22">
                  <c:v>Liike Nyt, n=20</c:v>
                </c:pt>
                <c:pt idx="23">
                  <c:v>Kansallinen Kokoomus (KOK), n=182</c:v>
                </c:pt>
                <c:pt idx="24">
                  <c:v>Perussuomalaiset, n=172</c:v>
                </c:pt>
              </c:strCache>
            </c:strRef>
          </c:cat>
          <c:val>
            <c:numRef>
              <c:f>Taul1!$B$4:$Z$4</c:f>
              <c:numCache>
                <c:formatCode>General</c:formatCode>
                <c:ptCount val="25"/>
                <c:pt idx="0">
                  <c:v>22.177537696511902</c:v>
                </c:pt>
                <c:pt idx="2">
                  <c:v>17.7462873977104</c:v>
                </c:pt>
                <c:pt idx="3">
                  <c:v>26.608653038170701</c:v>
                </c:pt>
                <c:pt idx="5">
                  <c:v>12.485213560037799</c:v>
                </c:pt>
                <c:pt idx="6">
                  <c:v>21.086034113849799</c:v>
                </c:pt>
                <c:pt idx="7">
                  <c:v>24.083221158596199</c:v>
                </c:pt>
                <c:pt idx="8">
                  <c:v>24.966028148316301</c:v>
                </c:pt>
                <c:pt idx="10">
                  <c:v>28.693253195085699</c:v>
                </c:pt>
                <c:pt idx="11">
                  <c:v>16.6024860783881</c:v>
                </c:pt>
                <c:pt idx="12">
                  <c:v>24.6383701640009</c:v>
                </c:pt>
                <c:pt idx="13">
                  <c:v>12.989488750587901</c:v>
                </c:pt>
                <c:pt idx="14">
                  <c:v>30.535300414432399</c:v>
                </c:pt>
                <c:pt idx="16">
                  <c:v>6.4293256901493399</c:v>
                </c:pt>
                <c:pt idx="17">
                  <c:v>31.8423298485171</c:v>
                </c:pt>
                <c:pt idx="18">
                  <c:v>4.7884965399450898</c:v>
                </c:pt>
                <c:pt idx="20">
                  <c:v>11.7483313183854</c:v>
                </c:pt>
                <c:pt idx="21">
                  <c:v>27.5226484804008</c:v>
                </c:pt>
                <c:pt idx="22">
                  <c:v>50.898918966170299</c:v>
                </c:pt>
                <c:pt idx="23">
                  <c:v>23.824023416397399</c:v>
                </c:pt>
                <c:pt idx="24">
                  <c:v>42.3799485499136</c:v>
                </c:pt>
              </c:numCache>
            </c:numRef>
          </c:val>
          <c:extLst>
            <c:ext xmlns:c16="http://schemas.microsoft.com/office/drawing/2014/chart" uri="{C3380CC4-5D6E-409C-BE32-E72D297353CC}">
              <c16:uniqueId val="{00000002-4127-4599-AB60-96A069D1B579}"/>
            </c:ext>
          </c:extLst>
        </c:ser>
        <c:ser>
          <c:idx val="3"/>
          <c:order val="3"/>
          <c:tx>
            <c:strRef>
              <c:f>Taul1!$A$5</c:f>
              <c:strCache>
                <c:ptCount val="1"/>
                <c:pt idx="0">
                  <c:v>1 Yhden-
tekevää</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Taul1!$B$1:$Z$1</c:f>
              <c:strCache>
                <c:ptCount val="25"/>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ÄÄNESTÄISI EDUSKUNTAVAALEISSA</c:v>
                </c:pt>
                <c:pt idx="16">
                  <c:v>Vihreä Liitto, n=112</c:v>
                </c:pt>
                <c:pt idx="17">
                  <c:v>Suomen Kristillisdemokraatit (KD), n=30</c:v>
                </c:pt>
                <c:pt idx="18">
                  <c:v>Vasemmistoliitto, n=106</c:v>
                </c:pt>
                <c:pt idx="19">
                  <c:v>Ruotsalainen Kansanpuolue (RKP), n=25</c:v>
                </c:pt>
                <c:pt idx="20">
                  <c:v>Suomen Sosialidemokraattinen Puolue (SDP), n=185</c:v>
                </c:pt>
                <c:pt idx="21">
                  <c:v>Suomen Keskusta, n=88</c:v>
                </c:pt>
                <c:pt idx="22">
                  <c:v>Liike Nyt, n=20</c:v>
                </c:pt>
                <c:pt idx="23">
                  <c:v>Kansallinen Kokoomus (KOK), n=182</c:v>
                </c:pt>
                <c:pt idx="24">
                  <c:v>Perussuomalaiset, n=172</c:v>
                </c:pt>
              </c:strCache>
            </c:strRef>
          </c:cat>
          <c:val>
            <c:numRef>
              <c:f>Taul1!$B$5:$Z$5</c:f>
              <c:numCache>
                <c:formatCode>General</c:formatCode>
                <c:ptCount val="25"/>
                <c:pt idx="0">
                  <c:v>13.9525316514108</c:v>
                </c:pt>
                <c:pt idx="2">
                  <c:v>8.4452270892948604</c:v>
                </c:pt>
                <c:pt idx="3">
                  <c:v>19.4596684843224</c:v>
                </c:pt>
                <c:pt idx="5">
                  <c:v>11.7688429800873</c:v>
                </c:pt>
                <c:pt idx="6">
                  <c:v>19.5182516752696</c:v>
                </c:pt>
                <c:pt idx="7">
                  <c:v>17.764624350688699</c:v>
                </c:pt>
                <c:pt idx="8">
                  <c:v>6.7635337807830496</c:v>
                </c:pt>
                <c:pt idx="10">
                  <c:v>17.927380904663998</c:v>
                </c:pt>
                <c:pt idx="11">
                  <c:v>17.263036014682001</c:v>
                </c:pt>
                <c:pt idx="12">
                  <c:v>19.061408087343001</c:v>
                </c:pt>
                <c:pt idx="13">
                  <c:v>7.2311993628981304</c:v>
                </c:pt>
                <c:pt idx="14">
                  <c:v>6.0990071298096602</c:v>
                </c:pt>
                <c:pt idx="16">
                  <c:v>2.4989763592871101</c:v>
                </c:pt>
                <c:pt idx="17">
                  <c:v>16.491359078301599</c:v>
                </c:pt>
                <c:pt idx="18">
                  <c:v>3.3961255972500801</c:v>
                </c:pt>
                <c:pt idx="19">
                  <c:v>8.9789499906582808</c:v>
                </c:pt>
                <c:pt idx="20">
                  <c:v>2.9938061518559498</c:v>
                </c:pt>
                <c:pt idx="21">
                  <c:v>12.454449983551299</c:v>
                </c:pt>
                <c:pt idx="22">
                  <c:v>17.688452460735999</c:v>
                </c:pt>
                <c:pt idx="23">
                  <c:v>12.600064827274601</c:v>
                </c:pt>
                <c:pt idx="24">
                  <c:v>44.546725338343499</c:v>
                </c:pt>
              </c:numCache>
            </c:numRef>
          </c:val>
          <c:extLst>
            <c:ext xmlns:c16="http://schemas.microsoft.com/office/drawing/2014/chart" uri="{C3380CC4-5D6E-409C-BE32-E72D297353CC}">
              <c16:uniqueId val="{00000003-4127-4599-AB60-96A069D1B579}"/>
            </c:ext>
          </c:extLst>
        </c:ser>
        <c:ser>
          <c:idx val="4"/>
          <c:order val="4"/>
          <c:tx>
            <c:strRef>
              <c:f>Taul1!$A$6</c:f>
              <c:strCache>
                <c:ptCount val="1"/>
                <c:pt idx="0">
                  <c:v>Ei osaa 
sanoa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Taul1!$B$1:$Z$1</c:f>
              <c:strCache>
                <c:ptCount val="25"/>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ÄÄNESTÄISI EDUSKUNTAVAALEISSA</c:v>
                </c:pt>
                <c:pt idx="16">
                  <c:v>Vihreä Liitto, n=112</c:v>
                </c:pt>
                <c:pt idx="17">
                  <c:v>Suomen Kristillisdemokraatit (KD), n=30</c:v>
                </c:pt>
                <c:pt idx="18">
                  <c:v>Vasemmistoliitto, n=106</c:v>
                </c:pt>
                <c:pt idx="19">
                  <c:v>Ruotsalainen Kansanpuolue (RKP), n=25</c:v>
                </c:pt>
                <c:pt idx="20">
                  <c:v>Suomen Sosialidemokraattinen Puolue (SDP), n=185</c:v>
                </c:pt>
                <c:pt idx="21">
                  <c:v>Suomen Keskusta, n=88</c:v>
                </c:pt>
                <c:pt idx="22">
                  <c:v>Liike Nyt, n=20</c:v>
                </c:pt>
                <c:pt idx="23">
                  <c:v>Kansallinen Kokoomus (KOK), n=182</c:v>
                </c:pt>
                <c:pt idx="24">
                  <c:v>Perussuomalaiset, n=172</c:v>
                </c:pt>
              </c:strCache>
            </c:strRef>
          </c:cat>
          <c:val>
            <c:numRef>
              <c:f>Taul1!$B$6:$Z$6</c:f>
              <c:numCache>
                <c:formatCode>General</c:formatCode>
                <c:ptCount val="25"/>
                <c:pt idx="0">
                  <c:v>1.69230527852687</c:v>
                </c:pt>
                <c:pt idx="2">
                  <c:v>1.70765169166192</c:v>
                </c:pt>
                <c:pt idx="3">
                  <c:v>1.67695933277867</c:v>
                </c:pt>
                <c:pt idx="6">
                  <c:v>3.2882833875302699</c:v>
                </c:pt>
                <c:pt idx="7">
                  <c:v>0.60816108876180797</c:v>
                </c:pt>
                <c:pt idx="8">
                  <c:v>2.3625375682203398</c:v>
                </c:pt>
                <c:pt idx="10">
                  <c:v>2.86655867294815</c:v>
                </c:pt>
                <c:pt idx="11">
                  <c:v>0.27594093962279298</c:v>
                </c:pt>
                <c:pt idx="12">
                  <c:v>0.87436126745813503</c:v>
                </c:pt>
                <c:pt idx="13">
                  <c:v>1.5826641228128699</c:v>
                </c:pt>
                <c:pt idx="14">
                  <c:v>2.5714208551843298</c:v>
                </c:pt>
                <c:pt idx="20">
                  <c:v>0.50610749323553195</c:v>
                </c:pt>
                <c:pt idx="21">
                  <c:v>1.1036389402029501</c:v>
                </c:pt>
                <c:pt idx="23">
                  <c:v>0.968152782825356</c:v>
                </c:pt>
                <c:pt idx="24">
                  <c:v>1.47458284827318</c:v>
                </c:pt>
              </c:numCache>
            </c:numRef>
          </c:val>
          <c:extLst>
            <c:ext xmlns:c16="http://schemas.microsoft.com/office/drawing/2014/chart" uri="{C3380CC4-5D6E-409C-BE32-E72D297353CC}">
              <c16:uniqueId val="{00000004-4127-4599-AB60-96A069D1B579}"/>
            </c:ext>
          </c:extLst>
        </c:ser>
        <c:ser>
          <c:idx val="5"/>
          <c:order val="5"/>
          <c:tx>
            <c:strRef>
              <c:f>Taul1!$A$7</c:f>
              <c:strCache>
                <c:ptCount val="1"/>
                <c:pt idx="0">
                  <c:v>Keskiarvo</c:v>
                </c:pt>
              </c:strCache>
            </c:strRef>
          </c:tx>
          <c:spPr>
            <a:noFill/>
          </c:spPr>
          <c:invertIfNegative val="0"/>
          <c:dLbls>
            <c:numFmt formatCode="#,##0.00" sourceLinked="0"/>
            <c:spPr>
              <a:noFill/>
              <a:ln>
                <a:noFill/>
              </a:ln>
              <a:effectLst/>
            </c:spPr>
            <c:txPr>
              <a:bodyPr wrap="square" lIns="38100" tIns="19050" rIns="38100" bIns="19050" anchor="ctr">
                <a:spAutoFit/>
              </a:bodyPr>
              <a:lstStyle/>
              <a:p>
                <a:pPr>
                  <a:defRPr>
                    <a:solidFill>
                      <a:srgbClr val="262626"/>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Taul1!$B$1:$Z$1</c:f>
              <c:strCache>
                <c:ptCount val="25"/>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ÄÄNESTÄISI EDUSKUNTAVAALEISSA</c:v>
                </c:pt>
                <c:pt idx="16">
                  <c:v>Vihreä Liitto, n=112</c:v>
                </c:pt>
                <c:pt idx="17">
                  <c:v>Suomen Kristillisdemokraatit (KD), n=30</c:v>
                </c:pt>
                <c:pt idx="18">
                  <c:v>Vasemmistoliitto, n=106</c:v>
                </c:pt>
                <c:pt idx="19">
                  <c:v>Ruotsalainen Kansanpuolue (RKP), n=25</c:v>
                </c:pt>
                <c:pt idx="20">
                  <c:v>Suomen Sosialidemokraattinen Puolue (SDP), n=185</c:v>
                </c:pt>
                <c:pt idx="21">
                  <c:v>Suomen Keskusta, n=88</c:v>
                </c:pt>
                <c:pt idx="22">
                  <c:v>Liike Nyt, n=20</c:v>
                </c:pt>
                <c:pt idx="23">
                  <c:v>Kansallinen Kokoomus (KOK), n=182</c:v>
                </c:pt>
                <c:pt idx="24">
                  <c:v>Perussuomalaiset, n=172</c:v>
                </c:pt>
              </c:strCache>
            </c:strRef>
          </c:cat>
          <c:val>
            <c:numRef>
              <c:f>Taul1!$B$7:$Z$7</c:f>
              <c:numCache>
                <c:formatCode>General</c:formatCode>
                <c:ptCount val="25"/>
                <c:pt idx="0">
                  <c:v>2.8630956767623998</c:v>
                </c:pt>
                <c:pt idx="2">
                  <c:v>3.1153616468685899</c:v>
                </c:pt>
                <c:pt idx="3">
                  <c:v>2.61091613414332</c:v>
                </c:pt>
                <c:pt idx="5">
                  <c:v>3.1700624028031998</c:v>
                </c:pt>
                <c:pt idx="6">
                  <c:v>2.75272959082699</c:v>
                </c:pt>
                <c:pt idx="7">
                  <c:v>2.7416008065368902</c:v>
                </c:pt>
                <c:pt idx="8">
                  <c:v>2.9437563325976499</c:v>
                </c:pt>
                <c:pt idx="10">
                  <c:v>2.6476508614832999</c:v>
                </c:pt>
                <c:pt idx="11">
                  <c:v>2.8848381171723299</c:v>
                </c:pt>
                <c:pt idx="12">
                  <c:v>2.7211472996132899</c:v>
                </c:pt>
                <c:pt idx="13">
                  <c:v>3.2086874499189202</c:v>
                </c:pt>
                <c:pt idx="14">
                  <c:v>2.8582946623306298</c:v>
                </c:pt>
                <c:pt idx="16">
                  <c:v>3.6898282438635399</c:v>
                </c:pt>
                <c:pt idx="17">
                  <c:v>2.58119266055045</c:v>
                </c:pt>
                <c:pt idx="18">
                  <c:v>3.6217340588197402</c:v>
                </c:pt>
                <c:pt idx="19">
                  <c:v>3.6466338668493399</c:v>
                </c:pt>
                <c:pt idx="20">
                  <c:v>3.3487407185536999</c:v>
                </c:pt>
                <c:pt idx="21">
                  <c:v>2.6318499777704498</c:v>
                </c:pt>
                <c:pt idx="22">
                  <c:v>2.1898073953203698</c:v>
                </c:pt>
                <c:pt idx="23">
                  <c:v>2.8034780308790901</c:v>
                </c:pt>
                <c:pt idx="24">
                  <c:v>1.6803365566658199</c:v>
                </c:pt>
              </c:numCache>
            </c:numRef>
          </c:val>
          <c:extLst>
            <c:ext xmlns:c16="http://schemas.microsoft.com/office/drawing/2014/chart" uri="{C3380CC4-5D6E-409C-BE32-E72D297353CC}">
              <c16:uniqueId val="{00000006-4127-4599-AB60-96A069D1B579}"/>
            </c:ext>
          </c:extLst>
        </c:ser>
        <c:dLbls>
          <c:showLegendKey val="0"/>
          <c:showVal val="0"/>
          <c:showCatName val="0"/>
          <c:showSerName val="0"/>
          <c:showPercent val="0"/>
          <c:showBubbleSize val="0"/>
        </c:dLbls>
        <c:gapWidth val="50"/>
        <c:overlap val="100"/>
        <c:axId val="-287638848"/>
        <c:axId val="-287631776"/>
      </c:barChart>
      <c:catAx>
        <c:axId val="-287638848"/>
        <c:scaling>
          <c:orientation val="maxMin"/>
        </c:scaling>
        <c:delete val="0"/>
        <c:axPos val="l"/>
        <c:numFmt formatCode="General" sourceLinked="0"/>
        <c:majorTickMark val="none"/>
        <c:minorTickMark val="none"/>
        <c:tickLblPos val="low"/>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en-US"/>
          </a:p>
        </c:txPr>
        <c:crossAx val="-287631776"/>
        <c:crosses val="autoZero"/>
        <c:auto val="1"/>
        <c:lblAlgn val="ctr"/>
        <c:lblOffset val="100"/>
        <c:tickLblSkip val="1"/>
        <c:noMultiLvlLbl val="0"/>
      </c:catAx>
      <c:valAx>
        <c:axId val="-28763177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en-US"/>
          </a:p>
        </c:txPr>
        <c:crossAx val="-287638848"/>
        <c:crosses val="autoZero"/>
        <c:crossBetween val="between"/>
        <c:majorUnit val="10"/>
        <c:minorUnit val="1"/>
      </c:valAx>
      <c:spPr>
        <a:ln>
          <a:noFill/>
        </a:ln>
      </c:spPr>
    </c:plotArea>
    <c:legend>
      <c:legendPos val="t"/>
      <c:layout>
        <c:manualLayout>
          <c:xMode val="edge"/>
          <c:yMode val="edge"/>
          <c:x val="0.39371700376040109"/>
          <c:y val="9.5994068380709698E-3"/>
          <c:w val="0.6062829962395988"/>
          <c:h val="0.11804653397105203"/>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31841922060914"/>
          <c:y val="1.2420372697243342E-2"/>
          <c:w val="0.51359359652106473"/>
          <c:h val="0.92020426193132265"/>
        </c:manualLayout>
      </c:layout>
      <c:barChart>
        <c:barDir val="bar"/>
        <c:grouping val="clustered"/>
        <c:varyColors val="0"/>
        <c:ser>
          <c:idx val="0"/>
          <c:order val="0"/>
          <c:tx>
            <c:strRef>
              <c:f>Taul1!$B$1</c:f>
              <c:strCache>
                <c:ptCount val="1"/>
                <c:pt idx="0">
                  <c:v>Kaikki</c:v>
                </c:pt>
              </c:strCache>
            </c:strRef>
          </c:tx>
          <c:spPr>
            <a:solidFill>
              <a:srgbClr val="4DA7BC"/>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Metsittäminen ja metsäkadon vähentäminen</c:v>
                </c:pt>
                <c:pt idx="1">
                  <c:v>Vesihuoltoon ja sanitaatioon liittyvä työ</c:v>
                </c:pt>
                <c:pt idx="2">
                  <c:v>Puhtaan energian hankkeet</c:v>
                </c:pt>
                <c:pt idx="3">
                  <c:v>Ruokaturvan parantaminen</c:v>
                </c:pt>
                <c:pt idx="4">
                  <c:v>Hätäapu luonnonkatastrofien jälkeen</c:v>
                </c:pt>
                <c:pt idx="5">
                  <c:v>Päästökauppaan liittyvät toimet</c:v>
                </c:pt>
                <c:pt idx="6">
                  <c:v>Sääpalveluiden kehittäminen</c:v>
                </c:pt>
                <c:pt idx="7">
                  <c:v>Ei osaa sanoa</c:v>
                </c:pt>
              </c:strCache>
            </c:strRef>
          </c:cat>
          <c:val>
            <c:numRef>
              <c:f>Taul1!$B$2:$B$9</c:f>
              <c:numCache>
                <c:formatCode>0.00000</c:formatCode>
                <c:ptCount val="8"/>
                <c:pt idx="0">
                  <c:v>57.129710000000003</c:v>
                </c:pt>
                <c:pt idx="1">
                  <c:v>39.292099999999998</c:v>
                </c:pt>
                <c:pt idx="2">
                  <c:v>37.380809999999997</c:v>
                </c:pt>
                <c:pt idx="3">
                  <c:v>21.02225</c:v>
                </c:pt>
                <c:pt idx="4">
                  <c:v>12.80315</c:v>
                </c:pt>
                <c:pt idx="5">
                  <c:v>7.3083400000000003</c:v>
                </c:pt>
                <c:pt idx="6">
                  <c:v>1.9843200000000001</c:v>
                </c:pt>
                <c:pt idx="7">
                  <c:v>5.5222899999999999</c:v>
                </c:pt>
              </c:numCache>
            </c:numRef>
          </c:val>
          <c:extLst>
            <c:ext xmlns:c16="http://schemas.microsoft.com/office/drawing/2014/chart" uri="{C3380CC4-5D6E-409C-BE32-E72D297353CC}">
              <c16:uniqueId val="{00000000-FF05-4887-BFCA-0CEAA81C0318}"/>
            </c:ext>
          </c:extLst>
        </c:ser>
        <c:dLbls>
          <c:showLegendKey val="0"/>
          <c:showVal val="0"/>
          <c:showCatName val="0"/>
          <c:showSerName val="0"/>
          <c:showPercent val="0"/>
          <c:showBubbleSize val="0"/>
        </c:dLbls>
        <c:gapWidth val="50"/>
        <c:axId val="515030624"/>
        <c:axId val="515034976"/>
      </c:barChart>
      <c:catAx>
        <c:axId val="515030624"/>
        <c:scaling>
          <c:orientation val="maxMin"/>
        </c:scaling>
        <c:delete val="0"/>
        <c:axPos val="l"/>
        <c:numFmt formatCode="General" sourceLinked="0"/>
        <c:majorTickMark val="none"/>
        <c:minorTickMark val="none"/>
        <c:tickLblPos val="low"/>
        <c:spPr>
          <a:ln>
            <a:noFill/>
          </a:ln>
        </c:spPr>
        <c:crossAx val="515034976"/>
        <c:crosses val="autoZero"/>
        <c:auto val="1"/>
        <c:lblAlgn val="ctr"/>
        <c:lblOffset val="100"/>
        <c:tickLblSkip val="1"/>
        <c:noMultiLvlLbl val="0"/>
      </c:catAx>
      <c:valAx>
        <c:axId val="515034976"/>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a:solidFill>
                      <a:srgbClr val="A0A0A0"/>
                    </a:solidFill>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en-US"/>
          </a:p>
        </c:txPr>
        <c:crossAx val="515030624"/>
        <c:crosses val="autoZero"/>
        <c:crossBetween val="between"/>
        <c:majorUnit val="10"/>
        <c:minorUnit val="1"/>
      </c:valAx>
      <c:spPr>
        <a:ln w="6350">
          <a:noFill/>
        </a:ln>
      </c:spPr>
    </c:plotArea>
    <c:plotVisOnly val="1"/>
    <c:dispBlanksAs val="gap"/>
    <c:showDLblsOverMax val="0"/>
  </c:chart>
  <c:spPr>
    <a:ln>
      <a:noFill/>
    </a:ln>
  </c:spPr>
  <c:txPr>
    <a:bodyPr/>
    <a:lstStyle/>
    <a:p>
      <a:pPr>
        <a:defRPr sz="1200">
          <a:solidFill>
            <a:srgbClr val="262626"/>
          </a:solidFill>
          <a:latin typeface="Calibri" panose="020F0502020204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13517333230451"/>
          <c:y val="0.28564965851417112"/>
          <c:w val="0.55564268879396572"/>
          <c:h val="0.64879759393471037"/>
        </c:manualLayout>
      </c:layout>
      <c:barChart>
        <c:barDir val="bar"/>
        <c:grouping val="stacked"/>
        <c:varyColors val="0"/>
        <c:ser>
          <c:idx val="0"/>
          <c:order val="0"/>
          <c:tx>
            <c:strRef>
              <c:f>Taul1!$A$2</c:f>
              <c:strCache>
                <c:ptCount val="1"/>
                <c:pt idx="0">
                  <c:v>Kehitysyhteistyöllä on ratkaiseva merkitys kehitysmaiden nostamisessa pois köyhyydestä</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Taul1!$B$1:$O$1</c:f>
              <c:strCache>
                <c:ptCount val="14"/>
                <c:pt idx="0">
                  <c:v>Kaikki, n=1173</c:v>
                </c:pt>
                <c:pt idx="1">
                  <c:v>SUKUPUOLI</c:v>
                </c:pt>
                <c:pt idx="2">
                  <c:v>Nainen, n=543</c:v>
                </c:pt>
                <c:pt idx="3">
                  <c:v>Mies, n=630</c:v>
                </c:pt>
                <c:pt idx="4">
                  <c:v>ÄÄNESTÄISI EDUSKUNTAVAALEISSA</c:v>
                </c:pt>
                <c:pt idx="5">
                  <c:v>Vihreä Liitto, n=112</c:v>
                </c:pt>
                <c:pt idx="6">
                  <c:v>Suomen Kristillisdemokraatit (KD), n=30</c:v>
                </c:pt>
                <c:pt idx="7">
                  <c:v>Vasemmistoliitto, n=106</c:v>
                </c:pt>
                <c:pt idx="8">
                  <c:v>Ruotsalainen Kansanpuolue (RKP), n=25</c:v>
                </c:pt>
                <c:pt idx="9">
                  <c:v>Suomen Sosialidemokraattinen Puolue (SDP), n=185</c:v>
                </c:pt>
                <c:pt idx="10">
                  <c:v>Suomen Keskusta, n=88</c:v>
                </c:pt>
                <c:pt idx="11">
                  <c:v>Liike Nyt, n=20</c:v>
                </c:pt>
                <c:pt idx="12">
                  <c:v>Kansallinen Kokoomus (KOK), n=182</c:v>
                </c:pt>
                <c:pt idx="13">
                  <c:v>Perussuomalaiset, n=172</c:v>
                </c:pt>
              </c:strCache>
            </c:strRef>
          </c:cat>
          <c:val>
            <c:numRef>
              <c:f>Taul1!$B$2:$O$2</c:f>
              <c:numCache>
                <c:formatCode>General</c:formatCode>
                <c:ptCount val="14"/>
                <c:pt idx="0">
                  <c:v>7.4095199999999997</c:v>
                </c:pt>
                <c:pt idx="2" formatCode="0.00000">
                  <c:v>10.51098</c:v>
                </c:pt>
                <c:pt idx="3" formatCode="0.00000">
                  <c:v>4.3081500000000004</c:v>
                </c:pt>
                <c:pt idx="5" formatCode="0.00000">
                  <c:v>17.927499999999998</c:v>
                </c:pt>
                <c:pt idx="6" formatCode="0.00000">
                  <c:v>21.969280000000001</c:v>
                </c:pt>
                <c:pt idx="7" formatCode="0.00000">
                  <c:v>10.98058</c:v>
                </c:pt>
                <c:pt idx="9" formatCode="0.00000">
                  <c:v>11.109640000000001</c:v>
                </c:pt>
                <c:pt idx="10" formatCode="0.00000">
                  <c:v>4.15707</c:v>
                </c:pt>
                <c:pt idx="12" formatCode="0.00000">
                  <c:v>4.9753299999999996</c:v>
                </c:pt>
                <c:pt idx="13" formatCode="0.00000">
                  <c:v>1.7734799999999999</c:v>
                </c:pt>
              </c:numCache>
            </c:numRef>
          </c:val>
          <c:extLst>
            <c:ext xmlns:c16="http://schemas.microsoft.com/office/drawing/2014/chart" uri="{C3380CC4-5D6E-409C-BE32-E72D297353CC}">
              <c16:uniqueId val="{00000000-9936-44E3-8370-ED4440A913BF}"/>
            </c:ext>
          </c:extLst>
        </c:ser>
        <c:ser>
          <c:idx val="1"/>
          <c:order val="1"/>
          <c:tx>
            <c:strRef>
              <c:f>Taul1!$A$3</c:f>
              <c:strCache>
                <c:ptCount val="1"/>
                <c:pt idx="0">
                  <c:v>Kehitysyhteistyöllä on vaikutusta, mutta se ei yksin riitä</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Taul1!$B$1:$O$1</c:f>
              <c:strCache>
                <c:ptCount val="14"/>
                <c:pt idx="0">
                  <c:v>Kaikki, n=1173</c:v>
                </c:pt>
                <c:pt idx="1">
                  <c:v>SUKUPUOLI</c:v>
                </c:pt>
                <c:pt idx="2">
                  <c:v>Nainen, n=543</c:v>
                </c:pt>
                <c:pt idx="3">
                  <c:v>Mies, n=630</c:v>
                </c:pt>
                <c:pt idx="4">
                  <c:v>ÄÄNESTÄISI EDUSKUNTAVAALEISSA</c:v>
                </c:pt>
                <c:pt idx="5">
                  <c:v>Vihreä Liitto, n=112</c:v>
                </c:pt>
                <c:pt idx="6">
                  <c:v>Suomen Kristillisdemokraatit (KD), n=30</c:v>
                </c:pt>
                <c:pt idx="7">
                  <c:v>Vasemmistoliitto, n=106</c:v>
                </c:pt>
                <c:pt idx="8">
                  <c:v>Ruotsalainen Kansanpuolue (RKP), n=25</c:v>
                </c:pt>
                <c:pt idx="9">
                  <c:v>Suomen Sosialidemokraattinen Puolue (SDP), n=185</c:v>
                </c:pt>
                <c:pt idx="10">
                  <c:v>Suomen Keskusta, n=88</c:v>
                </c:pt>
                <c:pt idx="11">
                  <c:v>Liike Nyt, n=20</c:v>
                </c:pt>
                <c:pt idx="12">
                  <c:v>Kansallinen Kokoomus (KOK), n=182</c:v>
                </c:pt>
                <c:pt idx="13">
                  <c:v>Perussuomalaiset, n=172</c:v>
                </c:pt>
              </c:strCache>
            </c:strRef>
          </c:cat>
          <c:val>
            <c:numRef>
              <c:f>Taul1!$B$3:$O$3</c:f>
              <c:numCache>
                <c:formatCode>General</c:formatCode>
                <c:ptCount val="14"/>
                <c:pt idx="0">
                  <c:v>50.486609999999999</c:v>
                </c:pt>
                <c:pt idx="2" formatCode="0.00000">
                  <c:v>59.469520000000003</c:v>
                </c:pt>
                <c:pt idx="3" formatCode="0.00000">
                  <c:v>41.503970000000002</c:v>
                </c:pt>
                <c:pt idx="5" formatCode="0.00000">
                  <c:v>67.90746</c:v>
                </c:pt>
                <c:pt idx="6" formatCode="0.00000">
                  <c:v>35.6006</c:v>
                </c:pt>
                <c:pt idx="7" formatCode="0.00000">
                  <c:v>72.151390000000006</c:v>
                </c:pt>
                <c:pt idx="8" formatCode="0.00000">
                  <c:v>61.164909999999999</c:v>
                </c:pt>
                <c:pt idx="9" formatCode="0.00000">
                  <c:v>65.49512</c:v>
                </c:pt>
                <c:pt idx="10" formatCode="0.00000">
                  <c:v>53.009459999999997</c:v>
                </c:pt>
                <c:pt idx="11" formatCode="0.00000">
                  <c:v>29.335059999999999</c:v>
                </c:pt>
                <c:pt idx="12" formatCode="0.00000">
                  <c:v>50.381430000000002</c:v>
                </c:pt>
                <c:pt idx="13" formatCode="0.00000">
                  <c:v>14.361980000000001</c:v>
                </c:pt>
              </c:numCache>
            </c:numRef>
          </c:val>
          <c:extLst>
            <c:ext xmlns:c16="http://schemas.microsoft.com/office/drawing/2014/chart" uri="{C3380CC4-5D6E-409C-BE32-E72D297353CC}">
              <c16:uniqueId val="{00000001-9936-44E3-8370-ED4440A913BF}"/>
            </c:ext>
          </c:extLst>
        </c:ser>
        <c:ser>
          <c:idx val="2"/>
          <c:order val="2"/>
          <c:tx>
            <c:strRef>
              <c:f>Taul1!$A$4</c:f>
              <c:strCache>
                <c:ptCount val="1"/>
                <c:pt idx="0">
                  <c:v>Kehitysyhteistyö voi lievittää välitöntä hätää, mutta sillä ei aikaansaada pysyvää kehitystä</c:v>
                </c:pt>
              </c:strCache>
            </c:strRef>
          </c:tx>
          <c:spPr>
            <a:solidFill>
              <a:srgbClr val="B3D79D"/>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Taul1!$B$1:$O$1</c:f>
              <c:strCache>
                <c:ptCount val="14"/>
                <c:pt idx="0">
                  <c:v>Kaikki, n=1173</c:v>
                </c:pt>
                <c:pt idx="1">
                  <c:v>SUKUPUOLI</c:v>
                </c:pt>
                <c:pt idx="2">
                  <c:v>Nainen, n=543</c:v>
                </c:pt>
                <c:pt idx="3">
                  <c:v>Mies, n=630</c:v>
                </c:pt>
                <c:pt idx="4">
                  <c:v>ÄÄNESTÄISI EDUSKUNTAVAALEISSA</c:v>
                </c:pt>
                <c:pt idx="5">
                  <c:v>Vihreä Liitto, n=112</c:v>
                </c:pt>
                <c:pt idx="6">
                  <c:v>Suomen Kristillisdemokraatit (KD), n=30</c:v>
                </c:pt>
                <c:pt idx="7">
                  <c:v>Vasemmistoliitto, n=106</c:v>
                </c:pt>
                <c:pt idx="8">
                  <c:v>Ruotsalainen Kansanpuolue (RKP), n=25</c:v>
                </c:pt>
                <c:pt idx="9">
                  <c:v>Suomen Sosialidemokraattinen Puolue (SDP), n=185</c:v>
                </c:pt>
                <c:pt idx="10">
                  <c:v>Suomen Keskusta, n=88</c:v>
                </c:pt>
                <c:pt idx="11">
                  <c:v>Liike Nyt, n=20</c:v>
                </c:pt>
                <c:pt idx="12">
                  <c:v>Kansallinen Kokoomus (KOK), n=182</c:v>
                </c:pt>
                <c:pt idx="13">
                  <c:v>Perussuomalaiset, n=172</c:v>
                </c:pt>
              </c:strCache>
            </c:strRef>
          </c:cat>
          <c:val>
            <c:numRef>
              <c:f>Taul1!$B$4:$O$4</c:f>
              <c:numCache>
                <c:formatCode>General</c:formatCode>
                <c:ptCount val="14"/>
                <c:pt idx="0">
                  <c:v>22.616320000000002</c:v>
                </c:pt>
                <c:pt idx="2" formatCode="0.00000">
                  <c:v>20.791910000000001</c:v>
                </c:pt>
                <c:pt idx="3" formatCode="0.00000">
                  <c:v>24.440660000000001</c:v>
                </c:pt>
                <c:pt idx="5" formatCode="0.00000">
                  <c:v>9.0817399999999999</c:v>
                </c:pt>
                <c:pt idx="6" formatCode="0.00000">
                  <c:v>14.643700000000001</c:v>
                </c:pt>
                <c:pt idx="7" formatCode="0.00000">
                  <c:v>7.1114199999999999</c:v>
                </c:pt>
                <c:pt idx="8" formatCode="0.00000">
                  <c:v>25.602540000000001</c:v>
                </c:pt>
                <c:pt idx="9" formatCode="0.00000">
                  <c:v>14.21063</c:v>
                </c:pt>
                <c:pt idx="10" formatCode="0.00000">
                  <c:v>26.704329999999999</c:v>
                </c:pt>
                <c:pt idx="11" formatCode="0.00000">
                  <c:v>32.793790000000001</c:v>
                </c:pt>
                <c:pt idx="12" formatCode="0.00000">
                  <c:v>28.9056</c:v>
                </c:pt>
                <c:pt idx="13" formatCode="0.00000">
                  <c:v>37.405740000000002</c:v>
                </c:pt>
              </c:numCache>
            </c:numRef>
          </c:val>
          <c:extLst>
            <c:ext xmlns:c16="http://schemas.microsoft.com/office/drawing/2014/chart" uri="{C3380CC4-5D6E-409C-BE32-E72D297353CC}">
              <c16:uniqueId val="{00000002-9936-44E3-8370-ED4440A913BF}"/>
            </c:ext>
          </c:extLst>
        </c:ser>
        <c:ser>
          <c:idx val="3"/>
          <c:order val="3"/>
          <c:tx>
            <c:strRef>
              <c:f>Taul1!$A$5</c:f>
              <c:strCache>
                <c:ptCount val="1"/>
                <c:pt idx="0">
                  <c:v>Kehitysyhteistyöllä ei ole mainittavaa vaikutusta</c:v>
                </c:pt>
              </c:strCache>
            </c:strRef>
          </c:tx>
          <c:spPr>
            <a:solidFill>
              <a:srgbClr val="B9E6FD"/>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Taul1!$B$1:$O$1</c:f>
              <c:strCache>
                <c:ptCount val="14"/>
                <c:pt idx="0">
                  <c:v>Kaikki, n=1173</c:v>
                </c:pt>
                <c:pt idx="1">
                  <c:v>SUKUPUOLI</c:v>
                </c:pt>
                <c:pt idx="2">
                  <c:v>Nainen, n=543</c:v>
                </c:pt>
                <c:pt idx="3">
                  <c:v>Mies, n=630</c:v>
                </c:pt>
                <c:pt idx="4">
                  <c:v>ÄÄNESTÄISI EDUSKUNTAVAALEISSA</c:v>
                </c:pt>
                <c:pt idx="5">
                  <c:v>Vihreä Liitto, n=112</c:v>
                </c:pt>
                <c:pt idx="6">
                  <c:v>Suomen Kristillisdemokraatit (KD), n=30</c:v>
                </c:pt>
                <c:pt idx="7">
                  <c:v>Vasemmistoliitto, n=106</c:v>
                </c:pt>
                <c:pt idx="8">
                  <c:v>Ruotsalainen Kansanpuolue (RKP), n=25</c:v>
                </c:pt>
                <c:pt idx="9">
                  <c:v>Suomen Sosialidemokraattinen Puolue (SDP), n=185</c:v>
                </c:pt>
                <c:pt idx="10">
                  <c:v>Suomen Keskusta, n=88</c:v>
                </c:pt>
                <c:pt idx="11">
                  <c:v>Liike Nyt, n=20</c:v>
                </c:pt>
                <c:pt idx="12">
                  <c:v>Kansallinen Kokoomus (KOK), n=182</c:v>
                </c:pt>
                <c:pt idx="13">
                  <c:v>Perussuomalaiset, n=172</c:v>
                </c:pt>
              </c:strCache>
            </c:strRef>
          </c:cat>
          <c:val>
            <c:numRef>
              <c:f>Taul1!$B$5:$O$5</c:f>
              <c:numCache>
                <c:formatCode>General</c:formatCode>
                <c:ptCount val="14"/>
                <c:pt idx="0">
                  <c:v>7.7927099999999996</c:v>
                </c:pt>
                <c:pt idx="2" formatCode="0.00000">
                  <c:v>4.2103599999999997</c:v>
                </c:pt>
                <c:pt idx="3" formatCode="0.00000">
                  <c:v>11.37495</c:v>
                </c:pt>
                <c:pt idx="5" formatCode="0.00000">
                  <c:v>1.76433</c:v>
                </c:pt>
                <c:pt idx="6" formatCode="0.00000">
                  <c:v>17.990189999999998</c:v>
                </c:pt>
                <c:pt idx="7" formatCode="0.00000">
                  <c:v>7.2388000000000003</c:v>
                </c:pt>
                <c:pt idx="8" formatCode="0.00000">
                  <c:v>7.97316</c:v>
                </c:pt>
                <c:pt idx="9" formatCode="0.00000">
                  <c:v>3.4750200000000002</c:v>
                </c:pt>
                <c:pt idx="10" formatCode="0.00000">
                  <c:v>9.9605899999999998</c:v>
                </c:pt>
                <c:pt idx="11" formatCode="0.00000">
                  <c:v>17.35482</c:v>
                </c:pt>
                <c:pt idx="12" formatCode="0.00000">
                  <c:v>7.1143000000000001</c:v>
                </c:pt>
                <c:pt idx="13" formatCode="0.00000">
                  <c:v>13.874739999999999</c:v>
                </c:pt>
              </c:numCache>
            </c:numRef>
          </c:val>
          <c:extLst>
            <c:ext xmlns:c16="http://schemas.microsoft.com/office/drawing/2014/chart" uri="{C3380CC4-5D6E-409C-BE32-E72D297353CC}">
              <c16:uniqueId val="{00000003-9936-44E3-8370-ED4440A913BF}"/>
            </c:ext>
          </c:extLst>
        </c:ser>
        <c:ser>
          <c:idx val="4"/>
          <c:order val="4"/>
          <c:tx>
            <c:strRef>
              <c:f>Taul1!$A$6</c:f>
              <c:strCache>
                <c:ptCount val="1"/>
                <c:pt idx="0">
                  <c:v>Kehitysyhteistyö on haitallista</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Taul1!$B$1:$O$1</c:f>
              <c:strCache>
                <c:ptCount val="14"/>
                <c:pt idx="0">
                  <c:v>Kaikki, n=1173</c:v>
                </c:pt>
                <c:pt idx="1">
                  <c:v>SUKUPUOLI</c:v>
                </c:pt>
                <c:pt idx="2">
                  <c:v>Nainen, n=543</c:v>
                </c:pt>
                <c:pt idx="3">
                  <c:v>Mies, n=630</c:v>
                </c:pt>
                <c:pt idx="4">
                  <c:v>ÄÄNESTÄISI EDUSKUNTAVAALEISSA</c:v>
                </c:pt>
                <c:pt idx="5">
                  <c:v>Vihreä Liitto, n=112</c:v>
                </c:pt>
                <c:pt idx="6">
                  <c:v>Suomen Kristillisdemokraatit (KD), n=30</c:v>
                </c:pt>
                <c:pt idx="7">
                  <c:v>Vasemmistoliitto, n=106</c:v>
                </c:pt>
                <c:pt idx="8">
                  <c:v>Ruotsalainen Kansanpuolue (RKP), n=25</c:v>
                </c:pt>
                <c:pt idx="9">
                  <c:v>Suomen Sosialidemokraattinen Puolue (SDP), n=185</c:v>
                </c:pt>
                <c:pt idx="10">
                  <c:v>Suomen Keskusta, n=88</c:v>
                </c:pt>
                <c:pt idx="11">
                  <c:v>Liike Nyt, n=20</c:v>
                </c:pt>
                <c:pt idx="12">
                  <c:v>Kansallinen Kokoomus (KOK), n=182</c:v>
                </c:pt>
                <c:pt idx="13">
                  <c:v>Perussuomalaiset, n=172</c:v>
                </c:pt>
              </c:strCache>
            </c:strRef>
          </c:cat>
          <c:val>
            <c:numRef>
              <c:f>Taul1!$B$6:$O$6</c:f>
              <c:numCache>
                <c:formatCode>General</c:formatCode>
                <c:ptCount val="14"/>
                <c:pt idx="0">
                  <c:v>8.5894899999999996</c:v>
                </c:pt>
                <c:pt idx="2" formatCode="0.00000">
                  <c:v>2.6052900000000001</c:v>
                </c:pt>
                <c:pt idx="3" formatCode="0.00000">
                  <c:v>14.573499999999999</c:v>
                </c:pt>
                <c:pt idx="5" formatCode="0.00000">
                  <c:v>2.25244</c:v>
                </c:pt>
                <c:pt idx="6" formatCode="0.00000">
                  <c:v>5.9473000000000003</c:v>
                </c:pt>
                <c:pt idx="7" formatCode="0.00000">
                  <c:v>2.33819</c:v>
                </c:pt>
                <c:pt idx="8" formatCode="0.00000">
                  <c:v>1.00579</c:v>
                </c:pt>
                <c:pt idx="9" formatCode="0.00000">
                  <c:v>2.5400200000000002</c:v>
                </c:pt>
                <c:pt idx="10" formatCode="0.00000">
                  <c:v>5.0522600000000004</c:v>
                </c:pt>
                <c:pt idx="11" formatCode="0.00000">
                  <c:v>20.51633</c:v>
                </c:pt>
                <c:pt idx="12" formatCode="0.00000">
                  <c:v>7.04047</c:v>
                </c:pt>
                <c:pt idx="13" formatCode="0.00000">
                  <c:v>28.976710000000001</c:v>
                </c:pt>
              </c:numCache>
            </c:numRef>
          </c:val>
          <c:extLst>
            <c:ext xmlns:c16="http://schemas.microsoft.com/office/drawing/2014/chart" uri="{C3380CC4-5D6E-409C-BE32-E72D297353CC}">
              <c16:uniqueId val="{00000004-9936-44E3-8370-ED4440A913BF}"/>
            </c:ext>
          </c:extLst>
        </c:ser>
        <c:ser>
          <c:idx val="5"/>
          <c:order val="5"/>
          <c:tx>
            <c:strRef>
              <c:f>Taul1!$A$7</c:f>
              <c:strCache>
                <c:ptCount val="1"/>
                <c:pt idx="0">
                  <c:v>Ei mikään edellisistä</c:v>
                </c:pt>
              </c:strCache>
            </c:strRef>
          </c:tx>
          <c:spPr>
            <a:solidFill>
              <a:srgbClr val="FFD966"/>
            </a:solidFill>
          </c:spPr>
          <c:invertIfNegative val="0"/>
          <c:dPt>
            <c:idx val="2"/>
            <c:invertIfNegative val="0"/>
            <c:bubble3D val="0"/>
            <c:extLst>
              <c:ext xmlns:c16="http://schemas.microsoft.com/office/drawing/2014/chart" uri="{C3380CC4-5D6E-409C-BE32-E72D297353CC}">
                <c16:uniqueId val="{00000005-9936-44E3-8370-ED4440A913BF}"/>
              </c:ext>
            </c:extLst>
          </c:dPt>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Taul1!$B$1:$O$1</c:f>
              <c:strCache>
                <c:ptCount val="14"/>
                <c:pt idx="0">
                  <c:v>Kaikki, n=1173</c:v>
                </c:pt>
                <c:pt idx="1">
                  <c:v>SUKUPUOLI</c:v>
                </c:pt>
                <c:pt idx="2">
                  <c:v>Nainen, n=543</c:v>
                </c:pt>
                <c:pt idx="3">
                  <c:v>Mies, n=630</c:v>
                </c:pt>
                <c:pt idx="4">
                  <c:v>ÄÄNESTÄISI EDUSKUNTAVAALEISSA</c:v>
                </c:pt>
                <c:pt idx="5">
                  <c:v>Vihreä Liitto, n=112</c:v>
                </c:pt>
                <c:pt idx="6">
                  <c:v>Suomen Kristillisdemokraatit (KD), n=30</c:v>
                </c:pt>
                <c:pt idx="7">
                  <c:v>Vasemmistoliitto, n=106</c:v>
                </c:pt>
                <c:pt idx="8">
                  <c:v>Ruotsalainen Kansanpuolue (RKP), n=25</c:v>
                </c:pt>
                <c:pt idx="9">
                  <c:v>Suomen Sosialidemokraattinen Puolue (SDP), n=185</c:v>
                </c:pt>
                <c:pt idx="10">
                  <c:v>Suomen Keskusta, n=88</c:v>
                </c:pt>
                <c:pt idx="11">
                  <c:v>Liike Nyt, n=20</c:v>
                </c:pt>
                <c:pt idx="12">
                  <c:v>Kansallinen Kokoomus (KOK), n=182</c:v>
                </c:pt>
                <c:pt idx="13">
                  <c:v>Perussuomalaiset, n=172</c:v>
                </c:pt>
              </c:strCache>
            </c:strRef>
          </c:cat>
          <c:val>
            <c:numRef>
              <c:f>Taul1!$B$7:$O$7</c:f>
              <c:numCache>
                <c:formatCode>General</c:formatCode>
                <c:ptCount val="14"/>
                <c:pt idx="0">
                  <c:v>0.78529000000000004</c:v>
                </c:pt>
                <c:pt idx="2" formatCode="0.00000">
                  <c:v>0.47609000000000001</c:v>
                </c:pt>
                <c:pt idx="3" formatCode="0.00000">
                  <c:v>1.0944700000000001</c:v>
                </c:pt>
                <c:pt idx="5" formatCode="0.00000">
                  <c:v>0.84650000000000003</c:v>
                </c:pt>
                <c:pt idx="9" formatCode="0.00000">
                  <c:v>0.86016000000000004</c:v>
                </c:pt>
                <c:pt idx="12" formatCode="0.00000">
                  <c:v>0.61470999999999998</c:v>
                </c:pt>
                <c:pt idx="13" formatCode="0.00000">
                  <c:v>1.86758</c:v>
                </c:pt>
              </c:numCache>
            </c:numRef>
          </c:val>
          <c:extLst>
            <c:ext xmlns:c16="http://schemas.microsoft.com/office/drawing/2014/chart" uri="{C3380CC4-5D6E-409C-BE32-E72D297353CC}">
              <c16:uniqueId val="{00000006-9936-44E3-8370-ED4440A913BF}"/>
            </c:ext>
          </c:extLst>
        </c:ser>
        <c:ser>
          <c:idx val="6"/>
          <c:order val="6"/>
          <c:tx>
            <c:strRef>
              <c:f>Taul1!$A$8</c:f>
              <c:strCache>
                <c:ptCount val="1"/>
                <c:pt idx="0">
                  <c:v>Ei osaa sanoa</c:v>
                </c:pt>
              </c:strCache>
            </c:strRef>
          </c:tx>
          <c:spPr>
            <a:solidFill>
              <a:srgbClr val="CDCDCD"/>
            </a:solidFill>
          </c:spPr>
          <c:invertIfNegative val="0"/>
          <c:dLbls>
            <c:numFmt formatCode="#,##0" sourceLinked="0"/>
            <c:spPr>
              <a:noFill/>
              <a:ln>
                <a:noFill/>
              </a:ln>
              <a:effectLst/>
            </c:spPr>
            <c:txPr>
              <a:bodyPr wrap="square" lIns="38100" tIns="19050" rIns="38100" bIns="19050" anchor="ctr">
                <a:spAutoFit/>
              </a:bodyPr>
              <a:lstStyle/>
              <a:p>
                <a:pPr>
                  <a:defRPr>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Taul1!$B$1:$O$1</c:f>
              <c:strCache>
                <c:ptCount val="14"/>
                <c:pt idx="0">
                  <c:v>Kaikki, n=1173</c:v>
                </c:pt>
                <c:pt idx="1">
                  <c:v>SUKUPUOLI</c:v>
                </c:pt>
                <c:pt idx="2">
                  <c:v>Nainen, n=543</c:v>
                </c:pt>
                <c:pt idx="3">
                  <c:v>Mies, n=630</c:v>
                </c:pt>
                <c:pt idx="4">
                  <c:v>ÄÄNESTÄISI EDUSKUNTAVAALEISSA</c:v>
                </c:pt>
                <c:pt idx="5">
                  <c:v>Vihreä Liitto, n=112</c:v>
                </c:pt>
                <c:pt idx="6">
                  <c:v>Suomen Kristillisdemokraatit (KD), n=30</c:v>
                </c:pt>
                <c:pt idx="7">
                  <c:v>Vasemmistoliitto, n=106</c:v>
                </c:pt>
                <c:pt idx="8">
                  <c:v>Ruotsalainen Kansanpuolue (RKP), n=25</c:v>
                </c:pt>
                <c:pt idx="9">
                  <c:v>Suomen Sosialidemokraattinen Puolue (SDP), n=185</c:v>
                </c:pt>
                <c:pt idx="10">
                  <c:v>Suomen Keskusta, n=88</c:v>
                </c:pt>
                <c:pt idx="11">
                  <c:v>Liike Nyt, n=20</c:v>
                </c:pt>
                <c:pt idx="12">
                  <c:v>Kansallinen Kokoomus (KOK), n=182</c:v>
                </c:pt>
                <c:pt idx="13">
                  <c:v>Perussuomalaiset, n=172</c:v>
                </c:pt>
              </c:strCache>
            </c:strRef>
          </c:cat>
          <c:val>
            <c:numRef>
              <c:f>Taul1!$B$8:$O$8</c:f>
              <c:numCache>
                <c:formatCode>General</c:formatCode>
                <c:ptCount val="14"/>
                <c:pt idx="0">
                  <c:v>2.3200699999999999</c:v>
                </c:pt>
                <c:pt idx="2" formatCode="0.00000">
                  <c:v>1.9358500000000001</c:v>
                </c:pt>
                <c:pt idx="3" formatCode="0.00000">
                  <c:v>2.7042899999999999</c:v>
                </c:pt>
                <c:pt idx="5" formatCode="0.00000">
                  <c:v>0.22003</c:v>
                </c:pt>
                <c:pt idx="6" formatCode="0.00000">
                  <c:v>3.8489399999999998</c:v>
                </c:pt>
                <c:pt idx="7" formatCode="0.00000">
                  <c:v>0.17962</c:v>
                </c:pt>
                <c:pt idx="8" formatCode="0.00000">
                  <c:v>4.2535999999999996</c:v>
                </c:pt>
                <c:pt idx="9" formatCode="0.00000">
                  <c:v>2.3094000000000001</c:v>
                </c:pt>
                <c:pt idx="10" formatCode="0.00000">
                  <c:v>1.11629</c:v>
                </c:pt>
                <c:pt idx="12" formatCode="0.00000">
                  <c:v>0.96814999999999996</c:v>
                </c:pt>
                <c:pt idx="13" formatCode="0.00000">
                  <c:v>1.73977</c:v>
                </c:pt>
              </c:numCache>
            </c:numRef>
          </c:val>
          <c:extLst>
            <c:ext xmlns:c16="http://schemas.microsoft.com/office/drawing/2014/chart" uri="{C3380CC4-5D6E-409C-BE32-E72D297353CC}">
              <c16:uniqueId val="{00000007-9936-44E3-8370-ED4440A913BF}"/>
            </c:ext>
          </c:extLst>
        </c:ser>
        <c:dLbls>
          <c:showLegendKey val="0"/>
          <c:showVal val="0"/>
          <c:showCatName val="0"/>
          <c:showSerName val="0"/>
          <c:showPercent val="0"/>
          <c:showBubbleSize val="0"/>
        </c:dLbls>
        <c:gapWidth val="50"/>
        <c:overlap val="100"/>
        <c:axId val="452779840"/>
        <c:axId val="452788000"/>
        <c:extLst/>
      </c:barChart>
      <c:catAx>
        <c:axId val="452779840"/>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en-US"/>
          </a:p>
        </c:txPr>
        <c:crossAx val="452788000"/>
        <c:crosses val="autoZero"/>
        <c:auto val="1"/>
        <c:lblAlgn val="ctr"/>
        <c:lblOffset val="100"/>
        <c:tickLblSkip val="1"/>
        <c:noMultiLvlLbl val="0"/>
      </c:catAx>
      <c:valAx>
        <c:axId val="452788000"/>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en-US"/>
          </a:p>
        </c:txPr>
        <c:crossAx val="452779840"/>
        <c:crosses val="autoZero"/>
        <c:crossBetween val="between"/>
        <c:majorUnit val="10"/>
        <c:minorUnit val="1"/>
      </c:valAx>
      <c:spPr>
        <a:ln>
          <a:noFill/>
        </a:ln>
      </c:spPr>
    </c:plotArea>
    <c:legend>
      <c:legendPos val="t"/>
      <c:layout>
        <c:manualLayout>
          <c:xMode val="edge"/>
          <c:yMode val="edge"/>
          <c:x val="0.28166511838450137"/>
          <c:y val="1.4904447236692011E-2"/>
          <c:w val="0.71712351708150401"/>
          <c:h val="0.26658764802940749"/>
        </c:manualLayout>
      </c:layout>
      <c:overlay val="0"/>
      <c:txPr>
        <a:bodyPr/>
        <a:lstStyle/>
        <a:p>
          <a:pPr>
            <a:defRPr sz="1050">
              <a:solidFill>
                <a:srgbClr val="262626"/>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56944042672904"/>
          <c:y val="0.1264984641769068"/>
          <c:w val="0.59720833240616822"/>
          <c:h val="0.80794874643558123"/>
        </c:manualLayout>
      </c:layout>
      <c:barChart>
        <c:barDir val="bar"/>
        <c:grouping val="stacked"/>
        <c:varyColors val="0"/>
        <c:ser>
          <c:idx val="0"/>
          <c:order val="0"/>
          <c:tx>
            <c:strRef>
              <c:f>Taul1!$A$2</c:f>
              <c:strCache>
                <c:ptCount val="1"/>
                <c:pt idx="0">
                  <c:v>1. tärkein</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Taul1!$B$1:$G$1</c:f>
              <c:strCache>
                <c:ptCount val="6"/>
                <c:pt idx="0">
                  <c:v>YK:n, Maailmanpankin ja muiden kansainvälisten toimijoiden kanssa tehtävä monenkeskinen yhteistyö</c:v>
                </c:pt>
                <c:pt idx="1">
                  <c:v>EU:n kehitysyhteistyö</c:v>
                </c:pt>
                <c:pt idx="2">
                  <c:v>Kahdenvälinen eli Suomen ja tiettyjen kehitysmaiden välisiin sopimuksiin pohjautuva kehitysyhteistyö</c:v>
                </c:pt>
                <c:pt idx="3">
                  <c:v>Humanitaarinen apu</c:v>
                </c:pt>
                <c:pt idx="4">
                  <c:v>Kansalaisjärjestöjen kehitysyhteistyö</c:v>
                </c:pt>
                <c:pt idx="5">
                  <c:v>Yksityisen sektorin yhteistyö</c:v>
                </c:pt>
              </c:strCache>
            </c:strRef>
          </c:cat>
          <c:val>
            <c:numRef>
              <c:f>Taul1!$B$2:$G$2</c:f>
              <c:numCache>
                <c:formatCode>0.00000</c:formatCode>
                <c:ptCount val="6"/>
                <c:pt idx="0">
                  <c:v>33.333329999999997</c:v>
                </c:pt>
                <c:pt idx="1">
                  <c:v>24.296679999999999</c:v>
                </c:pt>
                <c:pt idx="2">
                  <c:v>21.653880000000001</c:v>
                </c:pt>
                <c:pt idx="3">
                  <c:v>13.725490000000001</c:v>
                </c:pt>
                <c:pt idx="4">
                  <c:v>4.60358</c:v>
                </c:pt>
                <c:pt idx="5">
                  <c:v>2.3870399999999998</c:v>
                </c:pt>
              </c:numCache>
            </c:numRef>
          </c:val>
          <c:extLst>
            <c:ext xmlns:c16="http://schemas.microsoft.com/office/drawing/2014/chart" uri="{C3380CC4-5D6E-409C-BE32-E72D297353CC}">
              <c16:uniqueId val="{00000000-9936-44E3-8370-ED4440A913BF}"/>
            </c:ext>
          </c:extLst>
        </c:ser>
        <c:ser>
          <c:idx val="1"/>
          <c:order val="1"/>
          <c:tx>
            <c:strRef>
              <c:f>Taul1!$A$3</c:f>
              <c:strCache>
                <c:ptCount val="1"/>
                <c:pt idx="0">
                  <c:v>2. tärkein</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Taul1!$B$1:$G$1</c:f>
              <c:strCache>
                <c:ptCount val="6"/>
                <c:pt idx="0">
                  <c:v>YK:n, Maailmanpankin ja muiden kansainvälisten toimijoiden kanssa tehtävä monenkeskinen yhteistyö</c:v>
                </c:pt>
                <c:pt idx="1">
                  <c:v>EU:n kehitysyhteistyö</c:v>
                </c:pt>
                <c:pt idx="2">
                  <c:v>Kahdenvälinen eli Suomen ja tiettyjen kehitysmaiden välisiin sopimuksiin pohjautuva kehitysyhteistyö</c:v>
                </c:pt>
                <c:pt idx="3">
                  <c:v>Humanitaarinen apu</c:v>
                </c:pt>
                <c:pt idx="4">
                  <c:v>Kansalaisjärjestöjen kehitysyhteistyö</c:v>
                </c:pt>
                <c:pt idx="5">
                  <c:v>Yksityisen sektorin yhteistyö</c:v>
                </c:pt>
              </c:strCache>
            </c:strRef>
          </c:cat>
          <c:val>
            <c:numRef>
              <c:f>Taul1!$B$3:$G$3</c:f>
              <c:numCache>
                <c:formatCode>0.00000</c:formatCode>
                <c:ptCount val="6"/>
                <c:pt idx="0">
                  <c:v>26.001709999999999</c:v>
                </c:pt>
                <c:pt idx="1">
                  <c:v>26.427959999999999</c:v>
                </c:pt>
                <c:pt idx="2">
                  <c:v>14.74851</c:v>
                </c:pt>
                <c:pt idx="3">
                  <c:v>14.407500000000001</c:v>
                </c:pt>
                <c:pt idx="4">
                  <c:v>12.70247</c:v>
                </c:pt>
                <c:pt idx="5">
                  <c:v>2.9838</c:v>
                </c:pt>
              </c:numCache>
            </c:numRef>
          </c:val>
          <c:extLst>
            <c:ext xmlns:c16="http://schemas.microsoft.com/office/drawing/2014/chart" uri="{C3380CC4-5D6E-409C-BE32-E72D297353CC}">
              <c16:uniqueId val="{00000001-9936-44E3-8370-ED4440A913BF}"/>
            </c:ext>
          </c:extLst>
        </c:ser>
        <c:ser>
          <c:idx val="2"/>
          <c:order val="2"/>
          <c:tx>
            <c:strRef>
              <c:f>Taul1!$A$4</c:f>
              <c:strCache>
                <c:ptCount val="1"/>
                <c:pt idx="0">
                  <c:v>3. tärkein</c:v>
                </c:pt>
              </c:strCache>
            </c:strRef>
          </c:tx>
          <c:spPr>
            <a:solidFill>
              <a:srgbClr val="B3D79D"/>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Taul1!$B$1:$G$1</c:f>
              <c:strCache>
                <c:ptCount val="6"/>
                <c:pt idx="0">
                  <c:v>YK:n, Maailmanpankin ja muiden kansainvälisten toimijoiden kanssa tehtävä monenkeskinen yhteistyö</c:v>
                </c:pt>
                <c:pt idx="1">
                  <c:v>EU:n kehitysyhteistyö</c:v>
                </c:pt>
                <c:pt idx="2">
                  <c:v>Kahdenvälinen eli Suomen ja tiettyjen kehitysmaiden välisiin sopimuksiin pohjautuva kehitysyhteistyö</c:v>
                </c:pt>
                <c:pt idx="3">
                  <c:v>Humanitaarinen apu</c:v>
                </c:pt>
                <c:pt idx="4">
                  <c:v>Kansalaisjärjestöjen kehitysyhteistyö</c:v>
                </c:pt>
                <c:pt idx="5">
                  <c:v>Yksityisen sektorin yhteistyö</c:v>
                </c:pt>
              </c:strCache>
            </c:strRef>
          </c:cat>
          <c:val>
            <c:numRef>
              <c:f>Taul1!$B$4:$G$4</c:f>
              <c:numCache>
                <c:formatCode>0.00000</c:formatCode>
                <c:ptCount val="6"/>
                <c:pt idx="0">
                  <c:v>16.11253</c:v>
                </c:pt>
                <c:pt idx="1">
                  <c:v>17.732309999999998</c:v>
                </c:pt>
                <c:pt idx="2">
                  <c:v>18.58483</c:v>
                </c:pt>
                <c:pt idx="3">
                  <c:v>21.057120000000001</c:v>
                </c:pt>
                <c:pt idx="4">
                  <c:v>18.073319999999999</c:v>
                </c:pt>
                <c:pt idx="5">
                  <c:v>4.4330800000000004</c:v>
                </c:pt>
              </c:numCache>
            </c:numRef>
          </c:val>
          <c:extLst>
            <c:ext xmlns:c16="http://schemas.microsoft.com/office/drawing/2014/chart" uri="{C3380CC4-5D6E-409C-BE32-E72D297353CC}">
              <c16:uniqueId val="{00000002-9936-44E3-8370-ED4440A913BF}"/>
            </c:ext>
          </c:extLst>
        </c:ser>
        <c:ser>
          <c:idx val="3"/>
          <c:order val="3"/>
          <c:tx>
            <c:strRef>
              <c:f>Taul1!$A$5</c:f>
              <c:strCache>
                <c:ptCount val="1"/>
                <c:pt idx="0">
                  <c:v>4. tärkein</c:v>
                </c:pt>
              </c:strCache>
            </c:strRef>
          </c:tx>
          <c:spPr>
            <a:solidFill>
              <a:srgbClr val="B9E6FD"/>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Taul1!$B$1:$G$1</c:f>
              <c:strCache>
                <c:ptCount val="6"/>
                <c:pt idx="0">
                  <c:v>YK:n, Maailmanpankin ja muiden kansainvälisten toimijoiden kanssa tehtävä monenkeskinen yhteistyö</c:v>
                </c:pt>
                <c:pt idx="1">
                  <c:v>EU:n kehitysyhteistyö</c:v>
                </c:pt>
                <c:pt idx="2">
                  <c:v>Kahdenvälinen eli Suomen ja tiettyjen kehitysmaiden välisiin sopimuksiin pohjautuva kehitysyhteistyö</c:v>
                </c:pt>
                <c:pt idx="3">
                  <c:v>Humanitaarinen apu</c:v>
                </c:pt>
                <c:pt idx="4">
                  <c:v>Kansalaisjärjestöjen kehitysyhteistyö</c:v>
                </c:pt>
                <c:pt idx="5">
                  <c:v>Yksityisen sektorin yhteistyö</c:v>
                </c:pt>
              </c:strCache>
            </c:strRef>
          </c:cat>
          <c:val>
            <c:numRef>
              <c:f>Taul1!$B$5:$G$5</c:f>
              <c:numCache>
                <c:formatCode>0.00000</c:formatCode>
                <c:ptCount val="6"/>
                <c:pt idx="0">
                  <c:v>9.88917</c:v>
                </c:pt>
                <c:pt idx="1">
                  <c:v>13.043480000000001</c:v>
                </c:pt>
                <c:pt idx="2">
                  <c:v>19.266839999999998</c:v>
                </c:pt>
                <c:pt idx="3">
                  <c:v>21.568629999999999</c:v>
                </c:pt>
                <c:pt idx="4">
                  <c:v>22.250640000000001</c:v>
                </c:pt>
                <c:pt idx="5">
                  <c:v>6.1381100000000002</c:v>
                </c:pt>
              </c:numCache>
            </c:numRef>
          </c:val>
          <c:extLst>
            <c:ext xmlns:c16="http://schemas.microsoft.com/office/drawing/2014/chart" uri="{C3380CC4-5D6E-409C-BE32-E72D297353CC}">
              <c16:uniqueId val="{00000003-9936-44E3-8370-ED4440A913BF}"/>
            </c:ext>
          </c:extLst>
        </c:ser>
        <c:ser>
          <c:idx val="4"/>
          <c:order val="4"/>
          <c:tx>
            <c:strRef>
              <c:f>Taul1!$A$6</c:f>
              <c:strCache>
                <c:ptCount val="1"/>
                <c:pt idx="0">
                  <c:v>5. tärkein</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Taul1!$B$1:$G$1</c:f>
              <c:strCache>
                <c:ptCount val="6"/>
                <c:pt idx="0">
                  <c:v>YK:n, Maailmanpankin ja muiden kansainvälisten toimijoiden kanssa tehtävä monenkeskinen yhteistyö</c:v>
                </c:pt>
                <c:pt idx="1">
                  <c:v>EU:n kehitysyhteistyö</c:v>
                </c:pt>
                <c:pt idx="2">
                  <c:v>Kahdenvälinen eli Suomen ja tiettyjen kehitysmaiden välisiin sopimuksiin pohjautuva kehitysyhteistyö</c:v>
                </c:pt>
                <c:pt idx="3">
                  <c:v>Humanitaarinen apu</c:v>
                </c:pt>
                <c:pt idx="4">
                  <c:v>Kansalaisjärjestöjen kehitysyhteistyö</c:v>
                </c:pt>
                <c:pt idx="5">
                  <c:v>Yksityisen sektorin yhteistyö</c:v>
                </c:pt>
              </c:strCache>
            </c:strRef>
          </c:cat>
          <c:val>
            <c:numRef>
              <c:f>Taul1!$B$6:$G$6</c:f>
              <c:numCache>
                <c:formatCode>0.00000</c:formatCode>
                <c:ptCount val="6"/>
                <c:pt idx="0">
                  <c:v>6.7348699999999999</c:v>
                </c:pt>
                <c:pt idx="1">
                  <c:v>9.7186699999999995</c:v>
                </c:pt>
                <c:pt idx="2">
                  <c:v>13.810739999999999</c:v>
                </c:pt>
                <c:pt idx="3">
                  <c:v>15.856780000000001</c:v>
                </c:pt>
                <c:pt idx="4">
                  <c:v>25.831199999999999</c:v>
                </c:pt>
                <c:pt idx="5">
                  <c:v>14.83376</c:v>
                </c:pt>
              </c:numCache>
            </c:numRef>
          </c:val>
          <c:extLst>
            <c:ext xmlns:c16="http://schemas.microsoft.com/office/drawing/2014/chart" uri="{C3380CC4-5D6E-409C-BE32-E72D297353CC}">
              <c16:uniqueId val="{00000004-9936-44E3-8370-ED4440A913BF}"/>
            </c:ext>
          </c:extLst>
        </c:ser>
        <c:ser>
          <c:idx val="5"/>
          <c:order val="5"/>
          <c:tx>
            <c:strRef>
              <c:f>Taul1!$A$7</c:f>
              <c:strCache>
                <c:ptCount val="1"/>
                <c:pt idx="0">
                  <c:v>Vähiten tärkein</c:v>
                </c:pt>
              </c:strCache>
            </c:strRef>
          </c:tx>
          <c:spPr>
            <a:solidFill>
              <a:srgbClr val="EB599E"/>
            </a:solidFill>
          </c:spPr>
          <c:invertIfNegative val="0"/>
          <c:dPt>
            <c:idx val="2"/>
            <c:invertIfNegative val="0"/>
            <c:bubble3D val="0"/>
            <c:extLst>
              <c:ext xmlns:c16="http://schemas.microsoft.com/office/drawing/2014/chart" uri="{C3380CC4-5D6E-409C-BE32-E72D297353CC}">
                <c16:uniqueId val="{00000005-9936-44E3-8370-ED4440A913BF}"/>
              </c:ext>
            </c:extLst>
          </c:dPt>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Taul1!$B$1:$G$1</c:f>
              <c:strCache>
                <c:ptCount val="6"/>
                <c:pt idx="0">
                  <c:v>YK:n, Maailmanpankin ja muiden kansainvälisten toimijoiden kanssa tehtävä monenkeskinen yhteistyö</c:v>
                </c:pt>
                <c:pt idx="1">
                  <c:v>EU:n kehitysyhteistyö</c:v>
                </c:pt>
                <c:pt idx="2">
                  <c:v>Kahdenvälinen eli Suomen ja tiettyjen kehitysmaiden välisiin sopimuksiin pohjautuva kehitysyhteistyö</c:v>
                </c:pt>
                <c:pt idx="3">
                  <c:v>Humanitaarinen apu</c:v>
                </c:pt>
                <c:pt idx="4">
                  <c:v>Kansalaisjärjestöjen kehitysyhteistyö</c:v>
                </c:pt>
                <c:pt idx="5">
                  <c:v>Yksityisen sektorin yhteistyö</c:v>
                </c:pt>
              </c:strCache>
            </c:strRef>
          </c:cat>
          <c:val>
            <c:numRef>
              <c:f>Taul1!$B$7:$G$7</c:f>
              <c:numCache>
                <c:formatCode>0.00000</c:formatCode>
                <c:ptCount val="6"/>
                <c:pt idx="0">
                  <c:v>2.4722900000000001</c:v>
                </c:pt>
                <c:pt idx="1">
                  <c:v>2.30179</c:v>
                </c:pt>
                <c:pt idx="2">
                  <c:v>5.7971000000000004</c:v>
                </c:pt>
                <c:pt idx="3">
                  <c:v>7.7578899999999997</c:v>
                </c:pt>
                <c:pt idx="4">
                  <c:v>9.9744200000000003</c:v>
                </c:pt>
                <c:pt idx="5">
                  <c:v>41.09122</c:v>
                </c:pt>
              </c:numCache>
            </c:numRef>
          </c:val>
          <c:extLst>
            <c:ext xmlns:c16="http://schemas.microsoft.com/office/drawing/2014/chart" uri="{C3380CC4-5D6E-409C-BE32-E72D297353CC}">
              <c16:uniqueId val="{00000006-9936-44E3-8370-ED4440A913BF}"/>
            </c:ext>
          </c:extLst>
        </c:ser>
        <c:ser>
          <c:idx val="6"/>
          <c:order val="6"/>
          <c:tx>
            <c:strRef>
              <c:f>Taul1!$A$8</c:f>
              <c:strCache>
                <c:ptCount val="1"/>
                <c:pt idx="0">
                  <c:v>Eos</c:v>
                </c:pt>
              </c:strCache>
            </c:strRef>
          </c:tx>
          <c:spPr>
            <a:solidFill>
              <a:srgbClr val="CDCDCD"/>
            </a:solidFill>
          </c:spPr>
          <c:invertIfNegative val="0"/>
          <c:dLbls>
            <c:numFmt formatCode="#,##0" sourceLinked="0"/>
            <c:spPr>
              <a:noFill/>
              <a:ln>
                <a:noFill/>
              </a:ln>
              <a:effectLst/>
            </c:spPr>
            <c:txPr>
              <a:bodyPr wrap="square" lIns="38100" tIns="19050" rIns="38100" bIns="19050" anchor="ctr">
                <a:spAutoFit/>
              </a:bodyPr>
              <a:lstStyle/>
              <a:p>
                <a:pPr>
                  <a:defRPr>
                    <a:solidFill>
                      <a:schemeClr val="tx1">
                        <a:lumMod val="85000"/>
                        <a:lumOff val="1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Taul1!$B$1:$G$1</c:f>
              <c:strCache>
                <c:ptCount val="6"/>
                <c:pt idx="0">
                  <c:v>YK:n, Maailmanpankin ja muiden kansainvälisten toimijoiden kanssa tehtävä monenkeskinen yhteistyö</c:v>
                </c:pt>
                <c:pt idx="1">
                  <c:v>EU:n kehitysyhteistyö</c:v>
                </c:pt>
                <c:pt idx="2">
                  <c:v>Kahdenvälinen eli Suomen ja tiettyjen kehitysmaiden välisiin sopimuksiin pohjautuva kehitysyhteistyö</c:v>
                </c:pt>
                <c:pt idx="3">
                  <c:v>Humanitaarinen apu</c:v>
                </c:pt>
                <c:pt idx="4">
                  <c:v>Kansalaisjärjestöjen kehitysyhteistyö</c:v>
                </c:pt>
                <c:pt idx="5">
                  <c:v>Yksityisen sektorin yhteistyö</c:v>
                </c:pt>
              </c:strCache>
            </c:strRef>
          </c:cat>
          <c:val>
            <c:numRef>
              <c:f>Taul1!$B$8:$G$8</c:f>
              <c:numCache>
                <c:formatCode>0.00000</c:formatCode>
                <c:ptCount val="6"/>
                <c:pt idx="0">
                  <c:v>5.4561000000000064</c:v>
                </c:pt>
                <c:pt idx="1">
                  <c:v>6.4791100000000057</c:v>
                </c:pt>
                <c:pt idx="2">
                  <c:v>6.1381000000000085</c:v>
                </c:pt>
                <c:pt idx="3">
                  <c:v>5.6265899999999931</c:v>
                </c:pt>
                <c:pt idx="4">
                  <c:v>6.5643700000000109</c:v>
                </c:pt>
                <c:pt idx="5">
                  <c:v>28.132990000000007</c:v>
                </c:pt>
              </c:numCache>
            </c:numRef>
          </c:val>
          <c:extLst>
            <c:ext xmlns:c16="http://schemas.microsoft.com/office/drawing/2014/chart" uri="{C3380CC4-5D6E-409C-BE32-E72D297353CC}">
              <c16:uniqueId val="{00000007-9936-44E3-8370-ED4440A913BF}"/>
            </c:ext>
          </c:extLst>
        </c:ser>
        <c:dLbls>
          <c:showLegendKey val="0"/>
          <c:showVal val="0"/>
          <c:showCatName val="0"/>
          <c:showSerName val="0"/>
          <c:showPercent val="0"/>
          <c:showBubbleSize val="0"/>
        </c:dLbls>
        <c:gapWidth val="50"/>
        <c:overlap val="100"/>
        <c:axId val="514558608"/>
        <c:axId val="514547184"/>
      </c:barChart>
      <c:catAx>
        <c:axId val="514558608"/>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en-US"/>
          </a:p>
        </c:txPr>
        <c:crossAx val="514547184"/>
        <c:crosses val="autoZero"/>
        <c:auto val="1"/>
        <c:lblAlgn val="ctr"/>
        <c:lblOffset val="100"/>
        <c:tickLblSkip val="1"/>
        <c:noMultiLvlLbl val="0"/>
      </c:catAx>
      <c:valAx>
        <c:axId val="514547184"/>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en-US"/>
          </a:p>
        </c:txPr>
        <c:crossAx val="514558608"/>
        <c:crosses val="autoZero"/>
        <c:crossBetween val="between"/>
        <c:majorUnit val="10"/>
        <c:minorUnit val="1"/>
      </c:valAx>
      <c:spPr>
        <a:ln>
          <a:noFill/>
        </a:ln>
      </c:spPr>
    </c:plotArea>
    <c:legend>
      <c:legendPos val="t"/>
      <c:layout>
        <c:manualLayout>
          <c:xMode val="edge"/>
          <c:yMode val="edge"/>
          <c:x val="0.30192525591219999"/>
          <c:y val="4.9387205246559034E-2"/>
          <c:w val="0.65215511996135611"/>
          <c:h val="5.4386056517471124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29500599325653"/>
          <c:y val="0.1264984641769068"/>
          <c:w val="0.51248278034622163"/>
          <c:h val="0.80794874643558123"/>
        </c:manualLayout>
      </c:layout>
      <c:barChart>
        <c:barDir val="bar"/>
        <c:grouping val="stacked"/>
        <c:varyColors val="0"/>
        <c:ser>
          <c:idx val="0"/>
          <c:order val="0"/>
          <c:tx>
            <c:strRef>
              <c:f>Taul1!$A$2</c:f>
              <c:strCache>
                <c:ptCount val="1"/>
                <c:pt idx="0">
                  <c:v>4 Erittäin 
tärkeänä</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Taul1!$B$1:$AB$1</c:f>
              <c:strCache>
                <c:ptCount val="27"/>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KOULUTUS</c:v>
                </c:pt>
                <c:pt idx="10">
                  <c:v>Perus-/keski-/kansa-/ammatti-/tekninen-/kauppak., n=279</c:v>
                </c:pt>
                <c:pt idx="11">
                  <c:v>Ylioppilas/lukio /opistotaso /ammattikorkeakoulu, n=544</c:v>
                </c:pt>
                <c:pt idx="12">
                  <c:v>Yliopisto/korkeakoulu, n=350</c:v>
                </c:pt>
                <c:pt idx="13">
                  <c:v>SUURALUE</c:v>
                </c:pt>
                <c:pt idx="14">
                  <c:v>Helsinki-Uusimaa/Etelä-Suomi, n=599</c:v>
                </c:pt>
                <c:pt idx="15">
                  <c:v>Länsi-Suomi, n=318</c:v>
                </c:pt>
                <c:pt idx="16">
                  <c:v>Pohjois- ja Itä-Suomi, n=256</c:v>
                </c:pt>
                <c:pt idx="17">
                  <c:v>ÄÄNESTÄISI EDUSKUNTAVAALEISSA</c:v>
                </c:pt>
                <c:pt idx="18">
                  <c:v>Vihreä Liitto, n=112</c:v>
                </c:pt>
                <c:pt idx="19">
                  <c:v>Suomen Kristillisdemokraatit (KD), n=30</c:v>
                </c:pt>
                <c:pt idx="20">
                  <c:v>Vasemmistoliitto, n=106</c:v>
                </c:pt>
                <c:pt idx="21">
                  <c:v>Ruotsalainen Kansanpuolue (RKP), n=25</c:v>
                </c:pt>
                <c:pt idx="22">
                  <c:v>Suomen Sosialidemokraattinen Puolue (SDP), n=185</c:v>
                </c:pt>
                <c:pt idx="23">
                  <c:v>Suomen Keskusta, n=88</c:v>
                </c:pt>
                <c:pt idx="24">
                  <c:v>Liike Nyt, n=20</c:v>
                </c:pt>
                <c:pt idx="25">
                  <c:v>Kansallinen Kokoomus (KOK), n=182</c:v>
                </c:pt>
                <c:pt idx="26">
                  <c:v>Perussuomalaiset, n=172</c:v>
                </c:pt>
              </c:strCache>
            </c:strRef>
          </c:cat>
          <c:val>
            <c:numRef>
              <c:f>Taul1!$B$2:$AB$2</c:f>
              <c:numCache>
                <c:formatCode>General</c:formatCode>
                <c:ptCount val="27"/>
                <c:pt idx="0">
                  <c:v>37.421828998395902</c:v>
                </c:pt>
                <c:pt idx="2">
                  <c:v>48.923655671337002</c:v>
                </c:pt>
                <c:pt idx="3">
                  <c:v>25.920352622449499</c:v>
                </c:pt>
                <c:pt idx="5">
                  <c:v>33.673712259904903</c:v>
                </c:pt>
                <c:pt idx="6">
                  <c:v>35.679919732118002</c:v>
                </c:pt>
                <c:pt idx="7">
                  <c:v>38.330966043463299</c:v>
                </c:pt>
                <c:pt idx="8">
                  <c:v>39.2854033908406</c:v>
                </c:pt>
                <c:pt idx="10">
                  <c:v>20.506788132425399</c:v>
                </c:pt>
                <c:pt idx="11">
                  <c:v>41.465886141367299</c:v>
                </c:pt>
                <c:pt idx="12">
                  <c:v>45.060106381622198</c:v>
                </c:pt>
                <c:pt idx="14">
                  <c:v>43.695846514355303</c:v>
                </c:pt>
                <c:pt idx="15">
                  <c:v>32.860063733298503</c:v>
                </c:pt>
                <c:pt idx="16">
                  <c:v>29.6975099634335</c:v>
                </c:pt>
                <c:pt idx="18">
                  <c:v>73.721742128741695</c:v>
                </c:pt>
                <c:pt idx="19">
                  <c:v>37.797098357157999</c:v>
                </c:pt>
                <c:pt idx="20">
                  <c:v>69.578710583879797</c:v>
                </c:pt>
                <c:pt idx="21">
                  <c:v>74.0860683813912</c:v>
                </c:pt>
                <c:pt idx="22">
                  <c:v>47.6828099548583</c:v>
                </c:pt>
                <c:pt idx="23">
                  <c:v>28.021484424424902</c:v>
                </c:pt>
                <c:pt idx="24">
                  <c:v>11.859319910253801</c:v>
                </c:pt>
                <c:pt idx="25">
                  <c:v>30.791482089009801</c:v>
                </c:pt>
                <c:pt idx="26">
                  <c:v>9.0863189815459897</c:v>
                </c:pt>
              </c:numCache>
            </c:numRef>
          </c:val>
          <c:extLst>
            <c:ext xmlns:c16="http://schemas.microsoft.com/office/drawing/2014/chart" uri="{C3380CC4-5D6E-409C-BE32-E72D297353CC}">
              <c16:uniqueId val="{00000000-4127-4599-AB60-96A069D1B579}"/>
            </c:ext>
          </c:extLst>
        </c:ser>
        <c:ser>
          <c:idx val="1"/>
          <c:order val="1"/>
          <c:tx>
            <c:strRef>
              <c:f>Taul1!$A$3</c:f>
              <c:strCache>
                <c:ptCount val="1"/>
                <c:pt idx="0">
                  <c:v>3 Melko 
tärkeänä</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Taul1!$B$1:$AB$1</c:f>
              <c:strCache>
                <c:ptCount val="27"/>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KOULUTUS</c:v>
                </c:pt>
                <c:pt idx="10">
                  <c:v>Perus-/keski-/kansa-/ammatti-/tekninen-/kauppak., n=279</c:v>
                </c:pt>
                <c:pt idx="11">
                  <c:v>Ylioppilas/lukio /opistotaso /ammattikorkeakoulu, n=544</c:v>
                </c:pt>
                <c:pt idx="12">
                  <c:v>Yliopisto/korkeakoulu, n=350</c:v>
                </c:pt>
                <c:pt idx="13">
                  <c:v>SUURALUE</c:v>
                </c:pt>
                <c:pt idx="14">
                  <c:v>Helsinki-Uusimaa/Etelä-Suomi, n=599</c:v>
                </c:pt>
                <c:pt idx="15">
                  <c:v>Länsi-Suomi, n=318</c:v>
                </c:pt>
                <c:pt idx="16">
                  <c:v>Pohjois- ja Itä-Suomi, n=256</c:v>
                </c:pt>
                <c:pt idx="17">
                  <c:v>ÄÄNESTÄISI EDUSKUNTAVAALEISSA</c:v>
                </c:pt>
                <c:pt idx="18">
                  <c:v>Vihreä Liitto, n=112</c:v>
                </c:pt>
                <c:pt idx="19">
                  <c:v>Suomen Kristillisdemokraatit (KD), n=30</c:v>
                </c:pt>
                <c:pt idx="20">
                  <c:v>Vasemmistoliitto, n=106</c:v>
                </c:pt>
                <c:pt idx="21">
                  <c:v>Ruotsalainen Kansanpuolue (RKP), n=25</c:v>
                </c:pt>
                <c:pt idx="22">
                  <c:v>Suomen Sosialidemokraattinen Puolue (SDP), n=185</c:v>
                </c:pt>
                <c:pt idx="23">
                  <c:v>Suomen Keskusta, n=88</c:v>
                </c:pt>
                <c:pt idx="24">
                  <c:v>Liike Nyt, n=20</c:v>
                </c:pt>
                <c:pt idx="25">
                  <c:v>Kansallinen Kokoomus (KOK), n=182</c:v>
                </c:pt>
                <c:pt idx="26">
                  <c:v>Perussuomalaiset, n=172</c:v>
                </c:pt>
              </c:strCache>
            </c:strRef>
          </c:cat>
          <c:val>
            <c:numRef>
              <c:f>Taul1!$B$3:$AB$3</c:f>
              <c:numCache>
                <c:formatCode>General</c:formatCode>
                <c:ptCount val="27"/>
                <c:pt idx="0">
                  <c:v>31.3038867692579</c:v>
                </c:pt>
                <c:pt idx="2">
                  <c:v>29.1548127812917</c:v>
                </c:pt>
                <c:pt idx="3">
                  <c:v>33.452895305519803</c:v>
                </c:pt>
                <c:pt idx="5">
                  <c:v>33.261571004439901</c:v>
                </c:pt>
                <c:pt idx="6">
                  <c:v>25.235021295971599</c:v>
                </c:pt>
                <c:pt idx="7">
                  <c:v>31.938162230947</c:v>
                </c:pt>
                <c:pt idx="8">
                  <c:v>34.273430249628397</c:v>
                </c:pt>
                <c:pt idx="10">
                  <c:v>34.923717807912901</c:v>
                </c:pt>
                <c:pt idx="11">
                  <c:v>29.748005560983199</c:v>
                </c:pt>
                <c:pt idx="12">
                  <c:v>30.9134928859309</c:v>
                </c:pt>
                <c:pt idx="14">
                  <c:v>26.973414738635999</c:v>
                </c:pt>
                <c:pt idx="15">
                  <c:v>36.2361046835195</c:v>
                </c:pt>
                <c:pt idx="16">
                  <c:v>34.612030374694598</c:v>
                </c:pt>
                <c:pt idx="18">
                  <c:v>16.084951404003998</c:v>
                </c:pt>
                <c:pt idx="19">
                  <c:v>44.216983144868699</c:v>
                </c:pt>
                <c:pt idx="20">
                  <c:v>21.824704863637301</c:v>
                </c:pt>
                <c:pt idx="21">
                  <c:v>17.9407734944261</c:v>
                </c:pt>
                <c:pt idx="22">
                  <c:v>37.584704005851798</c:v>
                </c:pt>
                <c:pt idx="23">
                  <c:v>42.512716046258497</c:v>
                </c:pt>
                <c:pt idx="24">
                  <c:v>25.4844255368746</c:v>
                </c:pt>
                <c:pt idx="25">
                  <c:v>40.577617564917297</c:v>
                </c:pt>
                <c:pt idx="26">
                  <c:v>20.950253429880899</c:v>
                </c:pt>
              </c:numCache>
            </c:numRef>
          </c:val>
          <c:extLst>
            <c:ext xmlns:c16="http://schemas.microsoft.com/office/drawing/2014/chart" uri="{C3380CC4-5D6E-409C-BE32-E72D297353CC}">
              <c16:uniqueId val="{00000001-4127-4599-AB60-96A069D1B579}"/>
            </c:ext>
          </c:extLst>
        </c:ser>
        <c:ser>
          <c:idx val="2"/>
          <c:order val="2"/>
          <c:tx>
            <c:strRef>
              <c:f>Taul1!$A$4</c:f>
              <c:strCache>
                <c:ptCount val="1"/>
                <c:pt idx="0">
                  <c:v>2 Melko vähä-
merkityksisenä</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Taul1!$B$1:$AB$1</c:f>
              <c:strCache>
                <c:ptCount val="27"/>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KOULUTUS</c:v>
                </c:pt>
                <c:pt idx="10">
                  <c:v>Perus-/keski-/kansa-/ammatti-/tekninen-/kauppak., n=279</c:v>
                </c:pt>
                <c:pt idx="11">
                  <c:v>Ylioppilas/lukio /opistotaso /ammattikorkeakoulu, n=544</c:v>
                </c:pt>
                <c:pt idx="12">
                  <c:v>Yliopisto/korkeakoulu, n=350</c:v>
                </c:pt>
                <c:pt idx="13">
                  <c:v>SUURALUE</c:v>
                </c:pt>
                <c:pt idx="14">
                  <c:v>Helsinki-Uusimaa/Etelä-Suomi, n=599</c:v>
                </c:pt>
                <c:pt idx="15">
                  <c:v>Länsi-Suomi, n=318</c:v>
                </c:pt>
                <c:pt idx="16">
                  <c:v>Pohjois- ja Itä-Suomi, n=256</c:v>
                </c:pt>
                <c:pt idx="17">
                  <c:v>ÄÄNESTÄISI EDUSKUNTAVAALEISSA</c:v>
                </c:pt>
                <c:pt idx="18">
                  <c:v>Vihreä Liitto, n=112</c:v>
                </c:pt>
                <c:pt idx="19">
                  <c:v>Suomen Kristillisdemokraatit (KD), n=30</c:v>
                </c:pt>
                <c:pt idx="20">
                  <c:v>Vasemmistoliitto, n=106</c:v>
                </c:pt>
                <c:pt idx="21">
                  <c:v>Ruotsalainen Kansanpuolue (RKP), n=25</c:v>
                </c:pt>
                <c:pt idx="22">
                  <c:v>Suomen Sosialidemokraattinen Puolue (SDP), n=185</c:v>
                </c:pt>
                <c:pt idx="23">
                  <c:v>Suomen Keskusta, n=88</c:v>
                </c:pt>
                <c:pt idx="24">
                  <c:v>Liike Nyt, n=20</c:v>
                </c:pt>
                <c:pt idx="25">
                  <c:v>Kansallinen Kokoomus (KOK), n=182</c:v>
                </c:pt>
                <c:pt idx="26">
                  <c:v>Perussuomalaiset, n=172</c:v>
                </c:pt>
              </c:strCache>
            </c:strRef>
          </c:cat>
          <c:val>
            <c:numRef>
              <c:f>Taul1!$B$4:$AB$4</c:f>
              <c:numCache>
                <c:formatCode>General</c:formatCode>
                <c:ptCount val="27"/>
                <c:pt idx="0">
                  <c:v>19.198271931718899</c:v>
                </c:pt>
                <c:pt idx="2">
                  <c:v>12.6188099645086</c:v>
                </c:pt>
                <c:pt idx="3">
                  <c:v>25.7775335163448</c:v>
                </c:pt>
                <c:pt idx="5">
                  <c:v>16.5081989802948</c:v>
                </c:pt>
                <c:pt idx="6">
                  <c:v>18.9613730965592</c:v>
                </c:pt>
                <c:pt idx="7">
                  <c:v>20.425005027717202</c:v>
                </c:pt>
                <c:pt idx="8">
                  <c:v>19.189190385486299</c:v>
                </c:pt>
                <c:pt idx="10">
                  <c:v>24.4087600242006</c:v>
                </c:pt>
                <c:pt idx="11">
                  <c:v>18.384314517289301</c:v>
                </c:pt>
                <c:pt idx="12">
                  <c:v>16.067331388869299</c:v>
                </c:pt>
                <c:pt idx="14">
                  <c:v>18.2092557697489</c:v>
                </c:pt>
                <c:pt idx="15">
                  <c:v>18.881266688655401</c:v>
                </c:pt>
                <c:pt idx="16">
                  <c:v>21.591306819610001</c:v>
                </c:pt>
                <c:pt idx="18">
                  <c:v>6.3875180484020397</c:v>
                </c:pt>
                <c:pt idx="19">
                  <c:v>12.0386174525282</c:v>
                </c:pt>
                <c:pt idx="20">
                  <c:v>5.39033856297395</c:v>
                </c:pt>
                <c:pt idx="21">
                  <c:v>7.9731581241825999</c:v>
                </c:pt>
                <c:pt idx="22">
                  <c:v>9.5704943903174104</c:v>
                </c:pt>
                <c:pt idx="23">
                  <c:v>18.2756788217729</c:v>
                </c:pt>
                <c:pt idx="24">
                  <c:v>62.656254552871502</c:v>
                </c:pt>
                <c:pt idx="25">
                  <c:v>21.286592213523999</c:v>
                </c:pt>
                <c:pt idx="26">
                  <c:v>37.536089224098497</c:v>
                </c:pt>
              </c:numCache>
            </c:numRef>
          </c:val>
          <c:extLst>
            <c:ext xmlns:c16="http://schemas.microsoft.com/office/drawing/2014/chart" uri="{C3380CC4-5D6E-409C-BE32-E72D297353CC}">
              <c16:uniqueId val="{00000002-4127-4599-AB60-96A069D1B579}"/>
            </c:ext>
          </c:extLst>
        </c:ser>
        <c:ser>
          <c:idx val="3"/>
          <c:order val="3"/>
          <c:tx>
            <c:strRef>
              <c:f>Taul1!$A$5</c:f>
              <c:strCache>
                <c:ptCount val="1"/>
                <c:pt idx="0">
                  <c:v>1 Yhden-
tekevänä</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Taul1!$B$1:$AB$1</c:f>
              <c:strCache>
                <c:ptCount val="27"/>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KOULUTUS</c:v>
                </c:pt>
                <c:pt idx="10">
                  <c:v>Perus-/keski-/kansa-/ammatti-/tekninen-/kauppak., n=279</c:v>
                </c:pt>
                <c:pt idx="11">
                  <c:v>Ylioppilas/lukio /opistotaso /ammattikorkeakoulu, n=544</c:v>
                </c:pt>
                <c:pt idx="12">
                  <c:v>Yliopisto/korkeakoulu, n=350</c:v>
                </c:pt>
                <c:pt idx="13">
                  <c:v>SUURALUE</c:v>
                </c:pt>
                <c:pt idx="14">
                  <c:v>Helsinki-Uusimaa/Etelä-Suomi, n=599</c:v>
                </c:pt>
                <c:pt idx="15">
                  <c:v>Länsi-Suomi, n=318</c:v>
                </c:pt>
                <c:pt idx="16">
                  <c:v>Pohjois- ja Itä-Suomi, n=256</c:v>
                </c:pt>
                <c:pt idx="17">
                  <c:v>ÄÄNESTÄISI EDUSKUNTAVAALEISSA</c:v>
                </c:pt>
                <c:pt idx="18">
                  <c:v>Vihreä Liitto, n=112</c:v>
                </c:pt>
                <c:pt idx="19">
                  <c:v>Suomen Kristillisdemokraatit (KD), n=30</c:v>
                </c:pt>
                <c:pt idx="20">
                  <c:v>Vasemmistoliitto, n=106</c:v>
                </c:pt>
                <c:pt idx="21">
                  <c:v>Ruotsalainen Kansanpuolue (RKP), n=25</c:v>
                </c:pt>
                <c:pt idx="22">
                  <c:v>Suomen Sosialidemokraattinen Puolue (SDP), n=185</c:v>
                </c:pt>
                <c:pt idx="23">
                  <c:v>Suomen Keskusta, n=88</c:v>
                </c:pt>
                <c:pt idx="24">
                  <c:v>Liike Nyt, n=20</c:v>
                </c:pt>
                <c:pt idx="25">
                  <c:v>Kansallinen Kokoomus (KOK), n=182</c:v>
                </c:pt>
                <c:pt idx="26">
                  <c:v>Perussuomalaiset, n=172</c:v>
                </c:pt>
              </c:strCache>
            </c:strRef>
          </c:cat>
          <c:val>
            <c:numRef>
              <c:f>Taul1!$B$5:$AB$5</c:f>
              <c:numCache>
                <c:formatCode>General</c:formatCode>
                <c:ptCount val="27"/>
                <c:pt idx="0">
                  <c:v>7.46761487076403</c:v>
                </c:pt>
                <c:pt idx="2">
                  <c:v>4.5930546730034898</c:v>
                </c:pt>
                <c:pt idx="3">
                  <c:v>10.3420875215786</c:v>
                </c:pt>
                <c:pt idx="5">
                  <c:v>7.9854828924692498</c:v>
                </c:pt>
                <c:pt idx="6">
                  <c:v>12.1432370682881</c:v>
                </c:pt>
                <c:pt idx="7">
                  <c:v>7.9575275263140499</c:v>
                </c:pt>
                <c:pt idx="8">
                  <c:v>3.3143395886786902</c:v>
                </c:pt>
                <c:pt idx="10">
                  <c:v>10.0058960219193</c:v>
                </c:pt>
                <c:pt idx="11">
                  <c:v>6.4427774913209799</c:v>
                </c:pt>
                <c:pt idx="12">
                  <c:v>7.0746244041855499</c:v>
                </c:pt>
                <c:pt idx="14">
                  <c:v>8.2052538492033005</c:v>
                </c:pt>
                <c:pt idx="15">
                  <c:v>5.5940926953867001</c:v>
                </c:pt>
                <c:pt idx="16">
                  <c:v>8.0764240313569999</c:v>
                </c:pt>
                <c:pt idx="18">
                  <c:v>2.3037303622610601</c:v>
                </c:pt>
                <c:pt idx="19">
                  <c:v>5.9473010454448403</c:v>
                </c:pt>
                <c:pt idx="20">
                  <c:v>2.2880969817252801</c:v>
                </c:pt>
                <c:pt idx="22">
                  <c:v>1.4654935944976599</c:v>
                </c:pt>
                <c:pt idx="23">
                  <c:v>8.8987018245312104</c:v>
                </c:pt>
                <c:pt idx="25">
                  <c:v>6.1197929456138498</c:v>
                </c:pt>
                <c:pt idx="26">
                  <c:v>23.3736813480701</c:v>
                </c:pt>
              </c:numCache>
            </c:numRef>
          </c:val>
          <c:extLst>
            <c:ext xmlns:c16="http://schemas.microsoft.com/office/drawing/2014/chart" uri="{C3380CC4-5D6E-409C-BE32-E72D297353CC}">
              <c16:uniqueId val="{00000003-4127-4599-AB60-96A069D1B579}"/>
            </c:ext>
          </c:extLst>
        </c:ser>
        <c:ser>
          <c:idx val="4"/>
          <c:order val="4"/>
          <c:tx>
            <c:strRef>
              <c:f>Taul1!$A$6</c:f>
              <c:strCache>
                <c:ptCount val="1"/>
                <c:pt idx="0">
                  <c:v>Ei osaa 
sanoa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Taul1!$B$1:$AB$1</c:f>
              <c:strCache>
                <c:ptCount val="27"/>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KOULUTUS</c:v>
                </c:pt>
                <c:pt idx="10">
                  <c:v>Perus-/keski-/kansa-/ammatti-/tekninen-/kauppak., n=279</c:v>
                </c:pt>
                <c:pt idx="11">
                  <c:v>Ylioppilas/lukio /opistotaso /ammattikorkeakoulu, n=544</c:v>
                </c:pt>
                <c:pt idx="12">
                  <c:v>Yliopisto/korkeakoulu, n=350</c:v>
                </c:pt>
                <c:pt idx="13">
                  <c:v>SUURALUE</c:v>
                </c:pt>
                <c:pt idx="14">
                  <c:v>Helsinki-Uusimaa/Etelä-Suomi, n=599</c:v>
                </c:pt>
                <c:pt idx="15">
                  <c:v>Länsi-Suomi, n=318</c:v>
                </c:pt>
                <c:pt idx="16">
                  <c:v>Pohjois- ja Itä-Suomi, n=256</c:v>
                </c:pt>
                <c:pt idx="17">
                  <c:v>ÄÄNESTÄISI EDUSKUNTAVAALEISSA</c:v>
                </c:pt>
                <c:pt idx="18">
                  <c:v>Vihreä Liitto, n=112</c:v>
                </c:pt>
                <c:pt idx="19">
                  <c:v>Suomen Kristillisdemokraatit (KD), n=30</c:v>
                </c:pt>
                <c:pt idx="20">
                  <c:v>Vasemmistoliitto, n=106</c:v>
                </c:pt>
                <c:pt idx="21">
                  <c:v>Ruotsalainen Kansanpuolue (RKP), n=25</c:v>
                </c:pt>
                <c:pt idx="22">
                  <c:v>Suomen Sosialidemokraattinen Puolue (SDP), n=185</c:v>
                </c:pt>
                <c:pt idx="23">
                  <c:v>Suomen Keskusta, n=88</c:v>
                </c:pt>
                <c:pt idx="24">
                  <c:v>Liike Nyt, n=20</c:v>
                </c:pt>
                <c:pt idx="25">
                  <c:v>Kansallinen Kokoomus (KOK), n=182</c:v>
                </c:pt>
                <c:pt idx="26">
                  <c:v>Perussuomalaiset, n=172</c:v>
                </c:pt>
              </c:strCache>
            </c:strRef>
          </c:cat>
          <c:val>
            <c:numRef>
              <c:f>Taul1!$B$6:$AB$6</c:f>
              <c:numCache>
                <c:formatCode>General</c:formatCode>
                <c:ptCount val="27"/>
                <c:pt idx="0">
                  <c:v>4.6083974298629702</c:v>
                </c:pt>
                <c:pt idx="2">
                  <c:v>4.70966690985877</c:v>
                </c:pt>
                <c:pt idx="3">
                  <c:v>4.5071310341072301</c:v>
                </c:pt>
                <c:pt idx="5">
                  <c:v>8.5710348628910005</c:v>
                </c:pt>
                <c:pt idx="6">
                  <c:v>7.9804488070629196</c:v>
                </c:pt>
                <c:pt idx="7">
                  <c:v>1.3483391715583199</c:v>
                </c:pt>
                <c:pt idx="8">
                  <c:v>3.9376363853654599</c:v>
                </c:pt>
                <c:pt idx="10">
                  <c:v>10.1548380135415</c:v>
                </c:pt>
                <c:pt idx="11">
                  <c:v>3.9590162890390399</c:v>
                </c:pt>
                <c:pt idx="12">
                  <c:v>0.88444493939205904</c:v>
                </c:pt>
                <c:pt idx="14">
                  <c:v>2.9162291280562802</c:v>
                </c:pt>
                <c:pt idx="15">
                  <c:v>6.4284721991396996</c:v>
                </c:pt>
                <c:pt idx="16">
                  <c:v>6.0227288109045496</c:v>
                </c:pt>
                <c:pt idx="18">
                  <c:v>1.5020580565911601</c:v>
                </c:pt>
                <c:pt idx="20">
                  <c:v>0.91814900778363295</c:v>
                </c:pt>
                <c:pt idx="22">
                  <c:v>3.6964980544747101</c:v>
                </c:pt>
                <c:pt idx="23">
                  <c:v>2.2914188830123701</c:v>
                </c:pt>
                <c:pt idx="25">
                  <c:v>1.2245151869350099</c:v>
                </c:pt>
                <c:pt idx="26">
                  <c:v>9.0536570164043901</c:v>
                </c:pt>
              </c:numCache>
            </c:numRef>
          </c:val>
          <c:extLst>
            <c:ext xmlns:c16="http://schemas.microsoft.com/office/drawing/2014/chart" uri="{C3380CC4-5D6E-409C-BE32-E72D297353CC}">
              <c16:uniqueId val="{00000004-4127-4599-AB60-96A069D1B579}"/>
            </c:ext>
          </c:extLst>
        </c:ser>
        <c:ser>
          <c:idx val="5"/>
          <c:order val="5"/>
          <c:tx>
            <c:strRef>
              <c:f>Taul1!$A$7</c:f>
              <c:strCache>
                <c:ptCount val="1"/>
                <c:pt idx="0">
                  <c:v>Keskiarvo</c:v>
                </c:pt>
              </c:strCache>
            </c:strRef>
          </c:tx>
          <c:spPr>
            <a:noFill/>
          </c:spPr>
          <c:invertIfNegative val="0"/>
          <c:dPt>
            <c:idx val="2"/>
            <c:invertIfNegative val="0"/>
            <c:bubble3D val="0"/>
            <c:extLst>
              <c:ext xmlns:c16="http://schemas.microsoft.com/office/drawing/2014/chart" uri="{C3380CC4-5D6E-409C-BE32-E72D297353CC}">
                <c16:uniqueId val="{00000005-4127-4599-AB60-96A069D1B579}"/>
              </c:ext>
            </c:extLst>
          </c:dPt>
          <c:dLbls>
            <c:numFmt formatCode="#,##0.00" sourceLinked="0"/>
            <c:spPr>
              <a:noFill/>
              <a:ln>
                <a:noFill/>
              </a:ln>
              <a:effectLst/>
            </c:spPr>
            <c:txPr>
              <a:bodyPr wrap="square" lIns="38100" tIns="19050" rIns="38100" bIns="19050" anchor="ctr">
                <a:spAutoFit/>
              </a:bodyPr>
              <a:lstStyle/>
              <a:p>
                <a:pPr>
                  <a:defRPr>
                    <a:solidFill>
                      <a:srgbClr val="262626"/>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Taul1!$B$1:$AB$1</c:f>
              <c:strCache>
                <c:ptCount val="27"/>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KOULUTUS</c:v>
                </c:pt>
                <c:pt idx="10">
                  <c:v>Perus-/keski-/kansa-/ammatti-/tekninen-/kauppak., n=279</c:v>
                </c:pt>
                <c:pt idx="11">
                  <c:v>Ylioppilas/lukio /opistotaso /ammattikorkeakoulu, n=544</c:v>
                </c:pt>
                <c:pt idx="12">
                  <c:v>Yliopisto/korkeakoulu, n=350</c:v>
                </c:pt>
                <c:pt idx="13">
                  <c:v>SUURALUE</c:v>
                </c:pt>
                <c:pt idx="14">
                  <c:v>Helsinki-Uusimaa/Etelä-Suomi, n=599</c:v>
                </c:pt>
                <c:pt idx="15">
                  <c:v>Länsi-Suomi, n=318</c:v>
                </c:pt>
                <c:pt idx="16">
                  <c:v>Pohjois- ja Itä-Suomi, n=256</c:v>
                </c:pt>
                <c:pt idx="17">
                  <c:v>ÄÄNESTÄISI EDUSKUNTAVAALEISSA</c:v>
                </c:pt>
                <c:pt idx="18">
                  <c:v>Vihreä Liitto, n=112</c:v>
                </c:pt>
                <c:pt idx="19">
                  <c:v>Suomen Kristillisdemokraatit (KD), n=30</c:v>
                </c:pt>
                <c:pt idx="20">
                  <c:v>Vasemmistoliitto, n=106</c:v>
                </c:pt>
                <c:pt idx="21">
                  <c:v>Ruotsalainen Kansanpuolue (RKP), n=25</c:v>
                </c:pt>
                <c:pt idx="22">
                  <c:v>Suomen Sosialidemokraattinen Puolue (SDP), n=185</c:v>
                </c:pt>
                <c:pt idx="23">
                  <c:v>Suomen Keskusta, n=88</c:v>
                </c:pt>
                <c:pt idx="24">
                  <c:v>Liike Nyt, n=20</c:v>
                </c:pt>
                <c:pt idx="25">
                  <c:v>Kansallinen Kokoomus (KOK), n=182</c:v>
                </c:pt>
                <c:pt idx="26">
                  <c:v>Perussuomalaiset, n=172</c:v>
                </c:pt>
              </c:strCache>
            </c:strRef>
          </c:cat>
          <c:val>
            <c:numRef>
              <c:f>Taul1!$B$7:$AB$7</c:f>
              <c:numCache>
                <c:formatCode>General</c:formatCode>
                <c:ptCount val="27"/>
                <c:pt idx="0">
                  <c:v>3.0344718742169299</c:v>
                </c:pt>
                <c:pt idx="2">
                  <c:v>3.28459063455227</c:v>
                </c:pt>
                <c:pt idx="3">
                  <c:v>2.7848912053905401</c:v>
                </c:pt>
                <c:pt idx="5">
                  <c:v>3.0130653069613098</c:v>
                </c:pt>
                <c:pt idx="6">
                  <c:v>2.9177573960869401</c:v>
                </c:pt>
                <c:pt idx="7">
                  <c:v>3.0201811702549999</c:v>
                </c:pt>
                <c:pt idx="8">
                  <c:v>3.1401957366156701</c:v>
                </c:pt>
                <c:pt idx="10">
                  <c:v>2.7338335931853601</c:v>
                </c:pt>
                <c:pt idx="11">
                  <c:v>3.1061631841685502</c:v>
                </c:pt>
                <c:pt idx="12">
                  <c:v>3.14975980485913</c:v>
                </c:pt>
                <c:pt idx="14">
                  <c:v>3.09348712935935</c:v>
                </c:pt>
                <c:pt idx="15">
                  <c:v>3.0298232990254101</c:v>
                </c:pt>
                <c:pt idx="16">
                  <c:v>2.9143766911182101</c:v>
                </c:pt>
                <c:pt idx="18">
                  <c:v>3.6368332385244799</c:v>
                </c:pt>
                <c:pt idx="19">
                  <c:v>3.1386387881374</c:v>
                </c:pt>
                <c:pt idx="20">
                  <c:v>3.6016457853834201</c:v>
                </c:pt>
                <c:pt idx="21">
                  <c:v>3.66112910257208</c:v>
                </c:pt>
                <c:pt idx="22">
                  <c:v>3.3653172279804102</c:v>
                </c:pt>
                <c:pt idx="23">
                  <c:v>2.9175957939991899</c:v>
                </c:pt>
                <c:pt idx="24">
                  <c:v>2.4920306535738201</c:v>
                </c:pt>
                <c:pt idx="25">
                  <c:v>2.9723140208229002</c:v>
                </c:pt>
                <c:pt idx="26">
                  <c:v>2.1731703499913499</c:v>
                </c:pt>
              </c:numCache>
            </c:numRef>
          </c:val>
          <c:extLst>
            <c:ext xmlns:c16="http://schemas.microsoft.com/office/drawing/2014/chart" uri="{C3380CC4-5D6E-409C-BE32-E72D297353CC}">
              <c16:uniqueId val="{00000006-4127-4599-AB60-96A069D1B579}"/>
            </c:ext>
          </c:extLst>
        </c:ser>
        <c:dLbls>
          <c:showLegendKey val="0"/>
          <c:showVal val="0"/>
          <c:showCatName val="0"/>
          <c:showSerName val="0"/>
          <c:showPercent val="0"/>
          <c:showBubbleSize val="0"/>
        </c:dLbls>
        <c:gapWidth val="50"/>
        <c:overlap val="100"/>
        <c:axId val="-287629056"/>
        <c:axId val="-287631232"/>
      </c:barChart>
      <c:catAx>
        <c:axId val="-287629056"/>
        <c:scaling>
          <c:orientation val="maxMin"/>
        </c:scaling>
        <c:delete val="0"/>
        <c:axPos val="l"/>
        <c:numFmt formatCode="General" sourceLinked="0"/>
        <c:majorTickMark val="none"/>
        <c:minorTickMark val="none"/>
        <c:tickLblPos val="low"/>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en-US"/>
          </a:p>
        </c:txPr>
        <c:crossAx val="-287631232"/>
        <c:crosses val="autoZero"/>
        <c:auto val="1"/>
        <c:lblAlgn val="ctr"/>
        <c:lblOffset val="100"/>
        <c:tickLblSkip val="1"/>
        <c:noMultiLvlLbl val="0"/>
      </c:catAx>
      <c:valAx>
        <c:axId val="-287631232"/>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en-US"/>
          </a:p>
        </c:txPr>
        <c:crossAx val="-287629056"/>
        <c:crosses val="autoZero"/>
        <c:crossBetween val="between"/>
        <c:majorUnit val="10"/>
        <c:minorUnit val="1"/>
      </c:valAx>
      <c:spPr>
        <a:ln>
          <a:noFill/>
        </a:ln>
      </c:spPr>
    </c:plotArea>
    <c:legend>
      <c:legendPos val="t"/>
      <c:layout>
        <c:manualLayout>
          <c:xMode val="edge"/>
          <c:yMode val="edge"/>
          <c:x val="0.33431011085115586"/>
          <c:y val="9.5994068380709698E-3"/>
          <c:w val="0.63668059399487342"/>
          <c:h val="0.11804653397105203"/>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30686981766536475"/>
          <c:w val="0.72316710411198593"/>
          <c:h val="0.6275774347835168"/>
        </c:manualLayout>
      </c:layout>
      <c:barChart>
        <c:barDir val="bar"/>
        <c:grouping val="stacked"/>
        <c:varyColors val="0"/>
        <c:ser>
          <c:idx val="0"/>
          <c:order val="0"/>
          <c:tx>
            <c:strRef>
              <c:f>Taul1!$A$2</c:f>
              <c:strCache>
                <c:ptCount val="1"/>
                <c:pt idx="0">
                  <c:v>Lisätä määrärahoja siten, että 0,7 prosenttiin päästään 10 vuoden sisällä</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Taul1!$B$1:$J$1</c:f>
              <c:strCache>
                <c:ptCount val="9"/>
                <c:pt idx="0">
                  <c:v>Kaikki, n=1173</c:v>
                </c:pt>
                <c:pt idx="1">
                  <c:v>SUKUPUOLI</c:v>
                </c:pt>
                <c:pt idx="2">
                  <c:v>Nainen, n=543</c:v>
                </c:pt>
                <c:pt idx="3">
                  <c:v>Mies, n=630</c:v>
                </c:pt>
                <c:pt idx="4">
                  <c:v>IKÄ</c:v>
                </c:pt>
                <c:pt idx="5">
                  <c:v>15-24 vuotta, n=40</c:v>
                </c:pt>
                <c:pt idx="6">
                  <c:v>25-39 vuotta, n=234</c:v>
                </c:pt>
                <c:pt idx="7">
                  <c:v>40-59 vuotta, n=394</c:v>
                </c:pt>
                <c:pt idx="8">
                  <c:v>60-79 vuotta, n=505</c:v>
                </c:pt>
              </c:strCache>
            </c:strRef>
          </c:cat>
          <c:val>
            <c:numRef>
              <c:f>Taul1!$B$2:$J$2</c:f>
              <c:numCache>
                <c:formatCode>General</c:formatCode>
                <c:ptCount val="9"/>
                <c:pt idx="0" formatCode="0.00000">
                  <c:v>13.650550000000001</c:v>
                </c:pt>
                <c:pt idx="2" formatCode="0.00000">
                  <c:v>16.723220000000001</c:v>
                </c:pt>
                <c:pt idx="3" formatCode="0.00000">
                  <c:v>10.57798</c:v>
                </c:pt>
                <c:pt idx="5" formatCode="0.00000">
                  <c:v>17.665880000000001</c:v>
                </c:pt>
                <c:pt idx="6" formatCode="0.00000">
                  <c:v>8.6765500000000007</c:v>
                </c:pt>
                <c:pt idx="7" formatCode="0.00000">
                  <c:v>12.59802</c:v>
                </c:pt>
                <c:pt idx="8" formatCode="0.00000">
                  <c:v>16.745950000000001</c:v>
                </c:pt>
              </c:numCache>
            </c:numRef>
          </c:val>
          <c:extLst>
            <c:ext xmlns:c16="http://schemas.microsoft.com/office/drawing/2014/chart" uri="{C3380CC4-5D6E-409C-BE32-E72D297353CC}">
              <c16:uniqueId val="{00000000-9604-4829-9F86-B958D26947C1}"/>
            </c:ext>
          </c:extLst>
        </c:ser>
        <c:ser>
          <c:idx val="1"/>
          <c:order val="1"/>
          <c:tx>
            <c:strRef>
              <c:f>Taul1!$A$3</c:f>
              <c:strCache>
                <c:ptCount val="1"/>
                <c:pt idx="0">
                  <c:v>Lisätä määrärahoja siten, että 0,7 prosenttiin päästään seuraavan 5 vuoden sisällä</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Taul1!$B$1:$J$1</c:f>
              <c:strCache>
                <c:ptCount val="9"/>
                <c:pt idx="0">
                  <c:v>Kaikki, n=1173</c:v>
                </c:pt>
                <c:pt idx="1">
                  <c:v>SUKUPUOLI</c:v>
                </c:pt>
                <c:pt idx="2">
                  <c:v>Nainen, n=543</c:v>
                </c:pt>
                <c:pt idx="3">
                  <c:v>Mies, n=630</c:v>
                </c:pt>
                <c:pt idx="4">
                  <c:v>IKÄ</c:v>
                </c:pt>
                <c:pt idx="5">
                  <c:v>15-24 vuotta, n=40</c:v>
                </c:pt>
                <c:pt idx="6">
                  <c:v>25-39 vuotta, n=234</c:v>
                </c:pt>
                <c:pt idx="7">
                  <c:v>40-59 vuotta, n=394</c:v>
                </c:pt>
                <c:pt idx="8">
                  <c:v>60-79 vuotta, n=505</c:v>
                </c:pt>
              </c:strCache>
            </c:strRef>
          </c:cat>
          <c:val>
            <c:numRef>
              <c:f>Taul1!$B$3:$J$3</c:f>
              <c:numCache>
                <c:formatCode>General</c:formatCode>
                <c:ptCount val="9"/>
                <c:pt idx="0" formatCode="0.00000">
                  <c:v>17.341159999999999</c:v>
                </c:pt>
                <c:pt idx="2" formatCode="0.00000">
                  <c:v>19.866579999999999</c:v>
                </c:pt>
                <c:pt idx="3" formatCode="0.00000">
                  <c:v>14.815810000000001</c:v>
                </c:pt>
                <c:pt idx="5" formatCode="0.00000">
                  <c:v>20.12763</c:v>
                </c:pt>
                <c:pt idx="6" formatCode="0.00000">
                  <c:v>15.471209999999999</c:v>
                </c:pt>
                <c:pt idx="7" formatCode="0.00000">
                  <c:v>17.111129999999999</c:v>
                </c:pt>
                <c:pt idx="8" formatCode="0.00000">
                  <c:v>17.80405</c:v>
                </c:pt>
              </c:numCache>
            </c:numRef>
          </c:val>
          <c:extLst>
            <c:ext xmlns:c16="http://schemas.microsoft.com/office/drawing/2014/chart" uri="{C3380CC4-5D6E-409C-BE32-E72D297353CC}">
              <c16:uniqueId val="{00000001-9604-4829-9F86-B958D26947C1}"/>
            </c:ext>
          </c:extLst>
        </c:ser>
        <c:ser>
          <c:idx val="2"/>
          <c:order val="2"/>
          <c:tx>
            <c:strRef>
              <c:f>Taul1!$A$4</c:f>
              <c:strCache>
                <c:ptCount val="1"/>
                <c:pt idx="0">
                  <c:v>Lisätä vähintään sen verran, ettei bruttokansantulo-osuus laske nykyisestä</c:v>
                </c:pt>
              </c:strCache>
            </c:strRef>
          </c:tx>
          <c:spPr>
            <a:solidFill>
              <a:srgbClr val="B3D79D"/>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Taul1!$B$1:$J$1</c:f>
              <c:strCache>
                <c:ptCount val="9"/>
                <c:pt idx="0">
                  <c:v>Kaikki, n=1173</c:v>
                </c:pt>
                <c:pt idx="1">
                  <c:v>SUKUPUOLI</c:v>
                </c:pt>
                <c:pt idx="2">
                  <c:v>Nainen, n=543</c:v>
                </c:pt>
                <c:pt idx="3">
                  <c:v>Mies, n=630</c:v>
                </c:pt>
                <c:pt idx="4">
                  <c:v>IKÄ</c:v>
                </c:pt>
                <c:pt idx="5">
                  <c:v>15-24 vuotta, n=40</c:v>
                </c:pt>
                <c:pt idx="6">
                  <c:v>25-39 vuotta, n=234</c:v>
                </c:pt>
                <c:pt idx="7">
                  <c:v>40-59 vuotta, n=394</c:v>
                </c:pt>
                <c:pt idx="8">
                  <c:v>60-79 vuotta, n=505</c:v>
                </c:pt>
              </c:strCache>
            </c:strRef>
          </c:cat>
          <c:val>
            <c:numRef>
              <c:f>Taul1!$B$4:$J$4</c:f>
              <c:numCache>
                <c:formatCode>General</c:formatCode>
                <c:ptCount val="9"/>
                <c:pt idx="0" formatCode="0.00000">
                  <c:v>18.082070000000002</c:v>
                </c:pt>
                <c:pt idx="2" formatCode="0.00000">
                  <c:v>20.39021</c:v>
                </c:pt>
                <c:pt idx="3" formatCode="0.00000">
                  <c:v>15.774010000000001</c:v>
                </c:pt>
                <c:pt idx="5" formatCode="0.00000">
                  <c:v>13.46984</c:v>
                </c:pt>
                <c:pt idx="6" formatCode="0.00000">
                  <c:v>17.007660000000001</c:v>
                </c:pt>
                <c:pt idx="7" formatCode="0.00000">
                  <c:v>16.255330000000001</c:v>
                </c:pt>
                <c:pt idx="8" formatCode="0.00000">
                  <c:v>22.693339999999999</c:v>
                </c:pt>
              </c:numCache>
            </c:numRef>
          </c:val>
          <c:extLst>
            <c:ext xmlns:c16="http://schemas.microsoft.com/office/drawing/2014/chart" uri="{C3380CC4-5D6E-409C-BE32-E72D297353CC}">
              <c16:uniqueId val="{00000003-9604-4829-9F86-B958D26947C1}"/>
            </c:ext>
          </c:extLst>
        </c:ser>
        <c:ser>
          <c:idx val="3"/>
          <c:order val="3"/>
          <c:tx>
            <c:strRef>
              <c:f>Taul1!$A$5</c:f>
              <c:strCache>
                <c:ptCount val="1"/>
                <c:pt idx="0">
                  <c:v>Pitää määrärahat nykyisellä tasolla, jolloin bruttokansantulo-osuus todennäköisesti laskee</c:v>
                </c:pt>
              </c:strCache>
            </c:strRef>
          </c:tx>
          <c:spPr>
            <a:solidFill>
              <a:srgbClr val="B9E6FD"/>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Taul1!$B$1:$J$1</c:f>
              <c:strCache>
                <c:ptCount val="9"/>
                <c:pt idx="0">
                  <c:v>Kaikki, n=1173</c:v>
                </c:pt>
                <c:pt idx="1">
                  <c:v>SUKUPUOLI</c:v>
                </c:pt>
                <c:pt idx="2">
                  <c:v>Nainen, n=543</c:v>
                </c:pt>
                <c:pt idx="3">
                  <c:v>Mies, n=630</c:v>
                </c:pt>
                <c:pt idx="4">
                  <c:v>IKÄ</c:v>
                </c:pt>
                <c:pt idx="5">
                  <c:v>15-24 vuotta, n=40</c:v>
                </c:pt>
                <c:pt idx="6">
                  <c:v>25-39 vuotta, n=234</c:v>
                </c:pt>
                <c:pt idx="7">
                  <c:v>40-59 vuotta, n=394</c:v>
                </c:pt>
                <c:pt idx="8">
                  <c:v>60-79 vuotta, n=505</c:v>
                </c:pt>
              </c:strCache>
            </c:strRef>
          </c:cat>
          <c:val>
            <c:numRef>
              <c:f>Taul1!$B$5:$J$5</c:f>
              <c:numCache>
                <c:formatCode>General</c:formatCode>
                <c:ptCount val="9"/>
                <c:pt idx="0" formatCode="0.00000">
                  <c:v>14.08333</c:v>
                </c:pt>
                <c:pt idx="2" formatCode="0.00000">
                  <c:v>11.18121</c:v>
                </c:pt>
                <c:pt idx="3" formatCode="0.00000">
                  <c:v>16.98537</c:v>
                </c:pt>
                <c:pt idx="5" formatCode="0.00000">
                  <c:v>12.20926</c:v>
                </c:pt>
                <c:pt idx="6" formatCode="0.00000">
                  <c:v>13.55165</c:v>
                </c:pt>
                <c:pt idx="7" formatCode="0.00000">
                  <c:v>13.65311</c:v>
                </c:pt>
                <c:pt idx="8" formatCode="0.00000">
                  <c:v>15.698169999999999</c:v>
                </c:pt>
              </c:numCache>
            </c:numRef>
          </c:val>
          <c:extLst>
            <c:ext xmlns:c16="http://schemas.microsoft.com/office/drawing/2014/chart" uri="{C3380CC4-5D6E-409C-BE32-E72D297353CC}">
              <c16:uniqueId val="{00000004-9604-4829-9F86-B958D26947C1}"/>
            </c:ext>
          </c:extLst>
        </c:ser>
        <c:ser>
          <c:idx val="4"/>
          <c:order val="4"/>
          <c:tx>
            <c:strRef>
              <c:f>Taul1!$A$6</c:f>
              <c:strCache>
                <c:ptCount val="1"/>
                <c:pt idx="0">
                  <c:v>Leikata määrärahoja jonkin verran</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Taul1!$B$1:$J$1</c:f>
              <c:strCache>
                <c:ptCount val="9"/>
                <c:pt idx="0">
                  <c:v>Kaikki, n=1173</c:v>
                </c:pt>
                <c:pt idx="1">
                  <c:v>SUKUPUOLI</c:v>
                </c:pt>
                <c:pt idx="2">
                  <c:v>Nainen, n=543</c:v>
                </c:pt>
                <c:pt idx="3">
                  <c:v>Mies, n=630</c:v>
                </c:pt>
                <c:pt idx="4">
                  <c:v>IKÄ</c:v>
                </c:pt>
                <c:pt idx="5">
                  <c:v>15-24 vuotta, n=40</c:v>
                </c:pt>
                <c:pt idx="6">
                  <c:v>25-39 vuotta, n=234</c:v>
                </c:pt>
                <c:pt idx="7">
                  <c:v>40-59 vuotta, n=394</c:v>
                </c:pt>
                <c:pt idx="8">
                  <c:v>60-79 vuotta, n=505</c:v>
                </c:pt>
              </c:strCache>
            </c:strRef>
          </c:cat>
          <c:val>
            <c:numRef>
              <c:f>Taul1!$B$6:$J$6</c:f>
              <c:numCache>
                <c:formatCode>General</c:formatCode>
                <c:ptCount val="9"/>
                <c:pt idx="0" formatCode="0.00000">
                  <c:v>8.0002300000000002</c:v>
                </c:pt>
                <c:pt idx="2" formatCode="0.00000">
                  <c:v>5.8873300000000004</c:v>
                </c:pt>
                <c:pt idx="3" formatCode="0.00000">
                  <c:v>10.11307</c:v>
                </c:pt>
                <c:pt idx="5" formatCode="0.00000">
                  <c:v>5.3648199999999999</c:v>
                </c:pt>
                <c:pt idx="6" formatCode="0.00000">
                  <c:v>6.1841900000000001</c:v>
                </c:pt>
                <c:pt idx="7" formatCode="0.00000">
                  <c:v>10.38485</c:v>
                </c:pt>
                <c:pt idx="8" formatCode="0.00000">
                  <c:v>7.90604</c:v>
                </c:pt>
              </c:numCache>
            </c:numRef>
          </c:val>
          <c:extLst>
            <c:ext xmlns:c16="http://schemas.microsoft.com/office/drawing/2014/chart" uri="{C3380CC4-5D6E-409C-BE32-E72D297353CC}">
              <c16:uniqueId val="{00000005-9604-4829-9F86-B958D26947C1}"/>
            </c:ext>
          </c:extLst>
        </c:ser>
        <c:ser>
          <c:idx val="5"/>
          <c:order val="5"/>
          <c:tx>
            <c:strRef>
              <c:f>Taul1!$A$7</c:f>
              <c:strCache>
                <c:ptCount val="1"/>
                <c:pt idx="0">
                  <c:v>Leikata määrärahoja merkittävästi</c:v>
                </c:pt>
              </c:strCache>
            </c:strRef>
          </c:tx>
          <c:spPr>
            <a:solidFill>
              <a:srgbClr val="EB599E"/>
            </a:solidFill>
          </c:spPr>
          <c:invertIfNegative val="0"/>
          <c:dPt>
            <c:idx val="2"/>
            <c:invertIfNegative val="0"/>
            <c:bubble3D val="0"/>
            <c:extLst>
              <c:ext xmlns:c16="http://schemas.microsoft.com/office/drawing/2014/chart" uri="{C3380CC4-5D6E-409C-BE32-E72D297353CC}">
                <c16:uniqueId val="{00000000-D7D5-425E-B39B-3C6A8B6AF308}"/>
              </c:ext>
            </c:extLst>
          </c:dPt>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Taul1!$B$1:$J$1</c:f>
              <c:strCache>
                <c:ptCount val="9"/>
                <c:pt idx="0">
                  <c:v>Kaikki, n=1173</c:v>
                </c:pt>
                <c:pt idx="1">
                  <c:v>SUKUPUOLI</c:v>
                </c:pt>
                <c:pt idx="2">
                  <c:v>Nainen, n=543</c:v>
                </c:pt>
                <c:pt idx="3">
                  <c:v>Mies, n=630</c:v>
                </c:pt>
                <c:pt idx="4">
                  <c:v>IKÄ</c:v>
                </c:pt>
                <c:pt idx="5">
                  <c:v>15-24 vuotta, n=40</c:v>
                </c:pt>
                <c:pt idx="6">
                  <c:v>25-39 vuotta, n=234</c:v>
                </c:pt>
                <c:pt idx="7">
                  <c:v>40-59 vuotta, n=394</c:v>
                </c:pt>
                <c:pt idx="8">
                  <c:v>60-79 vuotta, n=505</c:v>
                </c:pt>
              </c:strCache>
            </c:strRef>
          </c:cat>
          <c:val>
            <c:numRef>
              <c:f>Taul1!$B$7:$J$7</c:f>
              <c:numCache>
                <c:formatCode>General</c:formatCode>
                <c:ptCount val="9"/>
                <c:pt idx="0" formatCode="0.00000">
                  <c:v>10.68239</c:v>
                </c:pt>
                <c:pt idx="2" formatCode="0.00000">
                  <c:v>7.4299099999999996</c:v>
                </c:pt>
                <c:pt idx="3" formatCode="0.00000">
                  <c:v>13.934760000000001</c:v>
                </c:pt>
                <c:pt idx="5" formatCode="0.00000">
                  <c:v>8.13903</c:v>
                </c:pt>
                <c:pt idx="6" formatCode="0.00000">
                  <c:v>10.234260000000001</c:v>
                </c:pt>
                <c:pt idx="7" formatCode="0.00000">
                  <c:v>12.382059999999999</c:v>
                </c:pt>
                <c:pt idx="8" formatCode="0.00000">
                  <c:v>10.26961</c:v>
                </c:pt>
              </c:numCache>
            </c:numRef>
          </c:val>
          <c:extLst>
            <c:ext xmlns:c16="http://schemas.microsoft.com/office/drawing/2014/chart" uri="{C3380CC4-5D6E-409C-BE32-E72D297353CC}">
              <c16:uniqueId val="{00000006-9604-4829-9F86-B958D26947C1}"/>
            </c:ext>
          </c:extLst>
        </c:ser>
        <c:ser>
          <c:idx val="6"/>
          <c:order val="6"/>
          <c:tx>
            <c:strRef>
              <c:f>Taul1!$A$8</c:f>
              <c:strCache>
                <c:ptCount val="1"/>
                <c:pt idx="0">
                  <c:v>Lopettaa kehitysyhteistyö kokonaan</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Taul1!$B$1:$J$1</c:f>
              <c:strCache>
                <c:ptCount val="9"/>
                <c:pt idx="0">
                  <c:v>Kaikki, n=1173</c:v>
                </c:pt>
                <c:pt idx="1">
                  <c:v>SUKUPUOLI</c:v>
                </c:pt>
                <c:pt idx="2">
                  <c:v>Nainen, n=543</c:v>
                </c:pt>
                <c:pt idx="3">
                  <c:v>Mies, n=630</c:v>
                </c:pt>
                <c:pt idx="4">
                  <c:v>IKÄ</c:v>
                </c:pt>
                <c:pt idx="5">
                  <c:v>15-24 vuotta, n=40</c:v>
                </c:pt>
                <c:pt idx="6">
                  <c:v>25-39 vuotta, n=234</c:v>
                </c:pt>
                <c:pt idx="7">
                  <c:v>40-59 vuotta, n=394</c:v>
                </c:pt>
                <c:pt idx="8">
                  <c:v>60-79 vuotta, n=505</c:v>
                </c:pt>
              </c:strCache>
            </c:strRef>
          </c:cat>
          <c:val>
            <c:numRef>
              <c:f>Taul1!$B$8:$J$8</c:f>
              <c:numCache>
                <c:formatCode>General</c:formatCode>
                <c:ptCount val="9"/>
                <c:pt idx="0" formatCode="0.00000">
                  <c:v>9.2338000000000005</c:v>
                </c:pt>
                <c:pt idx="2" formatCode="0.00000">
                  <c:v>5.0259999999999998</c:v>
                </c:pt>
                <c:pt idx="3" formatCode="0.00000">
                  <c:v>13.441470000000001</c:v>
                </c:pt>
                <c:pt idx="5" formatCode="0.00000">
                  <c:v>7.9854799999999999</c:v>
                </c:pt>
                <c:pt idx="6" formatCode="0.00000">
                  <c:v>15.193379999999999</c:v>
                </c:pt>
                <c:pt idx="7" formatCode="0.00000">
                  <c:v>10.680479999999999</c:v>
                </c:pt>
                <c:pt idx="8" formatCode="0.00000">
                  <c:v>3.8610600000000002</c:v>
                </c:pt>
              </c:numCache>
            </c:numRef>
          </c:val>
          <c:extLst>
            <c:ext xmlns:c16="http://schemas.microsoft.com/office/drawing/2014/chart" uri="{C3380CC4-5D6E-409C-BE32-E72D297353CC}">
              <c16:uniqueId val="{00000007-9604-4829-9F86-B958D26947C1}"/>
            </c:ext>
          </c:extLst>
        </c:ser>
        <c:ser>
          <c:idx val="7"/>
          <c:order val="7"/>
          <c:tx>
            <c:strRef>
              <c:f>Taul1!$A$9</c:f>
              <c:strCache>
                <c:ptCount val="1"/>
                <c:pt idx="0">
                  <c:v>Ei osaa sanoa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Taul1!$B$1:$J$1</c:f>
              <c:strCache>
                <c:ptCount val="9"/>
                <c:pt idx="0">
                  <c:v>Kaikki, n=1173</c:v>
                </c:pt>
                <c:pt idx="1">
                  <c:v>SUKUPUOLI</c:v>
                </c:pt>
                <c:pt idx="2">
                  <c:v>Nainen, n=543</c:v>
                </c:pt>
                <c:pt idx="3">
                  <c:v>Mies, n=630</c:v>
                </c:pt>
                <c:pt idx="4">
                  <c:v>IKÄ</c:v>
                </c:pt>
                <c:pt idx="5">
                  <c:v>15-24 vuotta, n=40</c:v>
                </c:pt>
                <c:pt idx="6">
                  <c:v>25-39 vuotta, n=234</c:v>
                </c:pt>
                <c:pt idx="7">
                  <c:v>40-59 vuotta, n=394</c:v>
                </c:pt>
                <c:pt idx="8">
                  <c:v>60-79 vuotta, n=505</c:v>
                </c:pt>
              </c:strCache>
            </c:strRef>
          </c:cat>
          <c:val>
            <c:numRef>
              <c:f>Taul1!$B$9:$J$9</c:f>
              <c:numCache>
                <c:formatCode>General</c:formatCode>
                <c:ptCount val="9"/>
                <c:pt idx="0" formatCode="0.00000">
                  <c:v>8.9264700000000001</c:v>
                </c:pt>
                <c:pt idx="2" formatCode="0.00000">
                  <c:v>13.49555</c:v>
                </c:pt>
                <c:pt idx="3" formatCode="0.00000">
                  <c:v>4.3575299999999997</c:v>
                </c:pt>
                <c:pt idx="5" formatCode="0.00000">
                  <c:v>15.03806</c:v>
                </c:pt>
                <c:pt idx="6" formatCode="0.00000">
                  <c:v>13.681100000000001</c:v>
                </c:pt>
                <c:pt idx="7" formatCode="0.00000">
                  <c:v>6.9350300000000002</c:v>
                </c:pt>
                <c:pt idx="8" formatCode="0.00000">
                  <c:v>5.0217799999999997</c:v>
                </c:pt>
              </c:numCache>
            </c:numRef>
          </c:val>
          <c:extLst>
            <c:ext xmlns:c16="http://schemas.microsoft.com/office/drawing/2014/chart" uri="{C3380CC4-5D6E-409C-BE32-E72D297353CC}">
              <c16:uniqueId val="{00000008-9604-4829-9F86-B958D26947C1}"/>
            </c:ext>
          </c:extLst>
        </c:ser>
        <c:ser>
          <c:idx val="8"/>
          <c:order val="8"/>
          <c:tx>
            <c:strRef>
              <c:f>Taul1!$A$10</c:f>
              <c:strCache>
                <c:ptCount val="1"/>
                <c:pt idx="0">
                  <c:v>LISÄTÄ NETTO</c:v>
                </c:pt>
              </c:strCache>
            </c:strRef>
          </c:tx>
          <c:spPr>
            <a:no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Taul1!$B$1:$J$1</c:f>
              <c:strCache>
                <c:ptCount val="9"/>
                <c:pt idx="0">
                  <c:v>Kaikki, n=1173</c:v>
                </c:pt>
                <c:pt idx="1">
                  <c:v>SUKUPUOLI</c:v>
                </c:pt>
                <c:pt idx="2">
                  <c:v>Nainen, n=543</c:v>
                </c:pt>
                <c:pt idx="3">
                  <c:v>Mies, n=630</c:v>
                </c:pt>
                <c:pt idx="4">
                  <c:v>IKÄ</c:v>
                </c:pt>
                <c:pt idx="5">
                  <c:v>15-24 vuotta, n=40</c:v>
                </c:pt>
                <c:pt idx="6">
                  <c:v>25-39 vuotta, n=234</c:v>
                </c:pt>
                <c:pt idx="7">
                  <c:v>40-59 vuotta, n=394</c:v>
                </c:pt>
                <c:pt idx="8">
                  <c:v>60-79 vuotta, n=505</c:v>
                </c:pt>
              </c:strCache>
            </c:strRef>
          </c:cat>
          <c:val>
            <c:numRef>
              <c:f>Taul1!$B$10:$J$10</c:f>
              <c:numCache>
                <c:formatCode>General</c:formatCode>
                <c:ptCount val="9"/>
                <c:pt idx="0" formatCode="0.00">
                  <c:v>49.073779999999999</c:v>
                </c:pt>
                <c:pt idx="2" formatCode="0.00">
                  <c:v>56.980009999999993</c:v>
                </c:pt>
                <c:pt idx="3" formatCode="0.00">
                  <c:v>41.1678</c:v>
                </c:pt>
                <c:pt idx="5" formatCode="0.00">
                  <c:v>51.263349999999996</c:v>
                </c:pt>
                <c:pt idx="6" formatCode="0.00">
                  <c:v>41.155419999999999</c:v>
                </c:pt>
                <c:pt idx="7" formatCode="0.00">
                  <c:v>45.964480000000002</c:v>
                </c:pt>
                <c:pt idx="8" formatCode="0.00">
                  <c:v>57.243339999999996</c:v>
                </c:pt>
              </c:numCache>
            </c:numRef>
          </c:val>
          <c:extLst>
            <c:ext xmlns:c16="http://schemas.microsoft.com/office/drawing/2014/chart" uri="{C3380CC4-5D6E-409C-BE32-E72D297353CC}">
              <c16:uniqueId val="{00000009-9604-4829-9F86-B958D26947C1}"/>
            </c:ext>
          </c:extLst>
        </c:ser>
        <c:dLbls>
          <c:showLegendKey val="0"/>
          <c:showVal val="0"/>
          <c:showCatName val="0"/>
          <c:showSerName val="0"/>
          <c:showPercent val="0"/>
          <c:showBubbleSize val="0"/>
        </c:dLbls>
        <c:gapWidth val="50"/>
        <c:overlap val="100"/>
        <c:axId val="-287630688"/>
        <c:axId val="-287628512"/>
      </c:barChart>
      <c:catAx>
        <c:axId val="-287630688"/>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en-US"/>
          </a:p>
        </c:txPr>
        <c:crossAx val="-287628512"/>
        <c:crosses val="autoZero"/>
        <c:auto val="1"/>
        <c:lblAlgn val="ctr"/>
        <c:lblOffset val="100"/>
        <c:tickLblSkip val="1"/>
        <c:noMultiLvlLbl val="0"/>
      </c:catAx>
      <c:valAx>
        <c:axId val="-287628512"/>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en-US"/>
          </a:p>
        </c:txPr>
        <c:crossAx val="-287630688"/>
        <c:crosses val="autoZero"/>
        <c:crossBetween val="between"/>
        <c:majorUnit val="10"/>
        <c:minorUnit val="1"/>
      </c:valAx>
      <c:spPr>
        <a:ln>
          <a:noFill/>
        </a:ln>
      </c:spPr>
    </c:plotArea>
    <c:legend>
      <c:legendPos val="t"/>
      <c:layout>
        <c:manualLayout>
          <c:xMode val="edge"/>
          <c:yMode val="edge"/>
          <c:x val="0.20606029010200938"/>
          <c:y val="3.8777125670962212E-2"/>
          <c:w val="0.79111344274322704"/>
          <c:h val="0.24802000877211303"/>
        </c:manualLayout>
      </c:layout>
      <c:overlay val="0"/>
      <c:txPr>
        <a:bodyPr/>
        <a:lstStyle/>
        <a:p>
          <a:pPr>
            <a:defRPr sz="1000">
              <a:solidFill>
                <a:srgbClr val="262626"/>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29500599325653"/>
          <c:y val="0.1264984641769068"/>
          <c:w val="0.51248278034622163"/>
          <c:h val="0.80794874643558123"/>
        </c:manualLayout>
      </c:layout>
      <c:barChart>
        <c:barDir val="bar"/>
        <c:grouping val="stacked"/>
        <c:varyColors val="0"/>
        <c:ser>
          <c:idx val="0"/>
          <c:order val="0"/>
          <c:tx>
            <c:strRef>
              <c:f>Taul1!$A$2</c:f>
              <c:strCache>
                <c:ptCount val="1"/>
                <c:pt idx="0">
                  <c:v>4 Erittäin 
tärkeää</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Taul1!$B$1:$AB$1</c:f>
              <c:strCache>
                <c:ptCount val="27"/>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KOULUTUS</c:v>
                </c:pt>
                <c:pt idx="10">
                  <c:v>Perus-/keski-/kansa-/ammatti-/tekninen-/kauppak., n=279</c:v>
                </c:pt>
                <c:pt idx="11">
                  <c:v>Ylioppilas/lukio /opistotaso /ammattikorkeakoulu, n=544</c:v>
                </c:pt>
                <c:pt idx="12">
                  <c:v>Yliopisto/korkeakoulu, n=350</c:v>
                </c:pt>
                <c:pt idx="13">
                  <c:v>SUURALUE</c:v>
                </c:pt>
                <c:pt idx="14">
                  <c:v>Helsinki-Uusimaa/Etelä-Suomi, n=599</c:v>
                </c:pt>
                <c:pt idx="15">
                  <c:v>Länsi-Suomi, n=318</c:v>
                </c:pt>
                <c:pt idx="16">
                  <c:v>Pohjois- ja Itä-Suomi, n=256</c:v>
                </c:pt>
                <c:pt idx="17">
                  <c:v>ÄÄNESTÄISI EDUSKUNTAVAALEISSA</c:v>
                </c:pt>
                <c:pt idx="18">
                  <c:v>Vihreä Liitto, n=112</c:v>
                </c:pt>
                <c:pt idx="19">
                  <c:v>Suomen Kristillisdemokraatit (KD), n=30</c:v>
                </c:pt>
                <c:pt idx="20">
                  <c:v>Vasemmistoliitto, n=106</c:v>
                </c:pt>
                <c:pt idx="21">
                  <c:v>Ruotsalainen Kansanpuolue (RKP), n=25</c:v>
                </c:pt>
                <c:pt idx="22">
                  <c:v>Suomen Sosialidemokraattinen Puolue (SDP), n=185</c:v>
                </c:pt>
                <c:pt idx="23">
                  <c:v>Suomen Keskusta, n=88</c:v>
                </c:pt>
                <c:pt idx="24">
                  <c:v>Liike Nyt, n=20</c:v>
                </c:pt>
                <c:pt idx="25">
                  <c:v>Kansallinen Kokoomus (KOK), n=182</c:v>
                </c:pt>
                <c:pt idx="26">
                  <c:v>Perussuomalaiset, n=172</c:v>
                </c:pt>
              </c:strCache>
            </c:strRef>
          </c:cat>
          <c:val>
            <c:numRef>
              <c:f>Taul1!$B$2:$AB$2</c:f>
              <c:numCache>
                <c:formatCode>General</c:formatCode>
                <c:ptCount val="27"/>
                <c:pt idx="0">
                  <c:v>34.688981857313301</c:v>
                </c:pt>
                <c:pt idx="2">
                  <c:v>44.106698120129401</c:v>
                </c:pt>
                <c:pt idx="3">
                  <c:v>25.2715524183035</c:v>
                </c:pt>
                <c:pt idx="5">
                  <c:v>40.672060473631298</c:v>
                </c:pt>
                <c:pt idx="6">
                  <c:v>29.658015304087101</c:v>
                </c:pt>
                <c:pt idx="7">
                  <c:v>31.041862140343</c:v>
                </c:pt>
                <c:pt idx="8">
                  <c:v>39.746476296426202</c:v>
                </c:pt>
                <c:pt idx="10">
                  <c:v>16.484968997714802</c:v>
                </c:pt>
                <c:pt idx="11">
                  <c:v>38.937308735055502</c:v>
                </c:pt>
                <c:pt idx="12">
                  <c:v>43.0965434048749</c:v>
                </c:pt>
                <c:pt idx="14">
                  <c:v>40.475875849232402</c:v>
                </c:pt>
                <c:pt idx="15">
                  <c:v>28.957230166867301</c:v>
                </c:pt>
                <c:pt idx="16">
                  <c:v>29.293461551104901</c:v>
                </c:pt>
                <c:pt idx="18">
                  <c:v>73.727560718057006</c:v>
                </c:pt>
                <c:pt idx="19">
                  <c:v>35.630467249839903</c:v>
                </c:pt>
                <c:pt idx="20">
                  <c:v>66.038744027499106</c:v>
                </c:pt>
                <c:pt idx="21">
                  <c:v>70.438126673724796</c:v>
                </c:pt>
                <c:pt idx="22">
                  <c:v>51.591639490268904</c:v>
                </c:pt>
                <c:pt idx="23">
                  <c:v>24.676721411038301</c:v>
                </c:pt>
                <c:pt idx="24">
                  <c:v>2.5554357644453498</c:v>
                </c:pt>
                <c:pt idx="25">
                  <c:v>30.493538554220802</c:v>
                </c:pt>
                <c:pt idx="26">
                  <c:v>3.3793147879294501</c:v>
                </c:pt>
              </c:numCache>
            </c:numRef>
          </c:val>
          <c:extLst>
            <c:ext xmlns:c16="http://schemas.microsoft.com/office/drawing/2014/chart" uri="{C3380CC4-5D6E-409C-BE32-E72D297353CC}">
              <c16:uniqueId val="{00000000-4127-4599-AB60-96A069D1B579}"/>
            </c:ext>
          </c:extLst>
        </c:ser>
        <c:ser>
          <c:idx val="1"/>
          <c:order val="1"/>
          <c:tx>
            <c:strRef>
              <c:f>Taul1!$A$3</c:f>
              <c:strCache>
                <c:ptCount val="1"/>
                <c:pt idx="0">
                  <c:v>3 Melko 
tärkeää</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Taul1!$B$1:$AB$1</c:f>
              <c:strCache>
                <c:ptCount val="27"/>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KOULUTUS</c:v>
                </c:pt>
                <c:pt idx="10">
                  <c:v>Perus-/keski-/kansa-/ammatti-/tekninen-/kauppak., n=279</c:v>
                </c:pt>
                <c:pt idx="11">
                  <c:v>Ylioppilas/lukio /opistotaso /ammattikorkeakoulu, n=544</c:v>
                </c:pt>
                <c:pt idx="12">
                  <c:v>Yliopisto/korkeakoulu, n=350</c:v>
                </c:pt>
                <c:pt idx="13">
                  <c:v>SUURALUE</c:v>
                </c:pt>
                <c:pt idx="14">
                  <c:v>Helsinki-Uusimaa/Etelä-Suomi, n=599</c:v>
                </c:pt>
                <c:pt idx="15">
                  <c:v>Länsi-Suomi, n=318</c:v>
                </c:pt>
                <c:pt idx="16">
                  <c:v>Pohjois- ja Itä-Suomi, n=256</c:v>
                </c:pt>
                <c:pt idx="17">
                  <c:v>ÄÄNESTÄISI EDUSKUNTAVAALEISSA</c:v>
                </c:pt>
                <c:pt idx="18">
                  <c:v>Vihreä Liitto, n=112</c:v>
                </c:pt>
                <c:pt idx="19">
                  <c:v>Suomen Kristillisdemokraatit (KD), n=30</c:v>
                </c:pt>
                <c:pt idx="20">
                  <c:v>Vasemmistoliitto, n=106</c:v>
                </c:pt>
                <c:pt idx="21">
                  <c:v>Ruotsalainen Kansanpuolue (RKP), n=25</c:v>
                </c:pt>
                <c:pt idx="22">
                  <c:v>Suomen Sosialidemokraattinen Puolue (SDP), n=185</c:v>
                </c:pt>
                <c:pt idx="23">
                  <c:v>Suomen Keskusta, n=88</c:v>
                </c:pt>
                <c:pt idx="24">
                  <c:v>Liike Nyt, n=20</c:v>
                </c:pt>
                <c:pt idx="25">
                  <c:v>Kansallinen Kokoomus (KOK), n=182</c:v>
                </c:pt>
                <c:pt idx="26">
                  <c:v>Perussuomalaiset, n=172</c:v>
                </c:pt>
              </c:strCache>
            </c:strRef>
          </c:cat>
          <c:val>
            <c:numRef>
              <c:f>Taul1!$B$3:$AB$3</c:f>
              <c:numCache>
                <c:formatCode>General</c:formatCode>
                <c:ptCount val="27"/>
                <c:pt idx="0">
                  <c:v>27.5281674022308</c:v>
                </c:pt>
                <c:pt idx="2">
                  <c:v>30.029796803061799</c:v>
                </c:pt>
                <c:pt idx="3">
                  <c:v>25.026614190450999</c:v>
                </c:pt>
                <c:pt idx="5">
                  <c:v>32.731675104556402</c:v>
                </c:pt>
                <c:pt idx="6">
                  <c:v>24.2640096063569</c:v>
                </c:pt>
                <c:pt idx="7">
                  <c:v>25.188478083707398</c:v>
                </c:pt>
                <c:pt idx="8">
                  <c:v>30.236718518310699</c:v>
                </c:pt>
                <c:pt idx="10">
                  <c:v>35.387692343264</c:v>
                </c:pt>
                <c:pt idx="11">
                  <c:v>25.5828819083588</c:v>
                </c:pt>
                <c:pt idx="12">
                  <c:v>24.098404275667299</c:v>
                </c:pt>
                <c:pt idx="14">
                  <c:v>23.898613623741301</c:v>
                </c:pt>
                <c:pt idx="15">
                  <c:v>32.378527043185599</c:v>
                </c:pt>
                <c:pt idx="16">
                  <c:v>29.488089321867601</c:v>
                </c:pt>
                <c:pt idx="18">
                  <c:v>18.065211300993401</c:v>
                </c:pt>
                <c:pt idx="19">
                  <c:v>27.009814380200499</c:v>
                </c:pt>
                <c:pt idx="20">
                  <c:v>19.616042441431901</c:v>
                </c:pt>
                <c:pt idx="21">
                  <c:v>2.8897054244254798</c:v>
                </c:pt>
                <c:pt idx="22">
                  <c:v>31.5112447636754</c:v>
                </c:pt>
                <c:pt idx="23">
                  <c:v>37.886858820254503</c:v>
                </c:pt>
                <c:pt idx="24">
                  <c:v>31.431568518896199</c:v>
                </c:pt>
                <c:pt idx="25">
                  <c:v>28.230149921257802</c:v>
                </c:pt>
                <c:pt idx="26">
                  <c:v>12.199543631441101</c:v>
                </c:pt>
              </c:numCache>
            </c:numRef>
          </c:val>
          <c:extLst>
            <c:ext xmlns:c16="http://schemas.microsoft.com/office/drawing/2014/chart" uri="{C3380CC4-5D6E-409C-BE32-E72D297353CC}">
              <c16:uniqueId val="{00000001-4127-4599-AB60-96A069D1B579}"/>
            </c:ext>
          </c:extLst>
        </c:ser>
        <c:ser>
          <c:idx val="2"/>
          <c:order val="2"/>
          <c:tx>
            <c:strRef>
              <c:f>Taul1!$A$4</c:f>
              <c:strCache>
                <c:ptCount val="1"/>
                <c:pt idx="0">
                  <c:v>2 Melko vähä-
merkityksistä</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Taul1!$B$1:$AB$1</c:f>
              <c:strCache>
                <c:ptCount val="27"/>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KOULUTUS</c:v>
                </c:pt>
                <c:pt idx="10">
                  <c:v>Perus-/keski-/kansa-/ammatti-/tekninen-/kauppak., n=279</c:v>
                </c:pt>
                <c:pt idx="11">
                  <c:v>Ylioppilas/lukio /opistotaso /ammattikorkeakoulu, n=544</c:v>
                </c:pt>
                <c:pt idx="12">
                  <c:v>Yliopisto/korkeakoulu, n=350</c:v>
                </c:pt>
                <c:pt idx="13">
                  <c:v>SUURALUE</c:v>
                </c:pt>
                <c:pt idx="14">
                  <c:v>Helsinki-Uusimaa/Etelä-Suomi, n=599</c:v>
                </c:pt>
                <c:pt idx="15">
                  <c:v>Länsi-Suomi, n=318</c:v>
                </c:pt>
                <c:pt idx="16">
                  <c:v>Pohjois- ja Itä-Suomi, n=256</c:v>
                </c:pt>
                <c:pt idx="17">
                  <c:v>ÄÄNESTÄISI EDUSKUNTAVAALEISSA</c:v>
                </c:pt>
                <c:pt idx="18">
                  <c:v>Vihreä Liitto, n=112</c:v>
                </c:pt>
                <c:pt idx="19">
                  <c:v>Suomen Kristillisdemokraatit (KD), n=30</c:v>
                </c:pt>
                <c:pt idx="20">
                  <c:v>Vasemmistoliitto, n=106</c:v>
                </c:pt>
                <c:pt idx="21">
                  <c:v>Ruotsalainen Kansanpuolue (RKP), n=25</c:v>
                </c:pt>
                <c:pt idx="22">
                  <c:v>Suomen Sosialidemokraattinen Puolue (SDP), n=185</c:v>
                </c:pt>
                <c:pt idx="23">
                  <c:v>Suomen Keskusta, n=88</c:v>
                </c:pt>
                <c:pt idx="24">
                  <c:v>Liike Nyt, n=20</c:v>
                </c:pt>
                <c:pt idx="25">
                  <c:v>Kansallinen Kokoomus (KOK), n=182</c:v>
                </c:pt>
                <c:pt idx="26">
                  <c:v>Perussuomalaiset, n=172</c:v>
                </c:pt>
              </c:strCache>
            </c:strRef>
          </c:cat>
          <c:val>
            <c:numRef>
              <c:f>Taul1!$B$4:$AB$4</c:f>
              <c:numCache>
                <c:formatCode>General</c:formatCode>
                <c:ptCount val="27"/>
                <c:pt idx="0">
                  <c:v>21.593931641443302</c:v>
                </c:pt>
                <c:pt idx="2">
                  <c:v>15.810302762653199</c:v>
                </c:pt>
                <c:pt idx="3">
                  <c:v>27.377384375359</c:v>
                </c:pt>
                <c:pt idx="5">
                  <c:v>12.111906283051299</c:v>
                </c:pt>
                <c:pt idx="6">
                  <c:v>23.936913957827102</c:v>
                </c:pt>
                <c:pt idx="7">
                  <c:v>23.706370100253</c:v>
                </c:pt>
                <c:pt idx="8">
                  <c:v>21.5629412467705</c:v>
                </c:pt>
                <c:pt idx="10">
                  <c:v>27.603112945429</c:v>
                </c:pt>
                <c:pt idx="11">
                  <c:v>21.651934715527901</c:v>
                </c:pt>
                <c:pt idx="12">
                  <c:v>16.186940580499801</c:v>
                </c:pt>
                <c:pt idx="14">
                  <c:v>18.419180250545601</c:v>
                </c:pt>
                <c:pt idx="15">
                  <c:v>24.5921213779278</c:v>
                </c:pt>
                <c:pt idx="16">
                  <c:v>24.719950651756399</c:v>
                </c:pt>
                <c:pt idx="18">
                  <c:v>3.3142253733594802</c:v>
                </c:pt>
                <c:pt idx="19">
                  <c:v>25.472583742265801</c:v>
                </c:pt>
                <c:pt idx="20">
                  <c:v>8.2967369809619402</c:v>
                </c:pt>
                <c:pt idx="21">
                  <c:v>7.3114529488696496</c:v>
                </c:pt>
                <c:pt idx="22">
                  <c:v>11.0798427324725</c:v>
                </c:pt>
                <c:pt idx="23">
                  <c:v>15.807437305463401</c:v>
                </c:pt>
                <c:pt idx="24">
                  <c:v>48.355138552988102</c:v>
                </c:pt>
                <c:pt idx="25">
                  <c:v>29.529805812845598</c:v>
                </c:pt>
                <c:pt idx="26">
                  <c:v>43.664252977407799</c:v>
                </c:pt>
              </c:numCache>
            </c:numRef>
          </c:val>
          <c:extLst>
            <c:ext xmlns:c16="http://schemas.microsoft.com/office/drawing/2014/chart" uri="{C3380CC4-5D6E-409C-BE32-E72D297353CC}">
              <c16:uniqueId val="{00000002-4127-4599-AB60-96A069D1B579}"/>
            </c:ext>
          </c:extLst>
        </c:ser>
        <c:ser>
          <c:idx val="3"/>
          <c:order val="3"/>
          <c:tx>
            <c:strRef>
              <c:f>Taul1!$A$5</c:f>
              <c:strCache>
                <c:ptCount val="1"/>
                <c:pt idx="0">
                  <c:v>1 Yhden-
tekevää</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Taul1!$B$1:$AB$1</c:f>
              <c:strCache>
                <c:ptCount val="27"/>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KOULUTUS</c:v>
                </c:pt>
                <c:pt idx="10">
                  <c:v>Perus-/keski-/kansa-/ammatti-/tekninen-/kauppak., n=279</c:v>
                </c:pt>
                <c:pt idx="11">
                  <c:v>Ylioppilas/lukio /opistotaso /ammattikorkeakoulu, n=544</c:v>
                </c:pt>
                <c:pt idx="12">
                  <c:v>Yliopisto/korkeakoulu, n=350</c:v>
                </c:pt>
                <c:pt idx="13">
                  <c:v>SUURALUE</c:v>
                </c:pt>
                <c:pt idx="14">
                  <c:v>Helsinki-Uusimaa/Etelä-Suomi, n=599</c:v>
                </c:pt>
                <c:pt idx="15">
                  <c:v>Länsi-Suomi, n=318</c:v>
                </c:pt>
                <c:pt idx="16">
                  <c:v>Pohjois- ja Itä-Suomi, n=256</c:v>
                </c:pt>
                <c:pt idx="17">
                  <c:v>ÄÄNESTÄISI EDUSKUNTAVAALEISSA</c:v>
                </c:pt>
                <c:pt idx="18">
                  <c:v>Vihreä Liitto, n=112</c:v>
                </c:pt>
                <c:pt idx="19">
                  <c:v>Suomen Kristillisdemokraatit (KD), n=30</c:v>
                </c:pt>
                <c:pt idx="20">
                  <c:v>Vasemmistoliitto, n=106</c:v>
                </c:pt>
                <c:pt idx="21">
                  <c:v>Ruotsalainen Kansanpuolue (RKP), n=25</c:v>
                </c:pt>
                <c:pt idx="22">
                  <c:v>Suomen Sosialidemokraattinen Puolue (SDP), n=185</c:v>
                </c:pt>
                <c:pt idx="23">
                  <c:v>Suomen Keskusta, n=88</c:v>
                </c:pt>
                <c:pt idx="24">
                  <c:v>Liike Nyt, n=20</c:v>
                </c:pt>
                <c:pt idx="25">
                  <c:v>Kansallinen Kokoomus (KOK), n=182</c:v>
                </c:pt>
                <c:pt idx="26">
                  <c:v>Perussuomalaiset, n=172</c:v>
                </c:pt>
              </c:strCache>
            </c:strRef>
          </c:cat>
          <c:val>
            <c:numRef>
              <c:f>Taul1!$B$5:$AB$5</c:f>
              <c:numCache>
                <c:formatCode>General</c:formatCode>
                <c:ptCount val="27"/>
                <c:pt idx="0">
                  <c:v>13.5132696890325</c:v>
                </c:pt>
                <c:pt idx="2">
                  <c:v>6.8593560438779297</c:v>
                </c:pt>
                <c:pt idx="3">
                  <c:v>20.166980684119601</c:v>
                </c:pt>
                <c:pt idx="5">
                  <c:v>14.484358138760699</c:v>
                </c:pt>
                <c:pt idx="6">
                  <c:v>17.715447940717802</c:v>
                </c:pt>
                <c:pt idx="7">
                  <c:v>17.623638049203599</c:v>
                </c:pt>
                <c:pt idx="8">
                  <c:v>5.7083038861437396</c:v>
                </c:pt>
                <c:pt idx="10">
                  <c:v>16.272827816891802</c:v>
                </c:pt>
                <c:pt idx="11">
                  <c:v>11.808975411943401</c:v>
                </c:pt>
                <c:pt idx="12">
                  <c:v>14.149418828544</c:v>
                </c:pt>
                <c:pt idx="14">
                  <c:v>14.4353177247459</c:v>
                </c:pt>
                <c:pt idx="15">
                  <c:v>11.0698040699651</c:v>
                </c:pt>
                <c:pt idx="16">
                  <c:v>14.3894991888092</c:v>
                </c:pt>
                <c:pt idx="18">
                  <c:v>3.61097342844212</c:v>
                </c:pt>
                <c:pt idx="19">
                  <c:v>9.0409643695327393</c:v>
                </c:pt>
                <c:pt idx="20">
                  <c:v>3.9292674606942</c:v>
                </c:pt>
                <c:pt idx="21">
                  <c:v>19.36071495298</c:v>
                </c:pt>
                <c:pt idx="22">
                  <c:v>3.3634390249684198</c:v>
                </c:pt>
                <c:pt idx="23">
                  <c:v>18.116886403319999</c:v>
                </c:pt>
                <c:pt idx="24">
                  <c:v>14.2457530813834</c:v>
                </c:pt>
                <c:pt idx="25">
                  <c:v>11.00361133757</c:v>
                </c:pt>
                <c:pt idx="26">
                  <c:v>40.262464360252501</c:v>
                </c:pt>
              </c:numCache>
            </c:numRef>
          </c:val>
          <c:extLst>
            <c:ext xmlns:c16="http://schemas.microsoft.com/office/drawing/2014/chart" uri="{C3380CC4-5D6E-409C-BE32-E72D297353CC}">
              <c16:uniqueId val="{00000003-4127-4599-AB60-96A069D1B579}"/>
            </c:ext>
          </c:extLst>
        </c:ser>
        <c:ser>
          <c:idx val="4"/>
          <c:order val="4"/>
          <c:tx>
            <c:strRef>
              <c:f>Taul1!$A$6</c:f>
              <c:strCache>
                <c:ptCount val="1"/>
                <c:pt idx="0">
                  <c:v>Ei osaa 
sanoa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Taul1!$B$1:$AB$1</c:f>
              <c:strCache>
                <c:ptCount val="27"/>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KOULUTUS</c:v>
                </c:pt>
                <c:pt idx="10">
                  <c:v>Perus-/keski-/kansa-/ammatti-/tekninen-/kauppak., n=279</c:v>
                </c:pt>
                <c:pt idx="11">
                  <c:v>Ylioppilas/lukio /opistotaso /ammattikorkeakoulu, n=544</c:v>
                </c:pt>
                <c:pt idx="12">
                  <c:v>Yliopisto/korkeakoulu, n=350</c:v>
                </c:pt>
                <c:pt idx="13">
                  <c:v>SUURALUE</c:v>
                </c:pt>
                <c:pt idx="14">
                  <c:v>Helsinki-Uusimaa/Etelä-Suomi, n=599</c:v>
                </c:pt>
                <c:pt idx="15">
                  <c:v>Länsi-Suomi, n=318</c:v>
                </c:pt>
                <c:pt idx="16">
                  <c:v>Pohjois- ja Itä-Suomi, n=256</c:v>
                </c:pt>
                <c:pt idx="17">
                  <c:v>ÄÄNESTÄISI EDUSKUNTAVAALEISSA</c:v>
                </c:pt>
                <c:pt idx="18">
                  <c:v>Vihreä Liitto, n=112</c:v>
                </c:pt>
                <c:pt idx="19">
                  <c:v>Suomen Kristillisdemokraatit (KD), n=30</c:v>
                </c:pt>
                <c:pt idx="20">
                  <c:v>Vasemmistoliitto, n=106</c:v>
                </c:pt>
                <c:pt idx="21">
                  <c:v>Ruotsalainen Kansanpuolue (RKP), n=25</c:v>
                </c:pt>
                <c:pt idx="22">
                  <c:v>Suomen Sosialidemokraattinen Puolue (SDP), n=185</c:v>
                </c:pt>
                <c:pt idx="23">
                  <c:v>Suomen Keskusta, n=88</c:v>
                </c:pt>
                <c:pt idx="24">
                  <c:v>Liike Nyt, n=20</c:v>
                </c:pt>
                <c:pt idx="25">
                  <c:v>Kansallinen Kokoomus (KOK), n=182</c:v>
                </c:pt>
                <c:pt idx="26">
                  <c:v>Perussuomalaiset, n=172</c:v>
                </c:pt>
              </c:strCache>
            </c:strRef>
          </c:cat>
          <c:val>
            <c:numRef>
              <c:f>Taul1!$B$6:$AB$6</c:f>
              <c:numCache>
                <c:formatCode>General</c:formatCode>
                <c:ptCount val="27"/>
                <c:pt idx="0">
                  <c:v>2.6756494099796702</c:v>
                </c:pt>
                <c:pt idx="2">
                  <c:v>3.1938462702773398</c:v>
                </c:pt>
                <c:pt idx="3">
                  <c:v>2.1574683317667098</c:v>
                </c:pt>
                <c:pt idx="6">
                  <c:v>4.4256131910109602</c:v>
                </c:pt>
                <c:pt idx="7">
                  <c:v>2.4396516264928101</c:v>
                </c:pt>
                <c:pt idx="8">
                  <c:v>2.7455600523483601</c:v>
                </c:pt>
                <c:pt idx="10">
                  <c:v>4.2513978967001496</c:v>
                </c:pt>
                <c:pt idx="11">
                  <c:v>2.0188992291141101</c:v>
                </c:pt>
                <c:pt idx="12">
                  <c:v>2.4686929104138202</c:v>
                </c:pt>
                <c:pt idx="14">
                  <c:v>2.7710125517345801</c:v>
                </c:pt>
                <c:pt idx="15">
                  <c:v>3.0023173420538298</c:v>
                </c:pt>
                <c:pt idx="16">
                  <c:v>2.1089992864615201</c:v>
                </c:pt>
                <c:pt idx="18">
                  <c:v>1.2820291791478999</c:v>
                </c:pt>
                <c:pt idx="19">
                  <c:v>2.8461702581608699</c:v>
                </c:pt>
                <c:pt idx="20">
                  <c:v>2.11920908941278</c:v>
                </c:pt>
                <c:pt idx="22">
                  <c:v>2.45383398861469</c:v>
                </c:pt>
                <c:pt idx="23">
                  <c:v>3.5120960599235702</c:v>
                </c:pt>
                <c:pt idx="24">
                  <c:v>3.4121040822867799</c:v>
                </c:pt>
                <c:pt idx="25">
                  <c:v>0.74289437410575998</c:v>
                </c:pt>
                <c:pt idx="26">
                  <c:v>0.49442424296906201</c:v>
                </c:pt>
              </c:numCache>
            </c:numRef>
          </c:val>
          <c:extLst>
            <c:ext xmlns:c16="http://schemas.microsoft.com/office/drawing/2014/chart" uri="{C3380CC4-5D6E-409C-BE32-E72D297353CC}">
              <c16:uniqueId val="{00000004-4127-4599-AB60-96A069D1B579}"/>
            </c:ext>
          </c:extLst>
        </c:ser>
        <c:ser>
          <c:idx val="5"/>
          <c:order val="5"/>
          <c:tx>
            <c:strRef>
              <c:f>Taul1!$A$7</c:f>
              <c:strCache>
                <c:ptCount val="1"/>
                <c:pt idx="0">
                  <c:v>Keskiarvo</c:v>
                </c:pt>
              </c:strCache>
            </c:strRef>
          </c:tx>
          <c:spPr>
            <a:noFill/>
          </c:spPr>
          <c:invertIfNegative val="0"/>
          <c:dPt>
            <c:idx val="2"/>
            <c:invertIfNegative val="0"/>
            <c:bubble3D val="0"/>
            <c:extLst>
              <c:ext xmlns:c16="http://schemas.microsoft.com/office/drawing/2014/chart" uri="{C3380CC4-5D6E-409C-BE32-E72D297353CC}">
                <c16:uniqueId val="{00000005-4127-4599-AB60-96A069D1B579}"/>
              </c:ext>
            </c:extLst>
          </c:dPt>
          <c:dLbls>
            <c:numFmt formatCode="#,##0.00" sourceLinked="0"/>
            <c:spPr>
              <a:noFill/>
              <a:ln>
                <a:noFill/>
              </a:ln>
              <a:effectLst/>
            </c:spPr>
            <c:txPr>
              <a:bodyPr wrap="square" lIns="38100" tIns="19050" rIns="38100" bIns="19050" anchor="ctr">
                <a:spAutoFit/>
              </a:bodyPr>
              <a:lstStyle/>
              <a:p>
                <a:pPr>
                  <a:defRPr>
                    <a:solidFill>
                      <a:srgbClr val="262626"/>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Taul1!$B$1:$AB$1</c:f>
              <c:strCache>
                <c:ptCount val="27"/>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KOULUTUS</c:v>
                </c:pt>
                <c:pt idx="10">
                  <c:v>Perus-/keski-/kansa-/ammatti-/tekninen-/kauppak., n=279</c:v>
                </c:pt>
                <c:pt idx="11">
                  <c:v>Ylioppilas/lukio /opistotaso /ammattikorkeakoulu, n=544</c:v>
                </c:pt>
                <c:pt idx="12">
                  <c:v>Yliopisto/korkeakoulu, n=350</c:v>
                </c:pt>
                <c:pt idx="13">
                  <c:v>SUURALUE</c:v>
                </c:pt>
                <c:pt idx="14">
                  <c:v>Helsinki-Uusimaa/Etelä-Suomi, n=599</c:v>
                </c:pt>
                <c:pt idx="15">
                  <c:v>Länsi-Suomi, n=318</c:v>
                </c:pt>
                <c:pt idx="16">
                  <c:v>Pohjois- ja Itä-Suomi, n=256</c:v>
                </c:pt>
                <c:pt idx="17">
                  <c:v>ÄÄNESTÄISI EDUSKUNTAVAALEISSA</c:v>
                </c:pt>
                <c:pt idx="18">
                  <c:v>Vihreä Liitto, n=112</c:v>
                </c:pt>
                <c:pt idx="19">
                  <c:v>Suomen Kristillisdemokraatit (KD), n=30</c:v>
                </c:pt>
                <c:pt idx="20">
                  <c:v>Vasemmistoliitto, n=106</c:v>
                </c:pt>
                <c:pt idx="21">
                  <c:v>Ruotsalainen Kansanpuolue (RKP), n=25</c:v>
                </c:pt>
                <c:pt idx="22">
                  <c:v>Suomen Sosialidemokraattinen Puolue (SDP), n=185</c:v>
                </c:pt>
                <c:pt idx="23">
                  <c:v>Suomen Keskusta, n=88</c:v>
                </c:pt>
                <c:pt idx="24">
                  <c:v>Liike Nyt, n=20</c:v>
                </c:pt>
                <c:pt idx="25">
                  <c:v>Kansallinen Kokoomus (KOK), n=182</c:v>
                </c:pt>
                <c:pt idx="26">
                  <c:v>Perussuomalaiset, n=172</c:v>
                </c:pt>
              </c:strCache>
            </c:strRef>
          </c:cat>
          <c:val>
            <c:numRef>
              <c:f>Taul1!$B$7:$AB$7</c:f>
              <c:numCache>
                <c:formatCode>General</c:formatCode>
                <c:ptCount val="27"/>
                <c:pt idx="0">
                  <c:v>2.8568550514055602</c:v>
                </c:pt>
                <c:pt idx="2">
                  <c:v>3.15058632853464</c:v>
                </c:pt>
                <c:pt idx="3">
                  <c:v>2.5662439166108202</c:v>
                </c:pt>
                <c:pt idx="5">
                  <c:v>2.9959143791305798</c:v>
                </c:pt>
                <c:pt idx="6">
                  <c:v>2.68914480618586</c:v>
                </c:pt>
                <c:pt idx="7">
                  <c:v>2.7139023740315298</c:v>
                </c:pt>
                <c:pt idx="8">
                  <c:v>3.0695796231103598</c:v>
                </c:pt>
                <c:pt idx="10">
                  <c:v>2.5439745476973998</c:v>
                </c:pt>
                <c:pt idx="11">
                  <c:v>2.93536940537984</c:v>
                </c:pt>
                <c:pt idx="12">
                  <c:v>2.9857560113345198</c:v>
                </c:pt>
                <c:pt idx="14">
                  <c:v>2.9299186381589002</c:v>
                </c:pt>
                <c:pt idx="15">
                  <c:v>2.8167533608645901</c:v>
                </c:pt>
                <c:pt idx="16">
                  <c:v>2.7527302070483102</c:v>
                </c:pt>
                <c:pt idx="18">
                  <c:v>3.6401204153850499</c:v>
                </c:pt>
                <c:pt idx="19">
                  <c:v>2.9184381588193902</c:v>
                </c:pt>
                <c:pt idx="20">
                  <c:v>3.5096349514657699</c:v>
                </c:pt>
                <c:pt idx="21">
                  <c:v>3.2440524381889499</c:v>
                </c:pt>
                <c:pt idx="22">
                  <c:v>3.3463479918207701</c:v>
                </c:pt>
                <c:pt idx="23">
                  <c:v>2.71639461959853</c:v>
                </c:pt>
                <c:pt idx="24">
                  <c:v>2.2308434898032998</c:v>
                </c:pt>
                <c:pt idx="25">
                  <c:v>2.7879900909756601</c:v>
                </c:pt>
                <c:pt idx="26">
                  <c:v>1.78589851884308</c:v>
                </c:pt>
              </c:numCache>
            </c:numRef>
          </c:val>
          <c:extLst>
            <c:ext xmlns:c16="http://schemas.microsoft.com/office/drawing/2014/chart" uri="{C3380CC4-5D6E-409C-BE32-E72D297353CC}">
              <c16:uniqueId val="{00000006-4127-4599-AB60-96A069D1B579}"/>
            </c:ext>
          </c:extLst>
        </c:ser>
        <c:dLbls>
          <c:showLegendKey val="0"/>
          <c:showVal val="0"/>
          <c:showCatName val="0"/>
          <c:showSerName val="0"/>
          <c:showPercent val="0"/>
          <c:showBubbleSize val="0"/>
        </c:dLbls>
        <c:gapWidth val="50"/>
        <c:overlap val="100"/>
        <c:axId val="-273694544"/>
        <c:axId val="-273688016"/>
      </c:barChart>
      <c:catAx>
        <c:axId val="-273694544"/>
        <c:scaling>
          <c:orientation val="maxMin"/>
        </c:scaling>
        <c:delete val="0"/>
        <c:axPos val="l"/>
        <c:numFmt formatCode="General" sourceLinked="0"/>
        <c:majorTickMark val="none"/>
        <c:minorTickMark val="none"/>
        <c:tickLblPos val="low"/>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en-US"/>
          </a:p>
        </c:txPr>
        <c:crossAx val="-273688016"/>
        <c:crosses val="autoZero"/>
        <c:auto val="1"/>
        <c:lblAlgn val="ctr"/>
        <c:lblOffset val="100"/>
        <c:tickLblSkip val="1"/>
        <c:noMultiLvlLbl val="0"/>
      </c:catAx>
      <c:valAx>
        <c:axId val="-27368801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en-US"/>
          </a:p>
        </c:txPr>
        <c:crossAx val="-273694544"/>
        <c:crosses val="autoZero"/>
        <c:crossBetween val="between"/>
        <c:majorUnit val="10"/>
        <c:minorUnit val="1"/>
      </c:valAx>
      <c:spPr>
        <a:ln>
          <a:noFill/>
        </a:ln>
      </c:spPr>
    </c:plotArea>
    <c:legend>
      <c:legendPos val="t"/>
      <c:layout>
        <c:manualLayout>
          <c:xMode val="edge"/>
          <c:yMode val="edge"/>
          <c:x val="0.38430068554171731"/>
          <c:y val="9.5994068380709698E-3"/>
          <c:w val="0.58669002022880656"/>
          <c:h val="0.11804653397105203"/>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322866556198877"/>
          <c:y val="0.11932875892983152"/>
          <c:w val="0.40854908209379814"/>
          <c:h val="0.80760073534218524"/>
        </c:manualLayout>
      </c:layout>
      <c:barChart>
        <c:barDir val="bar"/>
        <c:grouping val="stacked"/>
        <c:varyColors val="0"/>
        <c:ser>
          <c:idx val="0"/>
          <c:order val="0"/>
          <c:tx>
            <c:strRef>
              <c:f>Taul1!$A$2</c:f>
              <c:strCache>
                <c:ptCount val="1"/>
                <c:pt idx="0">
                  <c:v>4 Erittäin 
hyvin</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Taul1!$B$1:$O$1</c:f>
              <c:strCache>
                <c:ptCount val="14"/>
                <c:pt idx="0">
                  <c:v>Päämääränä on köyhyyden poistaminen ja eriarvoisuuden vähentäminen</c:v>
                </c:pt>
                <c:pt idx="1">
                  <c:v>Perustuu suomalaiseen arvopohjaan</c:v>
                </c:pt>
                <c:pt idx="2">
                  <c:v>Perustuu Suomen vahvuuksiin ja osaamiseen</c:v>
                </c:pt>
                <c:pt idx="3">
                  <c:v>Tärkeä osa ulko- ja turvallisuuspolitiikkaa</c:v>
                </c:pt>
                <c:pt idx="4">
                  <c:v>On laaja-alaista yhteistyötä niin kotimaisten kuin kansainvälisten kumppanien kanssa</c:v>
                </c:pt>
                <c:pt idx="5">
                  <c:v>On pitkäjänteistä ja strategista</c:v>
                </c:pt>
                <c:pt idx="6">
                  <c:v>Vahvistaa sääntöpohjaista ja monenkeskistä maailmanjärjestelmää</c:v>
                </c:pt>
                <c:pt idx="7">
                  <c:v>Vastaa maailman suuriin haasteisiin</c:v>
                </c:pt>
                <c:pt idx="8">
                  <c:v>Vahvistaa kehitysmaiden valmiuksia huolehtia itse omasta hyvinvoinnistaan ja turvallisuudestaan</c:v>
                </c:pt>
                <c:pt idx="9">
                  <c:v>Vaikuttaa muuttoliikkeen juurisyihin ja taustatekijöihin</c:v>
                </c:pt>
                <c:pt idx="10">
                  <c:v>Kehitysyhteistyöstä kerrotaan avoimesti</c:v>
                </c:pt>
                <c:pt idx="11">
                  <c:v>On innovatiivista</c:v>
                </c:pt>
                <c:pt idx="12">
                  <c:v>Saa aikaan tuloksia</c:v>
                </c:pt>
                <c:pt idx="13">
                  <c:v>Valvotaan tarkasti ja väärinkäytöksiin puututaan</c:v>
                </c:pt>
              </c:strCache>
            </c:strRef>
          </c:cat>
          <c:val>
            <c:numRef>
              <c:f>Taul1!$B$2:$O$2</c:f>
              <c:numCache>
                <c:formatCode>0.00000</c:formatCode>
                <c:ptCount val="14"/>
                <c:pt idx="0">
                  <c:v>17.19342</c:v>
                </c:pt>
                <c:pt idx="1">
                  <c:v>12.512090000000001</c:v>
                </c:pt>
                <c:pt idx="2">
                  <c:v>13.46786</c:v>
                </c:pt>
                <c:pt idx="3">
                  <c:v>14.84947</c:v>
                </c:pt>
                <c:pt idx="4">
                  <c:v>6.8933999999999997</c:v>
                </c:pt>
                <c:pt idx="5">
                  <c:v>7.1426299999999996</c:v>
                </c:pt>
                <c:pt idx="6">
                  <c:v>7.9295799999999996</c:v>
                </c:pt>
                <c:pt idx="7">
                  <c:v>2.8558300000000001</c:v>
                </c:pt>
                <c:pt idx="8">
                  <c:v>6.6135700000000002</c:v>
                </c:pt>
                <c:pt idx="9">
                  <c:v>6.8599699999999997</c:v>
                </c:pt>
                <c:pt idx="10">
                  <c:v>5.9668400000000004</c:v>
                </c:pt>
                <c:pt idx="11">
                  <c:v>3.42787</c:v>
                </c:pt>
                <c:pt idx="12">
                  <c:v>4.43865</c:v>
                </c:pt>
                <c:pt idx="13">
                  <c:v>4.7455699999999998</c:v>
                </c:pt>
              </c:numCache>
            </c:numRef>
          </c:val>
          <c:extLst>
            <c:ext xmlns:c16="http://schemas.microsoft.com/office/drawing/2014/chart" uri="{C3380CC4-5D6E-409C-BE32-E72D297353CC}">
              <c16:uniqueId val="{00000000-4127-4599-AB60-96A069D1B579}"/>
            </c:ext>
          </c:extLst>
        </c:ser>
        <c:ser>
          <c:idx val="1"/>
          <c:order val="1"/>
          <c:tx>
            <c:strRef>
              <c:f>Taul1!$A$3</c:f>
              <c:strCache>
                <c:ptCount val="1"/>
                <c:pt idx="0">
                  <c:v>3 Melko 
hyvin</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Taul1!$B$1:$O$1</c:f>
              <c:strCache>
                <c:ptCount val="14"/>
                <c:pt idx="0">
                  <c:v>Päämääränä on köyhyyden poistaminen ja eriarvoisuuden vähentäminen</c:v>
                </c:pt>
                <c:pt idx="1">
                  <c:v>Perustuu suomalaiseen arvopohjaan</c:v>
                </c:pt>
                <c:pt idx="2">
                  <c:v>Perustuu Suomen vahvuuksiin ja osaamiseen</c:v>
                </c:pt>
                <c:pt idx="3">
                  <c:v>Tärkeä osa ulko- ja turvallisuuspolitiikkaa</c:v>
                </c:pt>
                <c:pt idx="4">
                  <c:v>On laaja-alaista yhteistyötä niin kotimaisten kuin kansainvälisten kumppanien kanssa</c:v>
                </c:pt>
                <c:pt idx="5">
                  <c:v>On pitkäjänteistä ja strategista</c:v>
                </c:pt>
                <c:pt idx="6">
                  <c:v>Vahvistaa sääntöpohjaista ja monenkeskistä maailmanjärjestelmää</c:v>
                </c:pt>
                <c:pt idx="7">
                  <c:v>Vastaa maailman suuriin haasteisiin</c:v>
                </c:pt>
                <c:pt idx="8">
                  <c:v>Vahvistaa kehitysmaiden valmiuksia huolehtia itse omasta hyvinvoinnistaan ja turvallisuudestaan</c:v>
                </c:pt>
                <c:pt idx="9">
                  <c:v>Vaikuttaa muuttoliikkeen juurisyihin ja taustatekijöihin</c:v>
                </c:pt>
                <c:pt idx="10">
                  <c:v>Kehitysyhteistyöstä kerrotaan avoimesti</c:v>
                </c:pt>
                <c:pt idx="11">
                  <c:v>On innovatiivista</c:v>
                </c:pt>
                <c:pt idx="12">
                  <c:v>Saa aikaan tuloksia</c:v>
                </c:pt>
                <c:pt idx="13">
                  <c:v>Valvotaan tarkasti ja väärinkäytöksiin puututaan</c:v>
                </c:pt>
              </c:strCache>
            </c:strRef>
          </c:cat>
          <c:val>
            <c:numRef>
              <c:f>Taul1!$B$3:$O$3</c:f>
              <c:numCache>
                <c:formatCode>0.00000</c:formatCode>
                <c:ptCount val="14"/>
                <c:pt idx="0">
                  <c:v>44.615609999999997</c:v>
                </c:pt>
                <c:pt idx="1">
                  <c:v>50.425829999999998</c:v>
                </c:pt>
                <c:pt idx="2">
                  <c:v>43.825339999999997</c:v>
                </c:pt>
                <c:pt idx="3">
                  <c:v>41.60324</c:v>
                </c:pt>
                <c:pt idx="4">
                  <c:v>42.732979999999998</c:v>
                </c:pt>
                <c:pt idx="5">
                  <c:v>42.069130000000001</c:v>
                </c:pt>
                <c:pt idx="6">
                  <c:v>36.791730000000001</c:v>
                </c:pt>
                <c:pt idx="7">
                  <c:v>37.311010000000003</c:v>
                </c:pt>
                <c:pt idx="8">
                  <c:v>30.941939999999999</c:v>
                </c:pt>
                <c:pt idx="9">
                  <c:v>27.103349999999999</c:v>
                </c:pt>
                <c:pt idx="10">
                  <c:v>28.842680000000001</c:v>
                </c:pt>
                <c:pt idx="11">
                  <c:v>22.35661</c:v>
                </c:pt>
                <c:pt idx="12">
                  <c:v>26.266449999999999</c:v>
                </c:pt>
                <c:pt idx="13">
                  <c:v>19.929410000000001</c:v>
                </c:pt>
              </c:numCache>
            </c:numRef>
          </c:val>
          <c:extLst>
            <c:ext xmlns:c16="http://schemas.microsoft.com/office/drawing/2014/chart" uri="{C3380CC4-5D6E-409C-BE32-E72D297353CC}">
              <c16:uniqueId val="{00000001-4127-4599-AB60-96A069D1B579}"/>
            </c:ext>
          </c:extLst>
        </c:ser>
        <c:ser>
          <c:idx val="2"/>
          <c:order val="2"/>
          <c:tx>
            <c:strRef>
              <c:f>Taul1!$A$4</c:f>
              <c:strCache>
                <c:ptCount val="1"/>
                <c:pt idx="0">
                  <c:v>2 Melko 
huonosti</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Taul1!$B$1:$O$1</c:f>
              <c:strCache>
                <c:ptCount val="14"/>
                <c:pt idx="0">
                  <c:v>Päämääränä on köyhyyden poistaminen ja eriarvoisuuden vähentäminen</c:v>
                </c:pt>
                <c:pt idx="1">
                  <c:v>Perustuu suomalaiseen arvopohjaan</c:v>
                </c:pt>
                <c:pt idx="2">
                  <c:v>Perustuu Suomen vahvuuksiin ja osaamiseen</c:v>
                </c:pt>
                <c:pt idx="3">
                  <c:v>Tärkeä osa ulko- ja turvallisuuspolitiikkaa</c:v>
                </c:pt>
                <c:pt idx="4">
                  <c:v>On laaja-alaista yhteistyötä niin kotimaisten kuin kansainvälisten kumppanien kanssa</c:v>
                </c:pt>
                <c:pt idx="5">
                  <c:v>On pitkäjänteistä ja strategista</c:v>
                </c:pt>
                <c:pt idx="6">
                  <c:v>Vahvistaa sääntöpohjaista ja monenkeskistä maailmanjärjestelmää</c:v>
                </c:pt>
                <c:pt idx="7">
                  <c:v>Vastaa maailman suuriin haasteisiin</c:v>
                </c:pt>
                <c:pt idx="8">
                  <c:v>Vahvistaa kehitysmaiden valmiuksia huolehtia itse omasta hyvinvoinnistaan ja turvallisuudestaan</c:v>
                </c:pt>
                <c:pt idx="9">
                  <c:v>Vaikuttaa muuttoliikkeen juurisyihin ja taustatekijöihin</c:v>
                </c:pt>
                <c:pt idx="10">
                  <c:v>Kehitysyhteistyöstä kerrotaan avoimesti</c:v>
                </c:pt>
                <c:pt idx="11">
                  <c:v>On innovatiivista</c:v>
                </c:pt>
                <c:pt idx="12">
                  <c:v>Saa aikaan tuloksia</c:v>
                </c:pt>
                <c:pt idx="13">
                  <c:v>Valvotaan tarkasti ja väärinkäytöksiin puututaan</c:v>
                </c:pt>
              </c:strCache>
            </c:strRef>
          </c:cat>
          <c:val>
            <c:numRef>
              <c:f>Taul1!$B$4:$O$4</c:f>
              <c:numCache>
                <c:formatCode>0.00000</c:formatCode>
                <c:ptCount val="14"/>
                <c:pt idx="0">
                  <c:v>15.677160000000001</c:v>
                </c:pt>
                <c:pt idx="1">
                  <c:v>16.206869999999999</c:v>
                </c:pt>
                <c:pt idx="2">
                  <c:v>17.050740000000001</c:v>
                </c:pt>
                <c:pt idx="3">
                  <c:v>19.415620000000001</c:v>
                </c:pt>
                <c:pt idx="4">
                  <c:v>18.16968</c:v>
                </c:pt>
                <c:pt idx="5">
                  <c:v>19.874559999999999</c:v>
                </c:pt>
                <c:pt idx="6">
                  <c:v>20.902740000000001</c:v>
                </c:pt>
                <c:pt idx="7">
                  <c:v>25.496639999999999</c:v>
                </c:pt>
                <c:pt idx="8">
                  <c:v>24.621279999999999</c:v>
                </c:pt>
                <c:pt idx="9">
                  <c:v>27.803129999999999</c:v>
                </c:pt>
                <c:pt idx="10">
                  <c:v>25.622</c:v>
                </c:pt>
                <c:pt idx="11">
                  <c:v>23.541789999999999</c:v>
                </c:pt>
                <c:pt idx="12">
                  <c:v>26.459620000000001</c:v>
                </c:pt>
                <c:pt idx="13">
                  <c:v>21.28538</c:v>
                </c:pt>
              </c:numCache>
            </c:numRef>
          </c:val>
          <c:extLst>
            <c:ext xmlns:c16="http://schemas.microsoft.com/office/drawing/2014/chart" uri="{C3380CC4-5D6E-409C-BE32-E72D297353CC}">
              <c16:uniqueId val="{00000002-4127-4599-AB60-96A069D1B579}"/>
            </c:ext>
          </c:extLst>
        </c:ser>
        <c:ser>
          <c:idx val="3"/>
          <c:order val="3"/>
          <c:tx>
            <c:strRef>
              <c:f>Taul1!$A$5</c:f>
              <c:strCache>
                <c:ptCount val="1"/>
                <c:pt idx="0">
                  <c:v>1 Erittäin 
huonosti</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Taul1!$B$1:$O$1</c:f>
              <c:strCache>
                <c:ptCount val="14"/>
                <c:pt idx="0">
                  <c:v>Päämääränä on köyhyyden poistaminen ja eriarvoisuuden vähentäminen</c:v>
                </c:pt>
                <c:pt idx="1">
                  <c:v>Perustuu suomalaiseen arvopohjaan</c:v>
                </c:pt>
                <c:pt idx="2">
                  <c:v>Perustuu Suomen vahvuuksiin ja osaamiseen</c:v>
                </c:pt>
                <c:pt idx="3">
                  <c:v>Tärkeä osa ulko- ja turvallisuuspolitiikkaa</c:v>
                </c:pt>
                <c:pt idx="4">
                  <c:v>On laaja-alaista yhteistyötä niin kotimaisten kuin kansainvälisten kumppanien kanssa</c:v>
                </c:pt>
                <c:pt idx="5">
                  <c:v>On pitkäjänteistä ja strategista</c:v>
                </c:pt>
                <c:pt idx="6">
                  <c:v>Vahvistaa sääntöpohjaista ja monenkeskistä maailmanjärjestelmää</c:v>
                </c:pt>
                <c:pt idx="7">
                  <c:v>Vastaa maailman suuriin haasteisiin</c:v>
                </c:pt>
                <c:pt idx="8">
                  <c:v>Vahvistaa kehitysmaiden valmiuksia huolehtia itse omasta hyvinvoinnistaan ja turvallisuudestaan</c:v>
                </c:pt>
                <c:pt idx="9">
                  <c:v>Vaikuttaa muuttoliikkeen juurisyihin ja taustatekijöihin</c:v>
                </c:pt>
                <c:pt idx="10">
                  <c:v>Kehitysyhteistyöstä kerrotaan avoimesti</c:v>
                </c:pt>
                <c:pt idx="11">
                  <c:v>On innovatiivista</c:v>
                </c:pt>
                <c:pt idx="12">
                  <c:v>Saa aikaan tuloksia</c:v>
                </c:pt>
                <c:pt idx="13">
                  <c:v>Valvotaan tarkasti ja väärinkäytöksiin puututaan</c:v>
                </c:pt>
              </c:strCache>
            </c:strRef>
          </c:cat>
          <c:val>
            <c:numRef>
              <c:f>Taul1!$B$5:$O$5</c:f>
              <c:numCache>
                <c:formatCode>0.00000</c:formatCode>
                <c:ptCount val="14"/>
                <c:pt idx="0">
                  <c:v>12.521430000000001</c:v>
                </c:pt>
                <c:pt idx="1">
                  <c:v>9.9681899999999999</c:v>
                </c:pt>
                <c:pt idx="2">
                  <c:v>11.19084</c:v>
                </c:pt>
                <c:pt idx="3">
                  <c:v>15.13165</c:v>
                </c:pt>
                <c:pt idx="4">
                  <c:v>10.469519999999999</c:v>
                </c:pt>
                <c:pt idx="5">
                  <c:v>13.524229999999999</c:v>
                </c:pt>
                <c:pt idx="6">
                  <c:v>14.14256</c:v>
                </c:pt>
                <c:pt idx="7">
                  <c:v>17.710229999999999</c:v>
                </c:pt>
                <c:pt idx="8">
                  <c:v>23.45675</c:v>
                </c:pt>
                <c:pt idx="9">
                  <c:v>22.59299</c:v>
                </c:pt>
                <c:pt idx="10">
                  <c:v>25.967379999999999</c:v>
                </c:pt>
                <c:pt idx="11">
                  <c:v>20.3141</c:v>
                </c:pt>
                <c:pt idx="12">
                  <c:v>26.432040000000001</c:v>
                </c:pt>
                <c:pt idx="13">
                  <c:v>31.27786</c:v>
                </c:pt>
              </c:numCache>
            </c:numRef>
          </c:val>
          <c:extLst>
            <c:ext xmlns:c16="http://schemas.microsoft.com/office/drawing/2014/chart" uri="{C3380CC4-5D6E-409C-BE32-E72D297353CC}">
              <c16:uniqueId val="{00000003-4127-4599-AB60-96A069D1B579}"/>
            </c:ext>
          </c:extLst>
        </c:ser>
        <c:ser>
          <c:idx val="4"/>
          <c:order val="4"/>
          <c:tx>
            <c:strRef>
              <c:f>Taul1!$A$6</c:f>
              <c:strCache>
                <c:ptCount val="1"/>
                <c:pt idx="0">
                  <c:v>Ei osaa 
sanoa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Taul1!$B$1:$O$1</c:f>
              <c:strCache>
                <c:ptCount val="14"/>
                <c:pt idx="0">
                  <c:v>Päämääränä on köyhyyden poistaminen ja eriarvoisuuden vähentäminen</c:v>
                </c:pt>
                <c:pt idx="1">
                  <c:v>Perustuu suomalaiseen arvopohjaan</c:v>
                </c:pt>
                <c:pt idx="2">
                  <c:v>Perustuu Suomen vahvuuksiin ja osaamiseen</c:v>
                </c:pt>
                <c:pt idx="3">
                  <c:v>Tärkeä osa ulko- ja turvallisuuspolitiikkaa</c:v>
                </c:pt>
                <c:pt idx="4">
                  <c:v>On laaja-alaista yhteistyötä niin kotimaisten kuin kansainvälisten kumppanien kanssa</c:v>
                </c:pt>
                <c:pt idx="5">
                  <c:v>On pitkäjänteistä ja strategista</c:v>
                </c:pt>
                <c:pt idx="6">
                  <c:v>Vahvistaa sääntöpohjaista ja monenkeskistä maailmanjärjestelmää</c:v>
                </c:pt>
                <c:pt idx="7">
                  <c:v>Vastaa maailman suuriin haasteisiin</c:v>
                </c:pt>
                <c:pt idx="8">
                  <c:v>Vahvistaa kehitysmaiden valmiuksia huolehtia itse omasta hyvinvoinnistaan ja turvallisuudestaan</c:v>
                </c:pt>
                <c:pt idx="9">
                  <c:v>Vaikuttaa muuttoliikkeen juurisyihin ja taustatekijöihin</c:v>
                </c:pt>
                <c:pt idx="10">
                  <c:v>Kehitysyhteistyöstä kerrotaan avoimesti</c:v>
                </c:pt>
                <c:pt idx="11">
                  <c:v>On innovatiivista</c:v>
                </c:pt>
                <c:pt idx="12">
                  <c:v>Saa aikaan tuloksia</c:v>
                </c:pt>
                <c:pt idx="13">
                  <c:v>Valvotaan tarkasti ja väärinkäytöksiin puututaan</c:v>
                </c:pt>
              </c:strCache>
            </c:strRef>
          </c:cat>
          <c:val>
            <c:numRef>
              <c:f>Taul1!$B$6:$O$6</c:f>
              <c:numCache>
                <c:formatCode>0.00000</c:formatCode>
                <c:ptCount val="14"/>
                <c:pt idx="0">
                  <c:v>9.9923699999999993</c:v>
                </c:pt>
                <c:pt idx="1">
                  <c:v>10.88702</c:v>
                </c:pt>
                <c:pt idx="2">
                  <c:v>14.465210000000001</c:v>
                </c:pt>
                <c:pt idx="3">
                  <c:v>9.0000199999999992</c:v>
                </c:pt>
                <c:pt idx="4">
                  <c:v>21.73442</c:v>
                </c:pt>
                <c:pt idx="5">
                  <c:v>17.38945</c:v>
                </c:pt>
                <c:pt idx="6">
                  <c:v>20.23339</c:v>
                </c:pt>
                <c:pt idx="7">
                  <c:v>16.626290000000001</c:v>
                </c:pt>
                <c:pt idx="8">
                  <c:v>14.36646</c:v>
                </c:pt>
                <c:pt idx="9">
                  <c:v>15.64057</c:v>
                </c:pt>
                <c:pt idx="10">
                  <c:v>13.60111</c:v>
                </c:pt>
                <c:pt idx="11">
                  <c:v>30.359629999999999</c:v>
                </c:pt>
                <c:pt idx="12">
                  <c:v>16.40324</c:v>
                </c:pt>
                <c:pt idx="13">
                  <c:v>22.761790000000001</c:v>
                </c:pt>
              </c:numCache>
            </c:numRef>
          </c:val>
          <c:extLst>
            <c:ext xmlns:c16="http://schemas.microsoft.com/office/drawing/2014/chart" uri="{C3380CC4-5D6E-409C-BE32-E72D297353CC}">
              <c16:uniqueId val="{00000004-4127-4599-AB60-96A069D1B579}"/>
            </c:ext>
          </c:extLst>
        </c:ser>
        <c:ser>
          <c:idx val="5"/>
          <c:order val="5"/>
          <c:tx>
            <c:strRef>
              <c:f>Taul1!$A$7</c:f>
              <c:strCache>
                <c:ptCount val="1"/>
                <c:pt idx="0">
                  <c:v>Keskiarvo</c:v>
                </c:pt>
              </c:strCache>
            </c:strRef>
          </c:tx>
          <c:spPr>
            <a:noFill/>
          </c:spPr>
          <c:invertIfNegative val="0"/>
          <c:dLbls>
            <c:numFmt formatCode="#,##0.00" sourceLinked="0"/>
            <c:spPr>
              <a:noFill/>
              <a:ln>
                <a:noFill/>
              </a:ln>
              <a:effectLst/>
            </c:spPr>
            <c:txPr>
              <a:bodyPr wrap="square" lIns="38100" tIns="19050" rIns="38100" bIns="19050" anchor="ctr">
                <a:spAutoFit/>
              </a:bodyPr>
              <a:lstStyle/>
              <a:p>
                <a:pPr>
                  <a:defRPr>
                    <a:solidFill>
                      <a:srgbClr val="262626"/>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Taul1!$B$1:$O$1</c:f>
              <c:strCache>
                <c:ptCount val="14"/>
                <c:pt idx="0">
                  <c:v>Päämääränä on köyhyyden poistaminen ja eriarvoisuuden vähentäminen</c:v>
                </c:pt>
                <c:pt idx="1">
                  <c:v>Perustuu suomalaiseen arvopohjaan</c:v>
                </c:pt>
                <c:pt idx="2">
                  <c:v>Perustuu Suomen vahvuuksiin ja osaamiseen</c:v>
                </c:pt>
                <c:pt idx="3">
                  <c:v>Tärkeä osa ulko- ja turvallisuuspolitiikkaa</c:v>
                </c:pt>
                <c:pt idx="4">
                  <c:v>On laaja-alaista yhteistyötä niin kotimaisten kuin kansainvälisten kumppanien kanssa</c:v>
                </c:pt>
                <c:pt idx="5">
                  <c:v>On pitkäjänteistä ja strategista</c:v>
                </c:pt>
                <c:pt idx="6">
                  <c:v>Vahvistaa sääntöpohjaista ja monenkeskistä maailmanjärjestelmää</c:v>
                </c:pt>
                <c:pt idx="7">
                  <c:v>Vastaa maailman suuriin haasteisiin</c:v>
                </c:pt>
                <c:pt idx="8">
                  <c:v>Vahvistaa kehitysmaiden valmiuksia huolehtia itse omasta hyvinvoinnistaan ja turvallisuudestaan</c:v>
                </c:pt>
                <c:pt idx="9">
                  <c:v>Vaikuttaa muuttoliikkeen juurisyihin ja taustatekijöihin</c:v>
                </c:pt>
                <c:pt idx="10">
                  <c:v>Kehitysyhteistyöstä kerrotaan avoimesti</c:v>
                </c:pt>
                <c:pt idx="11">
                  <c:v>On innovatiivista</c:v>
                </c:pt>
                <c:pt idx="12">
                  <c:v>Saa aikaan tuloksia</c:v>
                </c:pt>
                <c:pt idx="13">
                  <c:v>Valvotaan tarkasti ja väärinkäytöksiin puututaan</c:v>
                </c:pt>
              </c:strCache>
            </c:strRef>
          </c:cat>
          <c:val>
            <c:numRef>
              <c:f>Taul1!$B$7:$O$7</c:f>
              <c:numCache>
                <c:formatCode>0.00</c:formatCode>
                <c:ptCount val="14"/>
                <c:pt idx="0">
                  <c:v>2.74</c:v>
                </c:pt>
                <c:pt idx="1">
                  <c:v>2.73</c:v>
                </c:pt>
                <c:pt idx="2">
                  <c:v>2.7</c:v>
                </c:pt>
                <c:pt idx="3">
                  <c:v>2.62</c:v>
                </c:pt>
                <c:pt idx="4">
                  <c:v>2.59</c:v>
                </c:pt>
                <c:pt idx="5">
                  <c:v>2.52</c:v>
                </c:pt>
                <c:pt idx="6">
                  <c:v>2.48</c:v>
                </c:pt>
                <c:pt idx="7">
                  <c:v>2.2999999999999998</c:v>
                </c:pt>
                <c:pt idx="8">
                  <c:v>2.2400000000000002</c:v>
                </c:pt>
                <c:pt idx="9">
                  <c:v>2.2200000000000002</c:v>
                </c:pt>
                <c:pt idx="10">
                  <c:v>2.17</c:v>
                </c:pt>
                <c:pt idx="11">
                  <c:v>2.13</c:v>
                </c:pt>
                <c:pt idx="12">
                  <c:v>2.1</c:v>
                </c:pt>
                <c:pt idx="13">
                  <c:v>1.98</c:v>
                </c:pt>
              </c:numCache>
            </c:numRef>
          </c:val>
          <c:extLst>
            <c:ext xmlns:c16="http://schemas.microsoft.com/office/drawing/2014/chart" uri="{C3380CC4-5D6E-409C-BE32-E72D297353CC}">
              <c16:uniqueId val="{00000006-4127-4599-AB60-96A069D1B579}"/>
            </c:ext>
          </c:extLst>
        </c:ser>
        <c:dLbls>
          <c:showLegendKey val="0"/>
          <c:showVal val="0"/>
          <c:showCatName val="0"/>
          <c:showSerName val="0"/>
          <c:showPercent val="0"/>
          <c:showBubbleSize val="0"/>
        </c:dLbls>
        <c:gapWidth val="50"/>
        <c:overlap val="100"/>
        <c:axId val="-273689104"/>
        <c:axId val="-273682576"/>
      </c:barChart>
      <c:catAx>
        <c:axId val="-273689104"/>
        <c:scaling>
          <c:orientation val="maxMin"/>
        </c:scaling>
        <c:delete val="0"/>
        <c:axPos val="l"/>
        <c:numFmt formatCode="General" sourceLinked="0"/>
        <c:majorTickMark val="none"/>
        <c:minorTickMark val="none"/>
        <c:tickLblPos val="low"/>
        <c:spPr>
          <a:ln>
            <a:noFill/>
          </a:ln>
        </c:spPr>
        <c:txPr>
          <a:bodyPr/>
          <a:lstStyle/>
          <a:p>
            <a:pPr>
              <a:defRPr sz="1050">
                <a:solidFill>
                  <a:srgbClr val="262626"/>
                </a:solidFill>
                <a:latin typeface="Calibri" panose="020F0502020204030204" pitchFamily="34" charset="0"/>
                <a:cs typeface="Arial" panose="020B0604020202020204" pitchFamily="34" charset="0"/>
              </a:defRPr>
            </a:pPr>
            <a:endParaRPr lang="en-US"/>
          </a:p>
        </c:txPr>
        <c:crossAx val="-273682576"/>
        <c:crosses val="autoZero"/>
        <c:auto val="1"/>
        <c:lblAlgn val="ctr"/>
        <c:lblOffset val="100"/>
        <c:tickLblSkip val="1"/>
        <c:noMultiLvlLbl val="0"/>
      </c:catAx>
      <c:valAx>
        <c:axId val="-27368257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en-US"/>
          </a:p>
        </c:txPr>
        <c:crossAx val="-273689104"/>
        <c:crosses val="autoZero"/>
        <c:crossBetween val="between"/>
        <c:majorUnit val="10"/>
        <c:minorUnit val="1"/>
      </c:valAx>
      <c:spPr>
        <a:ln>
          <a:noFill/>
        </a:ln>
      </c:spPr>
    </c:plotArea>
    <c:legend>
      <c:legendPos val="t"/>
      <c:layout>
        <c:manualLayout>
          <c:xMode val="edge"/>
          <c:yMode val="edge"/>
          <c:x val="0.49127488867926444"/>
          <c:y val="9.5994068380709698E-3"/>
          <c:w val="0.50872511132073561"/>
          <c:h val="0.11804653397105203"/>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29500599325653"/>
          <c:y val="0.1264984641769068"/>
          <c:w val="0.51248278034622163"/>
          <c:h val="0.80794874643558123"/>
        </c:manualLayout>
      </c:layout>
      <c:barChart>
        <c:barDir val="bar"/>
        <c:grouping val="stacked"/>
        <c:varyColors val="0"/>
        <c:ser>
          <c:idx val="0"/>
          <c:order val="0"/>
          <c:tx>
            <c:strRef>
              <c:f>Taul1!$A$2</c:f>
              <c:strCache>
                <c:ptCount val="1"/>
                <c:pt idx="0">
                  <c:v>4 Erittäin 
tärkeää</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Taul1!$B$1:$AB$1</c:f>
              <c:strCache>
                <c:ptCount val="27"/>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KOULUTUS</c:v>
                </c:pt>
                <c:pt idx="10">
                  <c:v>Perus-/keski-/kansa-/ammatti-/tekninen-/kauppak., n=279</c:v>
                </c:pt>
                <c:pt idx="11">
                  <c:v>Ylioppilas/lukio /opistotaso /ammattikorkeakoulu, n=544</c:v>
                </c:pt>
                <c:pt idx="12">
                  <c:v>Yliopisto/korkeakoulu, n=350</c:v>
                </c:pt>
                <c:pt idx="13">
                  <c:v>SUURALUE</c:v>
                </c:pt>
                <c:pt idx="14">
                  <c:v>Helsinki-Uusimaa/Etelä-Suomi, n=599</c:v>
                </c:pt>
                <c:pt idx="15">
                  <c:v>Länsi-Suomi, n=318</c:v>
                </c:pt>
                <c:pt idx="16">
                  <c:v>Pohjois- ja Itä-Suomi, n=256</c:v>
                </c:pt>
                <c:pt idx="17">
                  <c:v>ÄÄNESTÄISI EDUSKUNTAVAALEISSA</c:v>
                </c:pt>
                <c:pt idx="18">
                  <c:v>Vihreä Liitto, n=112</c:v>
                </c:pt>
                <c:pt idx="19">
                  <c:v>Suomen Kristillisdemokraatit (KD), n=30</c:v>
                </c:pt>
                <c:pt idx="20">
                  <c:v>Vasemmistoliitto, n=106</c:v>
                </c:pt>
                <c:pt idx="21">
                  <c:v>Ruotsalainen Kansanpuolue (RKP), n=25</c:v>
                </c:pt>
                <c:pt idx="22">
                  <c:v>Suomen Sosialidemokraattinen Puolue (SDP), n=185</c:v>
                </c:pt>
                <c:pt idx="23">
                  <c:v>Suomen Keskusta, n=88</c:v>
                </c:pt>
                <c:pt idx="24">
                  <c:v>Liike Nyt, n=20</c:v>
                </c:pt>
                <c:pt idx="25">
                  <c:v>Kansallinen Kokoomus (KOK), n=182</c:v>
                </c:pt>
                <c:pt idx="26">
                  <c:v>Perussuomalaiset, n=172</c:v>
                </c:pt>
              </c:strCache>
            </c:strRef>
          </c:cat>
          <c:val>
            <c:numRef>
              <c:f>Taul1!$B$2:$AB$2</c:f>
              <c:numCache>
                <c:formatCode>General</c:formatCode>
                <c:ptCount val="27"/>
                <c:pt idx="0">
                  <c:v>22.374580303860899</c:v>
                </c:pt>
                <c:pt idx="2">
                  <c:v>20.293944054737</c:v>
                </c:pt>
                <c:pt idx="3">
                  <c:v>24.455153185604399</c:v>
                </c:pt>
                <c:pt idx="5">
                  <c:v>29.131031570055899</c:v>
                </c:pt>
                <c:pt idx="6">
                  <c:v>19.593805028025201</c:v>
                </c:pt>
                <c:pt idx="7">
                  <c:v>21.600895248999802</c:v>
                </c:pt>
                <c:pt idx="8">
                  <c:v>22.440307657351202</c:v>
                </c:pt>
                <c:pt idx="10">
                  <c:v>12.5932091700481</c:v>
                </c:pt>
                <c:pt idx="11">
                  <c:v>23.221586880457199</c:v>
                </c:pt>
                <c:pt idx="12">
                  <c:v>29.479287717487601</c:v>
                </c:pt>
                <c:pt idx="14">
                  <c:v>25.486261561952801</c:v>
                </c:pt>
                <c:pt idx="15">
                  <c:v>22.329751211725199</c:v>
                </c:pt>
                <c:pt idx="16">
                  <c:v>16.027833801612999</c:v>
                </c:pt>
                <c:pt idx="18">
                  <c:v>36.2041247333146</c:v>
                </c:pt>
                <c:pt idx="19">
                  <c:v>11.151056112652</c:v>
                </c:pt>
                <c:pt idx="20">
                  <c:v>33.956485128085198</c:v>
                </c:pt>
                <c:pt idx="21">
                  <c:v>38.940960328828503</c:v>
                </c:pt>
                <c:pt idx="22">
                  <c:v>33.080025601690501</c:v>
                </c:pt>
                <c:pt idx="23">
                  <c:v>22.972075309360498</c:v>
                </c:pt>
                <c:pt idx="24">
                  <c:v>9.6418893324397494</c:v>
                </c:pt>
                <c:pt idx="25">
                  <c:v>28.118830358809099</c:v>
                </c:pt>
                <c:pt idx="26">
                  <c:v>11.111510645852899</c:v>
                </c:pt>
              </c:numCache>
            </c:numRef>
          </c:val>
          <c:extLst>
            <c:ext xmlns:c16="http://schemas.microsoft.com/office/drawing/2014/chart" uri="{C3380CC4-5D6E-409C-BE32-E72D297353CC}">
              <c16:uniqueId val="{00000000-4127-4599-AB60-96A069D1B579}"/>
            </c:ext>
          </c:extLst>
        </c:ser>
        <c:ser>
          <c:idx val="1"/>
          <c:order val="1"/>
          <c:tx>
            <c:strRef>
              <c:f>Taul1!$A$3</c:f>
              <c:strCache>
                <c:ptCount val="1"/>
                <c:pt idx="0">
                  <c:v>3 Melko 
tärkeää</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Taul1!$B$1:$AB$1</c:f>
              <c:strCache>
                <c:ptCount val="27"/>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KOULUTUS</c:v>
                </c:pt>
                <c:pt idx="10">
                  <c:v>Perus-/keski-/kansa-/ammatti-/tekninen-/kauppak., n=279</c:v>
                </c:pt>
                <c:pt idx="11">
                  <c:v>Ylioppilas/lukio /opistotaso /ammattikorkeakoulu, n=544</c:v>
                </c:pt>
                <c:pt idx="12">
                  <c:v>Yliopisto/korkeakoulu, n=350</c:v>
                </c:pt>
                <c:pt idx="13">
                  <c:v>SUURALUE</c:v>
                </c:pt>
                <c:pt idx="14">
                  <c:v>Helsinki-Uusimaa/Etelä-Suomi, n=599</c:v>
                </c:pt>
                <c:pt idx="15">
                  <c:v>Länsi-Suomi, n=318</c:v>
                </c:pt>
                <c:pt idx="16">
                  <c:v>Pohjois- ja Itä-Suomi, n=256</c:v>
                </c:pt>
                <c:pt idx="17">
                  <c:v>ÄÄNESTÄISI EDUSKUNTAVAALEISSA</c:v>
                </c:pt>
                <c:pt idx="18">
                  <c:v>Vihreä Liitto, n=112</c:v>
                </c:pt>
                <c:pt idx="19">
                  <c:v>Suomen Kristillisdemokraatit (KD), n=30</c:v>
                </c:pt>
                <c:pt idx="20">
                  <c:v>Vasemmistoliitto, n=106</c:v>
                </c:pt>
                <c:pt idx="21">
                  <c:v>Ruotsalainen Kansanpuolue (RKP), n=25</c:v>
                </c:pt>
                <c:pt idx="22">
                  <c:v>Suomen Sosialidemokraattinen Puolue (SDP), n=185</c:v>
                </c:pt>
                <c:pt idx="23">
                  <c:v>Suomen Keskusta, n=88</c:v>
                </c:pt>
                <c:pt idx="24">
                  <c:v>Liike Nyt, n=20</c:v>
                </c:pt>
                <c:pt idx="25">
                  <c:v>Kansallinen Kokoomus (KOK), n=182</c:v>
                </c:pt>
                <c:pt idx="26">
                  <c:v>Perussuomalaiset, n=172</c:v>
                </c:pt>
              </c:strCache>
            </c:strRef>
          </c:cat>
          <c:val>
            <c:numRef>
              <c:f>Taul1!$B$3:$AB$3</c:f>
              <c:numCache>
                <c:formatCode>General</c:formatCode>
                <c:ptCount val="27"/>
                <c:pt idx="0">
                  <c:v>40.148492600980802</c:v>
                </c:pt>
                <c:pt idx="2">
                  <c:v>41.326555333590697</c:v>
                </c:pt>
                <c:pt idx="3">
                  <c:v>38.970465747179297</c:v>
                </c:pt>
                <c:pt idx="5">
                  <c:v>32.7044734237789</c:v>
                </c:pt>
                <c:pt idx="6">
                  <c:v>35.484488392990201</c:v>
                </c:pt>
                <c:pt idx="7">
                  <c:v>39.735783822873003</c:v>
                </c:pt>
                <c:pt idx="8">
                  <c:v>47.067133690486401</c:v>
                </c:pt>
                <c:pt idx="10">
                  <c:v>40.785442606272802</c:v>
                </c:pt>
                <c:pt idx="11">
                  <c:v>39.526665405522898</c:v>
                </c:pt>
                <c:pt idx="12">
                  <c:v>40.706994884943001</c:v>
                </c:pt>
                <c:pt idx="14">
                  <c:v>35.8586658979467</c:v>
                </c:pt>
                <c:pt idx="15">
                  <c:v>43.212505976594699</c:v>
                </c:pt>
                <c:pt idx="16">
                  <c:v>45.492428563969803</c:v>
                </c:pt>
                <c:pt idx="18">
                  <c:v>41.211128590823797</c:v>
                </c:pt>
                <c:pt idx="19">
                  <c:v>43.825474717303102</c:v>
                </c:pt>
                <c:pt idx="20">
                  <c:v>46.450849568119303</c:v>
                </c:pt>
                <c:pt idx="21">
                  <c:v>48.502210873762202</c:v>
                </c:pt>
                <c:pt idx="22">
                  <c:v>49.7512639988079</c:v>
                </c:pt>
                <c:pt idx="23">
                  <c:v>32.443948174203499</c:v>
                </c:pt>
                <c:pt idx="24">
                  <c:v>51.2675194498674</c:v>
                </c:pt>
                <c:pt idx="25">
                  <c:v>41.184309180262403</c:v>
                </c:pt>
                <c:pt idx="26">
                  <c:v>28.447822510686301</c:v>
                </c:pt>
              </c:numCache>
            </c:numRef>
          </c:val>
          <c:extLst>
            <c:ext xmlns:c16="http://schemas.microsoft.com/office/drawing/2014/chart" uri="{C3380CC4-5D6E-409C-BE32-E72D297353CC}">
              <c16:uniqueId val="{00000001-4127-4599-AB60-96A069D1B579}"/>
            </c:ext>
          </c:extLst>
        </c:ser>
        <c:ser>
          <c:idx val="2"/>
          <c:order val="2"/>
          <c:tx>
            <c:strRef>
              <c:f>Taul1!$A$4</c:f>
              <c:strCache>
                <c:ptCount val="1"/>
                <c:pt idx="0">
                  <c:v>2 Melko vähä-
merkityksistä</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Taul1!$B$1:$AB$1</c:f>
              <c:strCache>
                <c:ptCount val="27"/>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KOULUTUS</c:v>
                </c:pt>
                <c:pt idx="10">
                  <c:v>Perus-/keski-/kansa-/ammatti-/tekninen-/kauppak., n=279</c:v>
                </c:pt>
                <c:pt idx="11">
                  <c:v>Ylioppilas/lukio /opistotaso /ammattikorkeakoulu, n=544</c:v>
                </c:pt>
                <c:pt idx="12">
                  <c:v>Yliopisto/korkeakoulu, n=350</c:v>
                </c:pt>
                <c:pt idx="13">
                  <c:v>SUURALUE</c:v>
                </c:pt>
                <c:pt idx="14">
                  <c:v>Helsinki-Uusimaa/Etelä-Suomi, n=599</c:v>
                </c:pt>
                <c:pt idx="15">
                  <c:v>Länsi-Suomi, n=318</c:v>
                </c:pt>
                <c:pt idx="16">
                  <c:v>Pohjois- ja Itä-Suomi, n=256</c:v>
                </c:pt>
                <c:pt idx="17">
                  <c:v>ÄÄNESTÄISI EDUSKUNTAVAALEISSA</c:v>
                </c:pt>
                <c:pt idx="18">
                  <c:v>Vihreä Liitto, n=112</c:v>
                </c:pt>
                <c:pt idx="19">
                  <c:v>Suomen Kristillisdemokraatit (KD), n=30</c:v>
                </c:pt>
                <c:pt idx="20">
                  <c:v>Vasemmistoliitto, n=106</c:v>
                </c:pt>
                <c:pt idx="21">
                  <c:v>Ruotsalainen Kansanpuolue (RKP), n=25</c:v>
                </c:pt>
                <c:pt idx="22">
                  <c:v>Suomen Sosialidemokraattinen Puolue (SDP), n=185</c:v>
                </c:pt>
                <c:pt idx="23">
                  <c:v>Suomen Keskusta, n=88</c:v>
                </c:pt>
                <c:pt idx="24">
                  <c:v>Liike Nyt, n=20</c:v>
                </c:pt>
                <c:pt idx="25">
                  <c:v>Kansallinen Kokoomus (KOK), n=182</c:v>
                </c:pt>
                <c:pt idx="26">
                  <c:v>Perussuomalaiset, n=172</c:v>
                </c:pt>
              </c:strCache>
            </c:strRef>
          </c:cat>
          <c:val>
            <c:numRef>
              <c:f>Taul1!$B$4:$AB$4</c:f>
              <c:numCache>
                <c:formatCode>General</c:formatCode>
                <c:ptCount val="27"/>
                <c:pt idx="0">
                  <c:v>21.3568806170986</c:v>
                </c:pt>
                <c:pt idx="2">
                  <c:v>16.0148241056459</c:v>
                </c:pt>
                <c:pt idx="3">
                  <c:v>26.698774432103701</c:v>
                </c:pt>
                <c:pt idx="5">
                  <c:v>10.442940000608401</c:v>
                </c:pt>
                <c:pt idx="6">
                  <c:v>23.714081936099898</c:v>
                </c:pt>
                <c:pt idx="7">
                  <c:v>25.386853938331701</c:v>
                </c:pt>
                <c:pt idx="8">
                  <c:v>19.886996563715702</c:v>
                </c:pt>
                <c:pt idx="10">
                  <c:v>27.579413249478701</c:v>
                </c:pt>
                <c:pt idx="11">
                  <c:v>21.9933398403316</c:v>
                </c:pt>
                <c:pt idx="12">
                  <c:v>14.719241437996599</c:v>
                </c:pt>
                <c:pt idx="14">
                  <c:v>18.764539880243301</c:v>
                </c:pt>
                <c:pt idx="15">
                  <c:v>19.5914693857722</c:v>
                </c:pt>
                <c:pt idx="16">
                  <c:v>28.689467669358901</c:v>
                </c:pt>
                <c:pt idx="18">
                  <c:v>7.8708273171993097</c:v>
                </c:pt>
                <c:pt idx="19">
                  <c:v>23.479837849370501</c:v>
                </c:pt>
                <c:pt idx="20">
                  <c:v>9.1251941137321602</c:v>
                </c:pt>
                <c:pt idx="21">
                  <c:v>9.1969234601731298</c:v>
                </c:pt>
                <c:pt idx="22">
                  <c:v>12.580047613726</c:v>
                </c:pt>
                <c:pt idx="23">
                  <c:v>32.385112736290701</c:v>
                </c:pt>
                <c:pt idx="24">
                  <c:v>29.218508697805799</c:v>
                </c:pt>
                <c:pt idx="25">
                  <c:v>18.119550661860199</c:v>
                </c:pt>
                <c:pt idx="26">
                  <c:v>37.5957197843111</c:v>
                </c:pt>
              </c:numCache>
            </c:numRef>
          </c:val>
          <c:extLst>
            <c:ext xmlns:c16="http://schemas.microsoft.com/office/drawing/2014/chart" uri="{C3380CC4-5D6E-409C-BE32-E72D297353CC}">
              <c16:uniqueId val="{00000002-4127-4599-AB60-96A069D1B579}"/>
            </c:ext>
          </c:extLst>
        </c:ser>
        <c:ser>
          <c:idx val="3"/>
          <c:order val="3"/>
          <c:tx>
            <c:strRef>
              <c:f>Taul1!$A$5</c:f>
              <c:strCache>
                <c:ptCount val="1"/>
                <c:pt idx="0">
                  <c:v>1 Yhden-
tekevää</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Taul1!$B$1:$AB$1</c:f>
              <c:strCache>
                <c:ptCount val="27"/>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KOULUTUS</c:v>
                </c:pt>
                <c:pt idx="10">
                  <c:v>Perus-/keski-/kansa-/ammatti-/tekninen-/kauppak., n=279</c:v>
                </c:pt>
                <c:pt idx="11">
                  <c:v>Ylioppilas/lukio /opistotaso /ammattikorkeakoulu, n=544</c:v>
                </c:pt>
                <c:pt idx="12">
                  <c:v>Yliopisto/korkeakoulu, n=350</c:v>
                </c:pt>
                <c:pt idx="13">
                  <c:v>SUURALUE</c:v>
                </c:pt>
                <c:pt idx="14">
                  <c:v>Helsinki-Uusimaa/Etelä-Suomi, n=599</c:v>
                </c:pt>
                <c:pt idx="15">
                  <c:v>Länsi-Suomi, n=318</c:v>
                </c:pt>
                <c:pt idx="16">
                  <c:v>Pohjois- ja Itä-Suomi, n=256</c:v>
                </c:pt>
                <c:pt idx="17">
                  <c:v>ÄÄNESTÄISI EDUSKUNTAVAALEISSA</c:v>
                </c:pt>
                <c:pt idx="18">
                  <c:v>Vihreä Liitto, n=112</c:v>
                </c:pt>
                <c:pt idx="19">
                  <c:v>Suomen Kristillisdemokraatit (KD), n=30</c:v>
                </c:pt>
                <c:pt idx="20">
                  <c:v>Vasemmistoliitto, n=106</c:v>
                </c:pt>
                <c:pt idx="21">
                  <c:v>Ruotsalainen Kansanpuolue (RKP), n=25</c:v>
                </c:pt>
                <c:pt idx="22">
                  <c:v>Suomen Sosialidemokraattinen Puolue (SDP), n=185</c:v>
                </c:pt>
                <c:pt idx="23">
                  <c:v>Suomen Keskusta, n=88</c:v>
                </c:pt>
                <c:pt idx="24">
                  <c:v>Liike Nyt, n=20</c:v>
                </c:pt>
                <c:pt idx="25">
                  <c:v>Kansallinen Kokoomus (KOK), n=182</c:v>
                </c:pt>
                <c:pt idx="26">
                  <c:v>Perussuomalaiset, n=172</c:v>
                </c:pt>
              </c:strCache>
            </c:strRef>
          </c:cat>
          <c:val>
            <c:numRef>
              <c:f>Taul1!$B$5:$AB$5</c:f>
              <c:numCache>
                <c:formatCode>General</c:formatCode>
                <c:ptCount val="27"/>
                <c:pt idx="0">
                  <c:v>4.92761106834931</c:v>
                </c:pt>
                <c:pt idx="2">
                  <c:v>4.2327888506334101</c:v>
                </c:pt>
                <c:pt idx="3">
                  <c:v>5.6224121247191503</c:v>
                </c:pt>
                <c:pt idx="5">
                  <c:v>6.5491625640447397</c:v>
                </c:pt>
                <c:pt idx="6">
                  <c:v>7.0750174276400299</c:v>
                </c:pt>
                <c:pt idx="7">
                  <c:v>4.9284942985335798</c:v>
                </c:pt>
                <c:pt idx="8">
                  <c:v>2.6856574604546899</c:v>
                </c:pt>
                <c:pt idx="10">
                  <c:v>5.8016084964373302</c:v>
                </c:pt>
                <c:pt idx="11">
                  <c:v>5.1542880379890397</c:v>
                </c:pt>
                <c:pt idx="12">
                  <c:v>3.74792469126462</c:v>
                </c:pt>
                <c:pt idx="14">
                  <c:v>6.5522396412097104</c:v>
                </c:pt>
                <c:pt idx="15">
                  <c:v>4.9640040670673997</c:v>
                </c:pt>
                <c:pt idx="16">
                  <c:v>1.546096712502</c:v>
                </c:pt>
                <c:pt idx="18">
                  <c:v>1.2820291791478999</c:v>
                </c:pt>
                <c:pt idx="19">
                  <c:v>8.4072967783230101</c:v>
                </c:pt>
                <c:pt idx="20">
                  <c:v>1.32104681868167</c:v>
                </c:pt>
                <c:pt idx="21">
                  <c:v>1.00579186647568</c:v>
                </c:pt>
                <c:pt idx="22">
                  <c:v>0.231634342839146</c:v>
                </c:pt>
                <c:pt idx="23">
                  <c:v>3.19451122301794</c:v>
                </c:pt>
                <c:pt idx="24">
                  <c:v>5.8917800635216597</c:v>
                </c:pt>
                <c:pt idx="25">
                  <c:v>3.37560202601603</c:v>
                </c:pt>
                <c:pt idx="26">
                  <c:v>16.284386831534601</c:v>
                </c:pt>
              </c:numCache>
            </c:numRef>
          </c:val>
          <c:extLst>
            <c:ext xmlns:c16="http://schemas.microsoft.com/office/drawing/2014/chart" uri="{C3380CC4-5D6E-409C-BE32-E72D297353CC}">
              <c16:uniqueId val="{00000003-4127-4599-AB60-96A069D1B579}"/>
            </c:ext>
          </c:extLst>
        </c:ser>
        <c:ser>
          <c:idx val="4"/>
          <c:order val="4"/>
          <c:tx>
            <c:strRef>
              <c:f>Taul1!$A$6</c:f>
              <c:strCache>
                <c:ptCount val="1"/>
                <c:pt idx="0">
                  <c:v>Ei osaa 
sanoa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Taul1!$B$1:$AB$1</c:f>
              <c:strCache>
                <c:ptCount val="27"/>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KOULUTUS</c:v>
                </c:pt>
                <c:pt idx="10">
                  <c:v>Perus-/keski-/kansa-/ammatti-/tekninen-/kauppak., n=279</c:v>
                </c:pt>
                <c:pt idx="11">
                  <c:v>Ylioppilas/lukio /opistotaso /ammattikorkeakoulu, n=544</c:v>
                </c:pt>
                <c:pt idx="12">
                  <c:v>Yliopisto/korkeakoulu, n=350</c:v>
                </c:pt>
                <c:pt idx="13">
                  <c:v>SUURALUE</c:v>
                </c:pt>
                <c:pt idx="14">
                  <c:v>Helsinki-Uusimaa/Etelä-Suomi, n=599</c:v>
                </c:pt>
                <c:pt idx="15">
                  <c:v>Länsi-Suomi, n=318</c:v>
                </c:pt>
                <c:pt idx="16">
                  <c:v>Pohjois- ja Itä-Suomi, n=256</c:v>
                </c:pt>
                <c:pt idx="17">
                  <c:v>ÄÄNESTÄISI EDUSKUNTAVAALEISSA</c:v>
                </c:pt>
                <c:pt idx="18">
                  <c:v>Vihreä Liitto, n=112</c:v>
                </c:pt>
                <c:pt idx="19">
                  <c:v>Suomen Kristillisdemokraatit (KD), n=30</c:v>
                </c:pt>
                <c:pt idx="20">
                  <c:v>Vasemmistoliitto, n=106</c:v>
                </c:pt>
                <c:pt idx="21">
                  <c:v>Ruotsalainen Kansanpuolue (RKP), n=25</c:v>
                </c:pt>
                <c:pt idx="22">
                  <c:v>Suomen Sosialidemokraattinen Puolue (SDP), n=185</c:v>
                </c:pt>
                <c:pt idx="23">
                  <c:v>Suomen Keskusta, n=88</c:v>
                </c:pt>
                <c:pt idx="24">
                  <c:v>Liike Nyt, n=20</c:v>
                </c:pt>
                <c:pt idx="25">
                  <c:v>Kansallinen Kokoomus (KOK), n=182</c:v>
                </c:pt>
                <c:pt idx="26">
                  <c:v>Perussuomalaiset, n=172</c:v>
                </c:pt>
              </c:strCache>
            </c:strRef>
          </c:cat>
          <c:val>
            <c:numRef>
              <c:f>Taul1!$B$6:$AB$6</c:f>
              <c:numCache>
                <c:formatCode>General</c:formatCode>
                <c:ptCount val="27"/>
                <c:pt idx="0">
                  <c:v>11.1924354097101</c:v>
                </c:pt>
                <c:pt idx="2">
                  <c:v>18.1318876553925</c:v>
                </c:pt>
                <c:pt idx="3">
                  <c:v>4.2531945103934898</c:v>
                </c:pt>
                <c:pt idx="5">
                  <c:v>21.172392441511899</c:v>
                </c:pt>
                <c:pt idx="6">
                  <c:v>14.1326072152444</c:v>
                </c:pt>
                <c:pt idx="7">
                  <c:v>8.3479726912617203</c:v>
                </c:pt>
                <c:pt idx="8">
                  <c:v>7.9199046279915999</c:v>
                </c:pt>
                <c:pt idx="10">
                  <c:v>13.2403264777627</c:v>
                </c:pt>
                <c:pt idx="11">
                  <c:v>10.104119835699001</c:v>
                </c:pt>
                <c:pt idx="12">
                  <c:v>11.3465512683079</c:v>
                </c:pt>
                <c:pt idx="14">
                  <c:v>13.3382930186472</c:v>
                </c:pt>
                <c:pt idx="15">
                  <c:v>9.9022693588402699</c:v>
                </c:pt>
                <c:pt idx="16">
                  <c:v>8.2441732525558606</c:v>
                </c:pt>
                <c:pt idx="18">
                  <c:v>13.4318901795142</c:v>
                </c:pt>
                <c:pt idx="19">
                  <c:v>13.136334542351101</c:v>
                </c:pt>
                <c:pt idx="20">
                  <c:v>9.1464243713816096</c:v>
                </c:pt>
                <c:pt idx="21">
                  <c:v>2.3541134707604101</c:v>
                </c:pt>
                <c:pt idx="22">
                  <c:v>4.35702844293633</c:v>
                </c:pt>
                <c:pt idx="23">
                  <c:v>9.0043525571273104</c:v>
                </c:pt>
                <c:pt idx="24">
                  <c:v>3.98030245636527</c:v>
                </c:pt>
                <c:pt idx="25">
                  <c:v>9.2017077730521599</c:v>
                </c:pt>
                <c:pt idx="26">
                  <c:v>6.56056022761494</c:v>
                </c:pt>
              </c:numCache>
            </c:numRef>
          </c:val>
          <c:extLst>
            <c:ext xmlns:c16="http://schemas.microsoft.com/office/drawing/2014/chart" uri="{C3380CC4-5D6E-409C-BE32-E72D297353CC}">
              <c16:uniqueId val="{00000004-4127-4599-AB60-96A069D1B579}"/>
            </c:ext>
          </c:extLst>
        </c:ser>
        <c:ser>
          <c:idx val="5"/>
          <c:order val="5"/>
          <c:tx>
            <c:strRef>
              <c:f>Taul1!$A$7</c:f>
              <c:strCache>
                <c:ptCount val="1"/>
                <c:pt idx="0">
                  <c:v>Keskiarvo</c:v>
                </c:pt>
              </c:strCache>
            </c:strRef>
          </c:tx>
          <c:spPr>
            <a:noFill/>
          </c:spPr>
          <c:invertIfNegative val="0"/>
          <c:dPt>
            <c:idx val="2"/>
            <c:invertIfNegative val="0"/>
            <c:bubble3D val="0"/>
            <c:extLst>
              <c:ext xmlns:c16="http://schemas.microsoft.com/office/drawing/2014/chart" uri="{C3380CC4-5D6E-409C-BE32-E72D297353CC}">
                <c16:uniqueId val="{00000005-4127-4599-AB60-96A069D1B579}"/>
              </c:ext>
            </c:extLst>
          </c:dPt>
          <c:dLbls>
            <c:numFmt formatCode="#,##0.00" sourceLinked="0"/>
            <c:spPr>
              <a:noFill/>
              <a:ln>
                <a:noFill/>
              </a:ln>
              <a:effectLst/>
            </c:spPr>
            <c:txPr>
              <a:bodyPr wrap="square" lIns="38100" tIns="19050" rIns="38100" bIns="19050" anchor="ctr">
                <a:spAutoFit/>
              </a:bodyPr>
              <a:lstStyle/>
              <a:p>
                <a:pPr>
                  <a:defRPr>
                    <a:solidFill>
                      <a:srgbClr val="262626"/>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Taul1!$B$1:$AB$1</c:f>
              <c:strCache>
                <c:ptCount val="27"/>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KOULUTUS</c:v>
                </c:pt>
                <c:pt idx="10">
                  <c:v>Perus-/keski-/kansa-/ammatti-/tekninen-/kauppak., n=279</c:v>
                </c:pt>
                <c:pt idx="11">
                  <c:v>Ylioppilas/lukio /opistotaso /ammattikorkeakoulu, n=544</c:v>
                </c:pt>
                <c:pt idx="12">
                  <c:v>Yliopisto/korkeakoulu, n=350</c:v>
                </c:pt>
                <c:pt idx="13">
                  <c:v>SUURALUE</c:v>
                </c:pt>
                <c:pt idx="14">
                  <c:v>Helsinki-Uusimaa/Etelä-Suomi, n=599</c:v>
                </c:pt>
                <c:pt idx="15">
                  <c:v>Länsi-Suomi, n=318</c:v>
                </c:pt>
                <c:pt idx="16">
                  <c:v>Pohjois- ja Itä-Suomi, n=256</c:v>
                </c:pt>
                <c:pt idx="17">
                  <c:v>ÄÄNESTÄISI EDUSKUNTAVAALEISSA</c:v>
                </c:pt>
                <c:pt idx="18">
                  <c:v>Vihreä Liitto, n=112</c:v>
                </c:pt>
                <c:pt idx="19">
                  <c:v>Suomen Kristillisdemokraatit (KD), n=30</c:v>
                </c:pt>
                <c:pt idx="20">
                  <c:v>Vasemmistoliitto, n=106</c:v>
                </c:pt>
                <c:pt idx="21">
                  <c:v>Ruotsalainen Kansanpuolue (RKP), n=25</c:v>
                </c:pt>
                <c:pt idx="22">
                  <c:v>Suomen Sosialidemokraattinen Puolue (SDP), n=185</c:v>
                </c:pt>
                <c:pt idx="23">
                  <c:v>Suomen Keskusta, n=88</c:v>
                </c:pt>
                <c:pt idx="24">
                  <c:v>Liike Nyt, n=20</c:v>
                </c:pt>
                <c:pt idx="25">
                  <c:v>Kansallinen Kokoomus (KOK), n=182</c:v>
                </c:pt>
                <c:pt idx="26">
                  <c:v>Perussuomalaiset, n=172</c:v>
                </c:pt>
              </c:strCache>
            </c:strRef>
          </c:cat>
          <c:val>
            <c:numRef>
              <c:f>Taul1!$B$7:$AB$7</c:f>
              <c:numCache>
                <c:formatCode>General</c:formatCode>
                <c:ptCount val="27"/>
                <c:pt idx="0">
                  <c:v>2.9004868280004201</c:v>
                </c:pt>
                <c:pt idx="2">
                  <c:v>2.9488633897584702</c:v>
                </c:pt>
                <c:pt idx="3">
                  <c:v>2.8591238065127702</c:v>
                </c:pt>
                <c:pt idx="5">
                  <c:v>3.0709112786051498</c:v>
                </c:pt>
                <c:pt idx="6">
                  <c:v>2.7872264293717</c:v>
                </c:pt>
                <c:pt idx="7">
                  <c:v>2.8511440751829502</c:v>
                </c:pt>
                <c:pt idx="8">
                  <c:v>2.9693961673704798</c:v>
                </c:pt>
                <c:pt idx="10">
                  <c:v>2.6935278800295301</c:v>
                </c:pt>
                <c:pt idx="11">
                  <c:v>2.8989905986875399</c:v>
                </c:pt>
                <c:pt idx="12">
                  <c:v>3.0819392477211598</c:v>
                </c:pt>
                <c:pt idx="14">
                  <c:v>2.9263485820550099</c:v>
                </c:pt>
                <c:pt idx="15">
                  <c:v>2.9202008057581699</c:v>
                </c:pt>
                <c:pt idx="16">
                  <c:v>2.8283070639632202</c:v>
                </c:pt>
                <c:pt idx="18">
                  <c:v>3.2976758890919098</c:v>
                </c:pt>
                <c:pt idx="19">
                  <c:v>2.6644929138113098</c:v>
                </c:pt>
                <c:pt idx="20">
                  <c:v>3.24423031480557</c:v>
                </c:pt>
                <c:pt idx="21">
                  <c:v>3.2840104598507498</c:v>
                </c:pt>
                <c:pt idx="22">
                  <c:v>3.2094948429151602</c:v>
                </c:pt>
                <c:pt idx="23">
                  <c:v>2.8263426843257902</c:v>
                </c:pt>
                <c:pt idx="24">
                  <c:v>2.67339847661821</c:v>
                </c:pt>
                <c:pt idx="25">
                  <c:v>3.0357724310144301</c:v>
                </c:pt>
                <c:pt idx="26">
                  <c:v>2.3680079531151002</c:v>
                </c:pt>
              </c:numCache>
            </c:numRef>
          </c:val>
          <c:extLst>
            <c:ext xmlns:c16="http://schemas.microsoft.com/office/drawing/2014/chart" uri="{C3380CC4-5D6E-409C-BE32-E72D297353CC}">
              <c16:uniqueId val="{00000006-4127-4599-AB60-96A069D1B579}"/>
            </c:ext>
          </c:extLst>
        </c:ser>
        <c:dLbls>
          <c:showLegendKey val="0"/>
          <c:showVal val="0"/>
          <c:showCatName val="0"/>
          <c:showSerName val="0"/>
          <c:showPercent val="0"/>
          <c:showBubbleSize val="0"/>
        </c:dLbls>
        <c:gapWidth val="50"/>
        <c:overlap val="100"/>
        <c:axId val="-547170176"/>
        <c:axId val="-547166912"/>
      </c:barChart>
      <c:catAx>
        <c:axId val="-547170176"/>
        <c:scaling>
          <c:orientation val="maxMin"/>
        </c:scaling>
        <c:delete val="0"/>
        <c:axPos val="l"/>
        <c:numFmt formatCode="General" sourceLinked="0"/>
        <c:majorTickMark val="none"/>
        <c:minorTickMark val="none"/>
        <c:tickLblPos val="low"/>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en-US"/>
          </a:p>
        </c:txPr>
        <c:crossAx val="-547166912"/>
        <c:crosses val="autoZero"/>
        <c:auto val="1"/>
        <c:lblAlgn val="ctr"/>
        <c:lblOffset val="100"/>
        <c:tickLblSkip val="1"/>
        <c:noMultiLvlLbl val="0"/>
      </c:catAx>
      <c:valAx>
        <c:axId val="-547166912"/>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en-US"/>
          </a:p>
        </c:txPr>
        <c:crossAx val="-547170176"/>
        <c:crosses val="autoZero"/>
        <c:crossBetween val="between"/>
        <c:majorUnit val="10"/>
        <c:minorUnit val="1"/>
      </c:valAx>
      <c:spPr>
        <a:ln>
          <a:noFill/>
        </a:ln>
      </c:spPr>
    </c:plotArea>
    <c:legend>
      <c:legendPos val="t"/>
      <c:layout>
        <c:manualLayout>
          <c:xMode val="edge"/>
          <c:yMode val="edge"/>
          <c:x val="0.38430068554171731"/>
          <c:y val="9.5994068380709698E-3"/>
          <c:w val="0.58669002022880656"/>
          <c:h val="0.11804653397105203"/>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99083617473529"/>
          <c:y val="0.1264984641769068"/>
          <c:w val="0.48278694106259518"/>
          <c:h val="0.80794874643558123"/>
        </c:manualLayout>
      </c:layout>
      <c:barChart>
        <c:barDir val="bar"/>
        <c:grouping val="stacked"/>
        <c:varyColors val="0"/>
        <c:ser>
          <c:idx val="0"/>
          <c:order val="0"/>
          <c:tx>
            <c:strRef>
              <c:f>Taul1!$A$2</c:f>
              <c:strCache>
                <c:ptCount val="1"/>
                <c:pt idx="0">
                  <c:v>4 Erittäin 
tärkeää</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SUURALUE</c:v>
                </c:pt>
                <c:pt idx="2">
                  <c:v>Helsinki-Uusimaa/Etelä-Suomi, n=599</c:v>
                </c:pt>
                <c:pt idx="3">
                  <c:v>Länsi-Suomi, n=318</c:v>
                </c:pt>
                <c:pt idx="4">
                  <c:v>Pohjois- ja Itä-Suomi, n=256</c:v>
                </c:pt>
                <c:pt idx="5">
                  <c:v>TALOUDEN BRUTTOTULOT</c:v>
                </c:pt>
                <c:pt idx="6">
                  <c:v>Alle 20 000 eur/v, n=146</c:v>
                </c:pt>
                <c:pt idx="7">
                  <c:v>20 001 - 40 000 eur/v, n=259</c:v>
                </c:pt>
                <c:pt idx="8">
                  <c:v>Yli 40 000 eur/v, n=632</c:v>
                </c:pt>
                <c:pt idx="9">
                  <c:v>ÄÄNESTÄISI EDUSKUNTAVAALEISSA</c:v>
                </c:pt>
                <c:pt idx="10">
                  <c:v>Vihreä Liitto, n=112</c:v>
                </c:pt>
                <c:pt idx="11">
                  <c:v>Suomen Kristillisdemokraatit (KD), n=30</c:v>
                </c:pt>
                <c:pt idx="12">
                  <c:v>Vasemmistoliitto, n=106</c:v>
                </c:pt>
                <c:pt idx="13">
                  <c:v>Ruotsalainen Kansanpuolue (RKP), n=25</c:v>
                </c:pt>
                <c:pt idx="14">
                  <c:v>Suomen Sosialidemokraattinen Puolue (SDP), n=185</c:v>
                </c:pt>
                <c:pt idx="15">
                  <c:v>Suomen Keskusta, n=88</c:v>
                </c:pt>
                <c:pt idx="16">
                  <c:v>Liike Nyt, n=20</c:v>
                </c:pt>
                <c:pt idx="17">
                  <c:v>Kansallinen Kokoomus (KOK), n=182</c:v>
                </c:pt>
                <c:pt idx="18">
                  <c:v>Perussuomalaiset, n=172</c:v>
                </c:pt>
              </c:strCache>
            </c:strRef>
          </c:cat>
          <c:val>
            <c:numRef>
              <c:f>Taul1!$B$2:$T$2</c:f>
              <c:numCache>
                <c:formatCode>General</c:formatCode>
                <c:ptCount val="19"/>
                <c:pt idx="0">
                  <c:v>46.732322924684397</c:v>
                </c:pt>
                <c:pt idx="2">
                  <c:v>53.778429036919597</c:v>
                </c:pt>
                <c:pt idx="3">
                  <c:v>41.083431984433901</c:v>
                </c:pt>
                <c:pt idx="4">
                  <c:v>38.653868094001297</c:v>
                </c:pt>
                <c:pt idx="6">
                  <c:v>53.849162285356599</c:v>
                </c:pt>
                <c:pt idx="7">
                  <c:v>48.0979972689452</c:v>
                </c:pt>
                <c:pt idx="8">
                  <c:v>44.082369824546198</c:v>
                </c:pt>
                <c:pt idx="10">
                  <c:v>82.591427278408702</c:v>
                </c:pt>
                <c:pt idx="11">
                  <c:v>43.978024322594401</c:v>
                </c:pt>
                <c:pt idx="12">
                  <c:v>80.633472721504305</c:v>
                </c:pt>
                <c:pt idx="13">
                  <c:v>70.224824064271004</c:v>
                </c:pt>
                <c:pt idx="14">
                  <c:v>66.842762950696397</c:v>
                </c:pt>
                <c:pt idx="15">
                  <c:v>31.923286180631099</c:v>
                </c:pt>
                <c:pt idx="16">
                  <c:v>10.6865001893994</c:v>
                </c:pt>
                <c:pt idx="17">
                  <c:v>34.849898666457101</c:v>
                </c:pt>
                <c:pt idx="18">
                  <c:v>18.5957452546509</c:v>
                </c:pt>
              </c:numCache>
            </c:numRef>
          </c:val>
          <c:extLst>
            <c:ext xmlns:c16="http://schemas.microsoft.com/office/drawing/2014/chart" uri="{C3380CC4-5D6E-409C-BE32-E72D297353CC}">
              <c16:uniqueId val="{00000000-4127-4599-AB60-96A069D1B579}"/>
            </c:ext>
          </c:extLst>
        </c:ser>
        <c:ser>
          <c:idx val="1"/>
          <c:order val="1"/>
          <c:tx>
            <c:strRef>
              <c:f>Taul1!$A$3</c:f>
              <c:strCache>
                <c:ptCount val="1"/>
                <c:pt idx="0">
                  <c:v>3 Melko 
tärkeää</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SUURALUE</c:v>
                </c:pt>
                <c:pt idx="2">
                  <c:v>Helsinki-Uusimaa/Etelä-Suomi, n=599</c:v>
                </c:pt>
                <c:pt idx="3">
                  <c:v>Länsi-Suomi, n=318</c:v>
                </c:pt>
                <c:pt idx="4">
                  <c:v>Pohjois- ja Itä-Suomi, n=256</c:v>
                </c:pt>
                <c:pt idx="5">
                  <c:v>TALOUDEN BRUTTOTULOT</c:v>
                </c:pt>
                <c:pt idx="6">
                  <c:v>Alle 20 000 eur/v, n=146</c:v>
                </c:pt>
                <c:pt idx="7">
                  <c:v>20 001 - 40 000 eur/v, n=259</c:v>
                </c:pt>
                <c:pt idx="8">
                  <c:v>Yli 40 000 eur/v, n=632</c:v>
                </c:pt>
                <c:pt idx="9">
                  <c:v>ÄÄNESTÄISI EDUSKUNTAVAALEISSA</c:v>
                </c:pt>
                <c:pt idx="10">
                  <c:v>Vihreä Liitto, n=112</c:v>
                </c:pt>
                <c:pt idx="11">
                  <c:v>Suomen Kristillisdemokraatit (KD), n=30</c:v>
                </c:pt>
                <c:pt idx="12">
                  <c:v>Vasemmistoliitto, n=106</c:v>
                </c:pt>
                <c:pt idx="13">
                  <c:v>Ruotsalainen Kansanpuolue (RKP), n=25</c:v>
                </c:pt>
                <c:pt idx="14">
                  <c:v>Suomen Sosialidemokraattinen Puolue (SDP), n=185</c:v>
                </c:pt>
                <c:pt idx="15">
                  <c:v>Suomen Keskusta, n=88</c:v>
                </c:pt>
                <c:pt idx="16">
                  <c:v>Liike Nyt, n=20</c:v>
                </c:pt>
                <c:pt idx="17">
                  <c:v>Kansallinen Kokoomus (KOK), n=182</c:v>
                </c:pt>
                <c:pt idx="18">
                  <c:v>Perussuomalaiset, n=172</c:v>
                </c:pt>
              </c:strCache>
            </c:strRef>
          </c:cat>
          <c:val>
            <c:numRef>
              <c:f>Taul1!$B$3:$T$3</c:f>
              <c:numCache>
                <c:formatCode>General</c:formatCode>
                <c:ptCount val="19"/>
                <c:pt idx="0">
                  <c:v>35.442404492017602</c:v>
                </c:pt>
                <c:pt idx="2">
                  <c:v>28.112480772205998</c:v>
                </c:pt>
                <c:pt idx="3">
                  <c:v>42.496422565917101</c:v>
                </c:pt>
                <c:pt idx="4">
                  <c:v>42.510359843833598</c:v>
                </c:pt>
                <c:pt idx="6">
                  <c:v>30.698668122672501</c:v>
                </c:pt>
                <c:pt idx="7">
                  <c:v>36.732686245588702</c:v>
                </c:pt>
                <c:pt idx="8">
                  <c:v>34.928049844719297</c:v>
                </c:pt>
                <c:pt idx="10">
                  <c:v>13.149796349373901</c:v>
                </c:pt>
                <c:pt idx="11">
                  <c:v>34.957328781736699</c:v>
                </c:pt>
                <c:pt idx="12">
                  <c:v>11.361050349106501</c:v>
                </c:pt>
                <c:pt idx="13">
                  <c:v>18.133835710282099</c:v>
                </c:pt>
                <c:pt idx="14">
                  <c:v>27.398549914830301</c:v>
                </c:pt>
                <c:pt idx="15">
                  <c:v>56.568375635802298</c:v>
                </c:pt>
                <c:pt idx="16">
                  <c:v>61.374165913925196</c:v>
                </c:pt>
                <c:pt idx="17">
                  <c:v>40.398524033566098</c:v>
                </c:pt>
                <c:pt idx="18">
                  <c:v>37.4216225205748</c:v>
                </c:pt>
              </c:numCache>
            </c:numRef>
          </c:val>
          <c:extLst>
            <c:ext xmlns:c16="http://schemas.microsoft.com/office/drawing/2014/chart" uri="{C3380CC4-5D6E-409C-BE32-E72D297353CC}">
              <c16:uniqueId val="{00000001-4127-4599-AB60-96A069D1B579}"/>
            </c:ext>
          </c:extLst>
        </c:ser>
        <c:ser>
          <c:idx val="2"/>
          <c:order val="2"/>
          <c:tx>
            <c:strRef>
              <c:f>Taul1!$A$4</c:f>
              <c:strCache>
                <c:ptCount val="1"/>
                <c:pt idx="0">
                  <c:v>2 Melko vähä-
merkityksistä</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SUURALUE</c:v>
                </c:pt>
                <c:pt idx="2">
                  <c:v>Helsinki-Uusimaa/Etelä-Suomi, n=599</c:v>
                </c:pt>
                <c:pt idx="3">
                  <c:v>Länsi-Suomi, n=318</c:v>
                </c:pt>
                <c:pt idx="4">
                  <c:v>Pohjois- ja Itä-Suomi, n=256</c:v>
                </c:pt>
                <c:pt idx="5">
                  <c:v>TALOUDEN BRUTTOTULOT</c:v>
                </c:pt>
                <c:pt idx="6">
                  <c:v>Alle 20 000 eur/v, n=146</c:v>
                </c:pt>
                <c:pt idx="7">
                  <c:v>20 001 - 40 000 eur/v, n=259</c:v>
                </c:pt>
                <c:pt idx="8">
                  <c:v>Yli 40 000 eur/v, n=632</c:v>
                </c:pt>
                <c:pt idx="9">
                  <c:v>ÄÄNESTÄISI EDUSKUNTAVAALEISSA</c:v>
                </c:pt>
                <c:pt idx="10">
                  <c:v>Vihreä Liitto, n=112</c:v>
                </c:pt>
                <c:pt idx="11">
                  <c:v>Suomen Kristillisdemokraatit (KD), n=30</c:v>
                </c:pt>
                <c:pt idx="12">
                  <c:v>Vasemmistoliitto, n=106</c:v>
                </c:pt>
                <c:pt idx="13">
                  <c:v>Ruotsalainen Kansanpuolue (RKP), n=25</c:v>
                </c:pt>
                <c:pt idx="14">
                  <c:v>Suomen Sosialidemokraattinen Puolue (SDP), n=185</c:v>
                </c:pt>
                <c:pt idx="15">
                  <c:v>Suomen Keskusta, n=88</c:v>
                </c:pt>
                <c:pt idx="16">
                  <c:v>Liike Nyt, n=20</c:v>
                </c:pt>
                <c:pt idx="17">
                  <c:v>Kansallinen Kokoomus (KOK), n=182</c:v>
                </c:pt>
                <c:pt idx="18">
                  <c:v>Perussuomalaiset, n=172</c:v>
                </c:pt>
              </c:strCache>
            </c:strRef>
          </c:cat>
          <c:val>
            <c:numRef>
              <c:f>Taul1!$B$4:$T$4</c:f>
              <c:numCache>
                <c:formatCode>General</c:formatCode>
                <c:ptCount val="19"/>
                <c:pt idx="0">
                  <c:v>11.5815368769623</c:v>
                </c:pt>
                <c:pt idx="2">
                  <c:v>11.3718028722597</c:v>
                </c:pt>
                <c:pt idx="3">
                  <c:v>11.673813012058799</c:v>
                </c:pt>
                <c:pt idx="4">
                  <c:v>11.9080676256571</c:v>
                </c:pt>
                <c:pt idx="6">
                  <c:v>8.7363422759090206</c:v>
                </c:pt>
                <c:pt idx="7">
                  <c:v>10.129591474425901</c:v>
                </c:pt>
                <c:pt idx="8">
                  <c:v>13.7711087747987</c:v>
                </c:pt>
                <c:pt idx="10">
                  <c:v>2.51535461069327</c:v>
                </c:pt>
                <c:pt idx="11">
                  <c:v>18.218476637508001</c:v>
                </c:pt>
                <c:pt idx="12">
                  <c:v>5.8273479114435798</c:v>
                </c:pt>
                <c:pt idx="13">
                  <c:v>10.6355483589711</c:v>
                </c:pt>
                <c:pt idx="14">
                  <c:v>3.1514461907325901</c:v>
                </c:pt>
                <c:pt idx="15">
                  <c:v>6.8084621808335601</c:v>
                </c:pt>
                <c:pt idx="16">
                  <c:v>12.028322503569401</c:v>
                </c:pt>
                <c:pt idx="17">
                  <c:v>18.592658802267</c:v>
                </c:pt>
                <c:pt idx="18">
                  <c:v>27.940363446766199</c:v>
                </c:pt>
              </c:numCache>
            </c:numRef>
          </c:val>
          <c:extLst>
            <c:ext xmlns:c16="http://schemas.microsoft.com/office/drawing/2014/chart" uri="{C3380CC4-5D6E-409C-BE32-E72D297353CC}">
              <c16:uniqueId val="{00000002-4127-4599-AB60-96A069D1B579}"/>
            </c:ext>
          </c:extLst>
        </c:ser>
        <c:ser>
          <c:idx val="3"/>
          <c:order val="3"/>
          <c:tx>
            <c:strRef>
              <c:f>Taul1!$A$5</c:f>
              <c:strCache>
                <c:ptCount val="1"/>
                <c:pt idx="0">
                  <c:v>1 Yhden-
tekevää</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SUURALUE</c:v>
                </c:pt>
                <c:pt idx="2">
                  <c:v>Helsinki-Uusimaa/Etelä-Suomi, n=599</c:v>
                </c:pt>
                <c:pt idx="3">
                  <c:v>Länsi-Suomi, n=318</c:v>
                </c:pt>
                <c:pt idx="4">
                  <c:v>Pohjois- ja Itä-Suomi, n=256</c:v>
                </c:pt>
                <c:pt idx="5">
                  <c:v>TALOUDEN BRUTTOTULOT</c:v>
                </c:pt>
                <c:pt idx="6">
                  <c:v>Alle 20 000 eur/v, n=146</c:v>
                </c:pt>
                <c:pt idx="7">
                  <c:v>20 001 - 40 000 eur/v, n=259</c:v>
                </c:pt>
                <c:pt idx="8">
                  <c:v>Yli 40 000 eur/v, n=632</c:v>
                </c:pt>
                <c:pt idx="9">
                  <c:v>ÄÄNESTÄISI EDUSKUNTAVAALEISSA</c:v>
                </c:pt>
                <c:pt idx="10">
                  <c:v>Vihreä Liitto, n=112</c:v>
                </c:pt>
                <c:pt idx="11">
                  <c:v>Suomen Kristillisdemokraatit (KD), n=30</c:v>
                </c:pt>
                <c:pt idx="12">
                  <c:v>Vasemmistoliitto, n=106</c:v>
                </c:pt>
                <c:pt idx="13">
                  <c:v>Ruotsalainen Kansanpuolue (RKP), n=25</c:v>
                </c:pt>
                <c:pt idx="14">
                  <c:v>Suomen Sosialidemokraattinen Puolue (SDP), n=185</c:v>
                </c:pt>
                <c:pt idx="15">
                  <c:v>Suomen Keskusta, n=88</c:v>
                </c:pt>
                <c:pt idx="16">
                  <c:v>Liike Nyt, n=20</c:v>
                </c:pt>
                <c:pt idx="17">
                  <c:v>Kansallinen Kokoomus (KOK), n=182</c:v>
                </c:pt>
                <c:pt idx="18">
                  <c:v>Perussuomalaiset, n=172</c:v>
                </c:pt>
              </c:strCache>
            </c:strRef>
          </c:cat>
          <c:val>
            <c:numRef>
              <c:f>Taul1!$B$5:$T$5</c:f>
              <c:numCache>
                <c:formatCode>General</c:formatCode>
                <c:ptCount val="19"/>
                <c:pt idx="0">
                  <c:v>3.7726506706831899</c:v>
                </c:pt>
                <c:pt idx="2">
                  <c:v>4.7950156103116903</c:v>
                </c:pt>
                <c:pt idx="3">
                  <c:v>2.3976265780979999</c:v>
                </c:pt>
                <c:pt idx="4">
                  <c:v>3.2305502754567801</c:v>
                </c:pt>
                <c:pt idx="6">
                  <c:v>4.54163420305147</c:v>
                </c:pt>
                <c:pt idx="7">
                  <c:v>2.0062944066828101</c:v>
                </c:pt>
                <c:pt idx="8">
                  <c:v>4.95159828845809</c:v>
                </c:pt>
                <c:pt idx="10">
                  <c:v>1.7434217615240299</c:v>
                </c:pt>
                <c:pt idx="12">
                  <c:v>1.2370799569669799</c:v>
                </c:pt>
                <c:pt idx="13">
                  <c:v>1.00579186647568</c:v>
                </c:pt>
                <c:pt idx="14">
                  <c:v>1.8293694737091599</c:v>
                </c:pt>
                <c:pt idx="15">
                  <c:v>3.5962370625300499</c:v>
                </c:pt>
                <c:pt idx="16">
                  <c:v>4.1347358606019897</c:v>
                </c:pt>
                <c:pt idx="17">
                  <c:v>3.9405488054428699</c:v>
                </c:pt>
                <c:pt idx="18">
                  <c:v>10.6412083129196</c:v>
                </c:pt>
              </c:numCache>
            </c:numRef>
          </c:val>
          <c:extLst>
            <c:ext xmlns:c16="http://schemas.microsoft.com/office/drawing/2014/chart" uri="{C3380CC4-5D6E-409C-BE32-E72D297353CC}">
              <c16:uniqueId val="{00000003-4127-4599-AB60-96A069D1B579}"/>
            </c:ext>
          </c:extLst>
        </c:ser>
        <c:ser>
          <c:idx val="4"/>
          <c:order val="4"/>
          <c:tx>
            <c:strRef>
              <c:f>Taul1!$A$6</c:f>
              <c:strCache>
                <c:ptCount val="1"/>
                <c:pt idx="0">
                  <c:v>Ei osaa 
sanoa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SUURALUE</c:v>
                </c:pt>
                <c:pt idx="2">
                  <c:v>Helsinki-Uusimaa/Etelä-Suomi, n=599</c:v>
                </c:pt>
                <c:pt idx="3">
                  <c:v>Länsi-Suomi, n=318</c:v>
                </c:pt>
                <c:pt idx="4">
                  <c:v>Pohjois- ja Itä-Suomi, n=256</c:v>
                </c:pt>
                <c:pt idx="5">
                  <c:v>TALOUDEN BRUTTOTULOT</c:v>
                </c:pt>
                <c:pt idx="6">
                  <c:v>Alle 20 000 eur/v, n=146</c:v>
                </c:pt>
                <c:pt idx="7">
                  <c:v>20 001 - 40 000 eur/v, n=259</c:v>
                </c:pt>
                <c:pt idx="8">
                  <c:v>Yli 40 000 eur/v, n=632</c:v>
                </c:pt>
                <c:pt idx="9">
                  <c:v>ÄÄNESTÄISI EDUSKUNTAVAALEISSA</c:v>
                </c:pt>
                <c:pt idx="10">
                  <c:v>Vihreä Liitto, n=112</c:v>
                </c:pt>
                <c:pt idx="11">
                  <c:v>Suomen Kristillisdemokraatit (KD), n=30</c:v>
                </c:pt>
                <c:pt idx="12">
                  <c:v>Vasemmistoliitto, n=106</c:v>
                </c:pt>
                <c:pt idx="13">
                  <c:v>Ruotsalainen Kansanpuolue (RKP), n=25</c:v>
                </c:pt>
                <c:pt idx="14">
                  <c:v>Suomen Sosialidemokraattinen Puolue (SDP), n=185</c:v>
                </c:pt>
                <c:pt idx="15">
                  <c:v>Suomen Keskusta, n=88</c:v>
                </c:pt>
                <c:pt idx="16">
                  <c:v>Liike Nyt, n=20</c:v>
                </c:pt>
                <c:pt idx="17">
                  <c:v>Kansallinen Kokoomus (KOK), n=182</c:v>
                </c:pt>
                <c:pt idx="18">
                  <c:v>Perussuomalaiset, n=172</c:v>
                </c:pt>
              </c:strCache>
            </c:strRef>
          </c:cat>
          <c:val>
            <c:numRef>
              <c:f>Taul1!$B$6:$T$6</c:f>
              <c:numCache>
                <c:formatCode>General</c:formatCode>
                <c:ptCount val="19"/>
                <c:pt idx="0">
                  <c:v>2.4710850356522398</c:v>
                </c:pt>
                <c:pt idx="2">
                  <c:v>1.9422717083027801</c:v>
                </c:pt>
                <c:pt idx="3">
                  <c:v>2.34870585949185</c:v>
                </c:pt>
                <c:pt idx="4">
                  <c:v>3.69715416105084</c:v>
                </c:pt>
                <c:pt idx="6">
                  <c:v>2.1741931130101801</c:v>
                </c:pt>
                <c:pt idx="7">
                  <c:v>3.0334306043572101</c:v>
                </c:pt>
                <c:pt idx="8">
                  <c:v>2.2668732674774801</c:v>
                </c:pt>
                <c:pt idx="10">
                  <c:v>0</c:v>
                </c:pt>
                <c:pt idx="11">
                  <c:v>2.8461702581608699</c:v>
                </c:pt>
                <c:pt idx="12">
                  <c:v>0.94104906097854801</c:v>
                </c:pt>
                <c:pt idx="14">
                  <c:v>0.77787147003145996</c:v>
                </c:pt>
                <c:pt idx="15">
                  <c:v>1.1036389402029501</c:v>
                </c:pt>
                <c:pt idx="16">
                  <c:v>11.776275532503799</c:v>
                </c:pt>
                <c:pt idx="17">
                  <c:v>2.2183696922668901</c:v>
                </c:pt>
                <c:pt idx="18">
                  <c:v>5.4010604650884</c:v>
                </c:pt>
              </c:numCache>
            </c:numRef>
          </c:val>
          <c:extLst>
            <c:ext xmlns:c16="http://schemas.microsoft.com/office/drawing/2014/chart" uri="{C3380CC4-5D6E-409C-BE32-E72D297353CC}">
              <c16:uniqueId val="{00000004-4127-4599-AB60-96A069D1B579}"/>
            </c:ext>
          </c:extLst>
        </c:ser>
        <c:ser>
          <c:idx val="5"/>
          <c:order val="5"/>
          <c:tx>
            <c:strRef>
              <c:f>Taul1!$A$7</c:f>
              <c:strCache>
                <c:ptCount val="1"/>
                <c:pt idx="0">
                  <c:v>Keskiarvo</c:v>
                </c:pt>
              </c:strCache>
            </c:strRef>
          </c:tx>
          <c:spPr>
            <a:noFill/>
          </c:spPr>
          <c:invertIfNegative val="0"/>
          <c:dPt>
            <c:idx val="2"/>
            <c:invertIfNegative val="0"/>
            <c:bubble3D val="0"/>
            <c:extLst>
              <c:ext xmlns:c16="http://schemas.microsoft.com/office/drawing/2014/chart" uri="{C3380CC4-5D6E-409C-BE32-E72D297353CC}">
                <c16:uniqueId val="{00000005-4127-4599-AB60-96A069D1B579}"/>
              </c:ext>
            </c:extLst>
          </c:dPt>
          <c:dLbls>
            <c:numFmt formatCode="#,##0.00" sourceLinked="0"/>
            <c:spPr>
              <a:noFill/>
              <a:ln>
                <a:noFill/>
              </a:ln>
              <a:effectLst/>
            </c:spPr>
            <c:txPr>
              <a:bodyPr wrap="square" lIns="38100" tIns="19050" rIns="38100" bIns="19050" anchor="ctr">
                <a:spAutoFit/>
              </a:bodyPr>
              <a:lstStyle/>
              <a:p>
                <a:pPr>
                  <a:defRPr>
                    <a:solidFill>
                      <a:srgbClr val="262626"/>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SUURALUE</c:v>
                </c:pt>
                <c:pt idx="2">
                  <c:v>Helsinki-Uusimaa/Etelä-Suomi, n=599</c:v>
                </c:pt>
                <c:pt idx="3">
                  <c:v>Länsi-Suomi, n=318</c:v>
                </c:pt>
                <c:pt idx="4">
                  <c:v>Pohjois- ja Itä-Suomi, n=256</c:v>
                </c:pt>
                <c:pt idx="5">
                  <c:v>TALOUDEN BRUTTOTULOT</c:v>
                </c:pt>
                <c:pt idx="6">
                  <c:v>Alle 20 000 eur/v, n=146</c:v>
                </c:pt>
                <c:pt idx="7">
                  <c:v>20 001 - 40 000 eur/v, n=259</c:v>
                </c:pt>
                <c:pt idx="8">
                  <c:v>Yli 40 000 eur/v, n=632</c:v>
                </c:pt>
                <c:pt idx="9">
                  <c:v>ÄÄNESTÄISI EDUSKUNTAVAALEISSA</c:v>
                </c:pt>
                <c:pt idx="10">
                  <c:v>Vihreä Liitto, n=112</c:v>
                </c:pt>
                <c:pt idx="11">
                  <c:v>Suomen Kristillisdemokraatit (KD), n=30</c:v>
                </c:pt>
                <c:pt idx="12">
                  <c:v>Vasemmistoliitto, n=106</c:v>
                </c:pt>
                <c:pt idx="13">
                  <c:v>Ruotsalainen Kansanpuolue (RKP), n=25</c:v>
                </c:pt>
                <c:pt idx="14">
                  <c:v>Suomen Sosialidemokraattinen Puolue (SDP), n=185</c:v>
                </c:pt>
                <c:pt idx="15">
                  <c:v>Suomen Keskusta, n=88</c:v>
                </c:pt>
                <c:pt idx="16">
                  <c:v>Liike Nyt, n=20</c:v>
                </c:pt>
                <c:pt idx="17">
                  <c:v>Kansallinen Kokoomus (KOK), n=182</c:v>
                </c:pt>
                <c:pt idx="18">
                  <c:v>Perussuomalaiset, n=172</c:v>
                </c:pt>
              </c:strCache>
            </c:strRef>
          </c:cat>
          <c:val>
            <c:numRef>
              <c:f>Taul1!$B$7:$T$7</c:f>
              <c:numCache>
                <c:formatCode>General</c:formatCode>
                <c:ptCount val="19"/>
                <c:pt idx="0">
                  <c:v>3.2830492343367701</c:v>
                </c:pt>
                <c:pt idx="2">
                  <c:v>3.3346660739112299</c:v>
                </c:pt>
                <c:pt idx="3">
                  <c:v>3.2520638976966501</c:v>
                </c:pt>
                <c:pt idx="4">
                  <c:v>3.2106344806398801</c:v>
                </c:pt>
                <c:pt idx="6">
                  <c:v>3.3683031374836099</c:v>
                </c:pt>
                <c:pt idx="7">
                  <c:v>3.3501806570324999</c:v>
                </c:pt>
                <c:pt idx="8">
                  <c:v>3.20881419796057</c:v>
                </c:pt>
                <c:pt idx="10">
                  <c:v>3.7658922914466699</c:v>
                </c:pt>
                <c:pt idx="11">
                  <c:v>3.2651418657765201</c:v>
                </c:pt>
                <c:pt idx="12">
                  <c:v>3.73019110550295</c:v>
                </c:pt>
                <c:pt idx="13">
                  <c:v>3.5757769197234799</c:v>
                </c:pt>
                <c:pt idx="14">
                  <c:v>3.6050321506095599</c:v>
                </c:pt>
                <c:pt idx="15">
                  <c:v>3.18122355244093</c:v>
                </c:pt>
                <c:pt idx="16">
                  <c:v>2.8910577161258302</c:v>
                </c:pt>
                <c:pt idx="17">
                  <c:v>3.08566171608045</c:v>
                </c:pt>
                <c:pt idx="18">
                  <c:v>2.67624335993056</c:v>
                </c:pt>
              </c:numCache>
            </c:numRef>
          </c:val>
          <c:extLst>
            <c:ext xmlns:c16="http://schemas.microsoft.com/office/drawing/2014/chart" uri="{C3380CC4-5D6E-409C-BE32-E72D297353CC}">
              <c16:uniqueId val="{00000006-4127-4599-AB60-96A069D1B579}"/>
            </c:ext>
          </c:extLst>
        </c:ser>
        <c:dLbls>
          <c:showLegendKey val="0"/>
          <c:showVal val="0"/>
          <c:showCatName val="0"/>
          <c:showSerName val="0"/>
          <c:showPercent val="0"/>
          <c:showBubbleSize val="0"/>
        </c:dLbls>
        <c:gapWidth val="50"/>
        <c:overlap val="100"/>
        <c:axId val="-311368208"/>
        <c:axId val="-311372016"/>
      </c:barChart>
      <c:catAx>
        <c:axId val="-311368208"/>
        <c:scaling>
          <c:orientation val="maxMin"/>
        </c:scaling>
        <c:delete val="0"/>
        <c:axPos val="l"/>
        <c:numFmt formatCode="General" sourceLinked="0"/>
        <c:majorTickMark val="none"/>
        <c:minorTickMark val="none"/>
        <c:tickLblPos val="low"/>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en-US"/>
          </a:p>
        </c:txPr>
        <c:crossAx val="-311372016"/>
        <c:crosses val="autoZero"/>
        <c:auto val="1"/>
        <c:lblAlgn val="ctr"/>
        <c:lblOffset val="100"/>
        <c:tickLblSkip val="1"/>
        <c:noMultiLvlLbl val="0"/>
      </c:catAx>
      <c:valAx>
        <c:axId val="-31137201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en-US"/>
          </a:p>
        </c:txPr>
        <c:crossAx val="-311368208"/>
        <c:crosses val="autoZero"/>
        <c:crossBetween val="between"/>
        <c:majorUnit val="10"/>
        <c:minorUnit val="1"/>
      </c:valAx>
      <c:spPr>
        <a:ln>
          <a:noFill/>
        </a:ln>
      </c:spPr>
    </c:plotArea>
    <c:legend>
      <c:legendPos val="t"/>
      <c:layout>
        <c:manualLayout>
          <c:xMode val="edge"/>
          <c:yMode val="edge"/>
          <c:x val="0.33431011085115586"/>
          <c:y val="9.5994068380709698E-3"/>
          <c:w val="0.63668059399487342"/>
          <c:h val="0.11804653397105203"/>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0134481751786"/>
          <c:y val="7.5769301823955582E-2"/>
          <c:w val="0.4569699943140651"/>
          <c:h val="0.85614148263172873"/>
        </c:manualLayout>
      </c:layout>
      <c:barChart>
        <c:barDir val="bar"/>
        <c:grouping val="stacked"/>
        <c:varyColors val="0"/>
        <c:ser>
          <c:idx val="0"/>
          <c:order val="0"/>
          <c:tx>
            <c:strRef>
              <c:f>Taul1!$A$2</c:f>
              <c:strCache>
                <c:ptCount val="1"/>
                <c:pt idx="0">
                  <c:v>Paljon</c:v>
                </c:pt>
              </c:strCache>
            </c:strRef>
          </c:tx>
          <c:spPr>
            <a:solidFill>
              <a:srgbClr val="2A6370"/>
            </a:solidFill>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Taul1!$B$1:$AB$1</c:f>
              <c:strCache>
                <c:ptCount val="27"/>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KOULUTUS</c:v>
                </c:pt>
                <c:pt idx="10">
                  <c:v>Perus-/keski-/kansa-/ammatti-/tekninen-/kauppak., n=279</c:v>
                </c:pt>
                <c:pt idx="11">
                  <c:v>Ylioppilas/lukio /opistotaso /ammattikorkeakoulu, n=544</c:v>
                </c:pt>
                <c:pt idx="12">
                  <c:v>Yliopisto/korkeakoulu, n=350</c:v>
                </c:pt>
                <c:pt idx="13">
                  <c:v>SUURALUE</c:v>
                </c:pt>
                <c:pt idx="14">
                  <c:v>Helsinki-Uusimaa/Etelä-Suomi, n=599</c:v>
                </c:pt>
                <c:pt idx="15">
                  <c:v>Länsi-Suomi, n=318</c:v>
                </c:pt>
                <c:pt idx="16">
                  <c:v>Pohjois- ja Itä-Suomi, n=256</c:v>
                </c:pt>
                <c:pt idx="17">
                  <c:v>ÄÄNESTÄISI EDUSKUNTAVAALEISSA</c:v>
                </c:pt>
                <c:pt idx="18">
                  <c:v>Vihreä Liitto, n=112</c:v>
                </c:pt>
                <c:pt idx="19">
                  <c:v>Suomen Kristillisdemokraatit (KD), n=30</c:v>
                </c:pt>
                <c:pt idx="20">
                  <c:v>Vasemmistoliitto, n=106</c:v>
                </c:pt>
                <c:pt idx="21">
                  <c:v>Ruotsalainen Kansanpuolue (RKP), n=25</c:v>
                </c:pt>
                <c:pt idx="22">
                  <c:v>Suomen Sosialidemokraattinen Puolue (SDP), n=185</c:v>
                </c:pt>
                <c:pt idx="23">
                  <c:v>Suomen Keskusta, n=88</c:v>
                </c:pt>
                <c:pt idx="24">
                  <c:v>Liike Nyt, n=20</c:v>
                </c:pt>
                <c:pt idx="25">
                  <c:v>Kansallinen Kokoomus (KOK), n=182</c:v>
                </c:pt>
                <c:pt idx="26">
                  <c:v>Perussuomalaiset, n=172</c:v>
                </c:pt>
              </c:strCache>
            </c:strRef>
          </c:cat>
          <c:val>
            <c:numRef>
              <c:f>Taul1!$B$2:$AB$2</c:f>
              <c:numCache>
                <c:formatCode>General</c:formatCode>
                <c:ptCount val="27"/>
                <c:pt idx="0">
                  <c:v>6.7055860425537999</c:v>
                </c:pt>
                <c:pt idx="2">
                  <c:v>5.0813770673060503</c:v>
                </c:pt>
                <c:pt idx="3">
                  <c:v>8.32974555126561</c:v>
                </c:pt>
                <c:pt idx="5">
                  <c:v>13.859077397729701</c:v>
                </c:pt>
                <c:pt idx="6">
                  <c:v>4.60684049982068</c:v>
                </c:pt>
                <c:pt idx="7">
                  <c:v>6.37577614290349</c:v>
                </c:pt>
                <c:pt idx="8">
                  <c:v>5.6408765844309103</c:v>
                </c:pt>
                <c:pt idx="10">
                  <c:v>5.4860942515713003</c:v>
                </c:pt>
                <c:pt idx="11">
                  <c:v>7.6731945792206497</c:v>
                </c:pt>
                <c:pt idx="12">
                  <c:v>6.0380114100537998</c:v>
                </c:pt>
                <c:pt idx="14">
                  <c:v>8.19476703038214</c:v>
                </c:pt>
                <c:pt idx="15">
                  <c:v>7.6591606602421898</c:v>
                </c:pt>
                <c:pt idx="16">
                  <c:v>2.5620672118435701</c:v>
                </c:pt>
                <c:pt idx="18">
                  <c:v>11.440639613818</c:v>
                </c:pt>
                <c:pt idx="19">
                  <c:v>2.3895882227437499</c:v>
                </c:pt>
                <c:pt idx="20">
                  <c:v>5.6012098861438</c:v>
                </c:pt>
                <c:pt idx="21">
                  <c:v>11.3875568287974</c:v>
                </c:pt>
                <c:pt idx="22">
                  <c:v>8.6515765697121108</c:v>
                </c:pt>
                <c:pt idx="23">
                  <c:v>3.06829971910823</c:v>
                </c:pt>
                <c:pt idx="24">
                  <c:v>5.9063492526005996</c:v>
                </c:pt>
                <c:pt idx="25">
                  <c:v>11.926581474460299</c:v>
                </c:pt>
                <c:pt idx="26">
                  <c:v>6.0614913932725303</c:v>
                </c:pt>
              </c:numCache>
            </c:numRef>
          </c:val>
          <c:extLst>
            <c:ext xmlns:c16="http://schemas.microsoft.com/office/drawing/2014/chart" uri="{C3380CC4-5D6E-409C-BE32-E72D297353CC}">
              <c16:uniqueId val="{00000000-61BB-4F46-B861-088C839BACB3}"/>
            </c:ext>
          </c:extLst>
        </c:ser>
        <c:ser>
          <c:idx val="1"/>
          <c:order val="1"/>
          <c:tx>
            <c:strRef>
              <c:f>Taul1!$A$3</c:f>
              <c:strCache>
                <c:ptCount val="1"/>
                <c:pt idx="0">
                  <c:v>Jonkin verran</c:v>
                </c:pt>
              </c:strCache>
            </c:strRef>
          </c:tx>
          <c:spPr>
            <a:solidFill>
              <a:srgbClr val="4DA7BC"/>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Taul1!$B$1:$AB$1</c:f>
              <c:strCache>
                <c:ptCount val="27"/>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KOULUTUS</c:v>
                </c:pt>
                <c:pt idx="10">
                  <c:v>Perus-/keski-/kansa-/ammatti-/tekninen-/kauppak., n=279</c:v>
                </c:pt>
                <c:pt idx="11">
                  <c:v>Ylioppilas/lukio /opistotaso /ammattikorkeakoulu, n=544</c:v>
                </c:pt>
                <c:pt idx="12">
                  <c:v>Yliopisto/korkeakoulu, n=350</c:v>
                </c:pt>
                <c:pt idx="13">
                  <c:v>SUURALUE</c:v>
                </c:pt>
                <c:pt idx="14">
                  <c:v>Helsinki-Uusimaa/Etelä-Suomi, n=599</c:v>
                </c:pt>
                <c:pt idx="15">
                  <c:v>Länsi-Suomi, n=318</c:v>
                </c:pt>
                <c:pt idx="16">
                  <c:v>Pohjois- ja Itä-Suomi, n=256</c:v>
                </c:pt>
                <c:pt idx="17">
                  <c:v>ÄÄNESTÄISI EDUSKUNTAVAALEISSA</c:v>
                </c:pt>
                <c:pt idx="18">
                  <c:v>Vihreä Liitto, n=112</c:v>
                </c:pt>
                <c:pt idx="19">
                  <c:v>Suomen Kristillisdemokraatit (KD), n=30</c:v>
                </c:pt>
                <c:pt idx="20">
                  <c:v>Vasemmistoliitto, n=106</c:v>
                </c:pt>
                <c:pt idx="21">
                  <c:v>Ruotsalainen Kansanpuolue (RKP), n=25</c:v>
                </c:pt>
                <c:pt idx="22">
                  <c:v>Suomen Sosialidemokraattinen Puolue (SDP), n=185</c:v>
                </c:pt>
                <c:pt idx="23">
                  <c:v>Suomen Keskusta, n=88</c:v>
                </c:pt>
                <c:pt idx="24">
                  <c:v>Liike Nyt, n=20</c:v>
                </c:pt>
                <c:pt idx="25">
                  <c:v>Kansallinen Kokoomus (KOK), n=182</c:v>
                </c:pt>
                <c:pt idx="26">
                  <c:v>Perussuomalaiset, n=172</c:v>
                </c:pt>
              </c:strCache>
            </c:strRef>
          </c:cat>
          <c:val>
            <c:numRef>
              <c:f>Taul1!$B$3:$AB$3</c:f>
              <c:numCache>
                <c:formatCode>General</c:formatCode>
                <c:ptCount val="27"/>
                <c:pt idx="0">
                  <c:v>66.621097679604006</c:v>
                </c:pt>
                <c:pt idx="2">
                  <c:v>69.764066726010995</c:v>
                </c:pt>
                <c:pt idx="3">
                  <c:v>63.4782243547414</c:v>
                </c:pt>
                <c:pt idx="5">
                  <c:v>53.8067141622329</c:v>
                </c:pt>
                <c:pt idx="6">
                  <c:v>68.7492192820214</c:v>
                </c:pt>
                <c:pt idx="7">
                  <c:v>64.020183744671797</c:v>
                </c:pt>
                <c:pt idx="8">
                  <c:v>73.083301488564501</c:v>
                </c:pt>
                <c:pt idx="10">
                  <c:v>57.985737792729601</c:v>
                </c:pt>
                <c:pt idx="11">
                  <c:v>66.913706163265999</c:v>
                </c:pt>
                <c:pt idx="12">
                  <c:v>73.713606119366005</c:v>
                </c:pt>
                <c:pt idx="14">
                  <c:v>64.311098299113198</c:v>
                </c:pt>
                <c:pt idx="15">
                  <c:v>66.964708048139997</c:v>
                </c:pt>
                <c:pt idx="16">
                  <c:v>70.980641643188093</c:v>
                </c:pt>
                <c:pt idx="18">
                  <c:v>70.039221602051597</c:v>
                </c:pt>
                <c:pt idx="19">
                  <c:v>80.179219116705696</c:v>
                </c:pt>
                <c:pt idx="20">
                  <c:v>77.067982147500203</c:v>
                </c:pt>
                <c:pt idx="21">
                  <c:v>75.479541632932595</c:v>
                </c:pt>
                <c:pt idx="22">
                  <c:v>74.862255454751605</c:v>
                </c:pt>
                <c:pt idx="23">
                  <c:v>66.833577953792002</c:v>
                </c:pt>
                <c:pt idx="24">
                  <c:v>43.092747457676502</c:v>
                </c:pt>
                <c:pt idx="25">
                  <c:v>65.165325920760097</c:v>
                </c:pt>
                <c:pt idx="26">
                  <c:v>54.966042044039703</c:v>
                </c:pt>
              </c:numCache>
            </c:numRef>
          </c:val>
          <c:extLst>
            <c:ext xmlns:c16="http://schemas.microsoft.com/office/drawing/2014/chart" uri="{C3380CC4-5D6E-409C-BE32-E72D297353CC}">
              <c16:uniqueId val="{00000001-61BB-4F46-B861-088C839BACB3}"/>
            </c:ext>
          </c:extLst>
        </c:ser>
        <c:ser>
          <c:idx val="2"/>
          <c:order val="2"/>
          <c:tx>
            <c:strRef>
              <c:f>Taul1!$A$4</c:f>
              <c:strCache>
                <c:ptCount val="1"/>
                <c:pt idx="0">
                  <c:v>Ei lainkaan</c:v>
                </c:pt>
              </c:strCache>
            </c:strRef>
          </c:tx>
          <c:spPr>
            <a:solidFill>
              <a:srgbClr val="C31C77"/>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Taul1!$B$1:$AB$1</c:f>
              <c:strCache>
                <c:ptCount val="27"/>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KOULUTUS</c:v>
                </c:pt>
                <c:pt idx="10">
                  <c:v>Perus-/keski-/kansa-/ammatti-/tekninen-/kauppak., n=279</c:v>
                </c:pt>
                <c:pt idx="11">
                  <c:v>Ylioppilas/lukio /opistotaso /ammattikorkeakoulu, n=544</c:v>
                </c:pt>
                <c:pt idx="12">
                  <c:v>Yliopisto/korkeakoulu, n=350</c:v>
                </c:pt>
                <c:pt idx="13">
                  <c:v>SUURALUE</c:v>
                </c:pt>
                <c:pt idx="14">
                  <c:v>Helsinki-Uusimaa/Etelä-Suomi, n=599</c:v>
                </c:pt>
                <c:pt idx="15">
                  <c:v>Länsi-Suomi, n=318</c:v>
                </c:pt>
                <c:pt idx="16">
                  <c:v>Pohjois- ja Itä-Suomi, n=256</c:v>
                </c:pt>
                <c:pt idx="17">
                  <c:v>ÄÄNESTÄISI EDUSKUNTAVAALEISSA</c:v>
                </c:pt>
                <c:pt idx="18">
                  <c:v>Vihreä Liitto, n=112</c:v>
                </c:pt>
                <c:pt idx="19">
                  <c:v>Suomen Kristillisdemokraatit (KD), n=30</c:v>
                </c:pt>
                <c:pt idx="20">
                  <c:v>Vasemmistoliitto, n=106</c:v>
                </c:pt>
                <c:pt idx="21">
                  <c:v>Ruotsalainen Kansanpuolue (RKP), n=25</c:v>
                </c:pt>
                <c:pt idx="22">
                  <c:v>Suomen Sosialidemokraattinen Puolue (SDP), n=185</c:v>
                </c:pt>
                <c:pt idx="23">
                  <c:v>Suomen Keskusta, n=88</c:v>
                </c:pt>
                <c:pt idx="24">
                  <c:v>Liike Nyt, n=20</c:v>
                </c:pt>
                <c:pt idx="25">
                  <c:v>Kansallinen Kokoomus (KOK), n=182</c:v>
                </c:pt>
                <c:pt idx="26">
                  <c:v>Perussuomalaiset, n=172</c:v>
                </c:pt>
              </c:strCache>
            </c:strRef>
          </c:cat>
          <c:val>
            <c:numRef>
              <c:f>Taul1!$B$4:$AB$4</c:f>
              <c:numCache>
                <c:formatCode>General</c:formatCode>
                <c:ptCount val="27"/>
                <c:pt idx="0">
                  <c:v>26.673316277842002</c:v>
                </c:pt>
                <c:pt idx="2">
                  <c:v>25.154556206682699</c:v>
                </c:pt>
                <c:pt idx="3">
                  <c:v>28.192030093993001</c:v>
                </c:pt>
                <c:pt idx="5">
                  <c:v>32.334208440037301</c:v>
                </c:pt>
                <c:pt idx="6">
                  <c:v>26.643940218157699</c:v>
                </c:pt>
                <c:pt idx="7">
                  <c:v>29.604040112424599</c:v>
                </c:pt>
                <c:pt idx="8">
                  <c:v>21.275821927004301</c:v>
                </c:pt>
                <c:pt idx="10">
                  <c:v>36.528167955698798</c:v>
                </c:pt>
                <c:pt idx="11">
                  <c:v>25.413099257513402</c:v>
                </c:pt>
                <c:pt idx="12">
                  <c:v>20.248382470580101</c:v>
                </c:pt>
                <c:pt idx="14">
                  <c:v>27.4941346705046</c:v>
                </c:pt>
                <c:pt idx="15">
                  <c:v>25.3761312916177</c:v>
                </c:pt>
                <c:pt idx="16">
                  <c:v>26.457291144968099</c:v>
                </c:pt>
                <c:pt idx="18">
                  <c:v>18.5201387841303</c:v>
                </c:pt>
                <c:pt idx="19">
                  <c:v>17.431192660550401</c:v>
                </c:pt>
                <c:pt idx="20">
                  <c:v>17.330807966356002</c:v>
                </c:pt>
                <c:pt idx="21">
                  <c:v>13.1329015382699</c:v>
                </c:pt>
                <c:pt idx="22">
                  <c:v>16.486167975536102</c:v>
                </c:pt>
                <c:pt idx="23">
                  <c:v>30.098122327099698</c:v>
                </c:pt>
                <c:pt idx="24">
                  <c:v>51.0009032897228</c:v>
                </c:pt>
                <c:pt idx="25">
                  <c:v>22.908092604779501</c:v>
                </c:pt>
                <c:pt idx="26">
                  <c:v>38.9724665626877</c:v>
                </c:pt>
              </c:numCache>
            </c:numRef>
          </c:val>
          <c:extLst>
            <c:ext xmlns:c16="http://schemas.microsoft.com/office/drawing/2014/chart" uri="{C3380CC4-5D6E-409C-BE32-E72D297353CC}">
              <c16:uniqueId val="{00000003-61BB-4F46-B861-088C839BACB3}"/>
            </c:ext>
          </c:extLst>
        </c:ser>
        <c:dLbls>
          <c:showLegendKey val="0"/>
          <c:showVal val="0"/>
          <c:showCatName val="0"/>
          <c:showSerName val="0"/>
          <c:showPercent val="0"/>
          <c:showBubbleSize val="0"/>
        </c:dLbls>
        <c:gapWidth val="55"/>
        <c:overlap val="100"/>
        <c:axId val="-547168544"/>
        <c:axId val="-547168000"/>
      </c:barChart>
      <c:catAx>
        <c:axId val="-547168544"/>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en-US"/>
          </a:p>
        </c:txPr>
        <c:crossAx val="-547168000"/>
        <c:crosses val="autoZero"/>
        <c:auto val="1"/>
        <c:lblAlgn val="ctr"/>
        <c:lblOffset val="100"/>
        <c:tickLblSkip val="1"/>
        <c:noMultiLvlLbl val="0"/>
      </c:catAx>
      <c:valAx>
        <c:axId val="-547168000"/>
        <c:scaling>
          <c:orientation val="minMax"/>
          <c:max val="101.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en-US"/>
          </a:p>
        </c:txPr>
        <c:crossAx val="-547168544"/>
        <c:crosses val="autoZero"/>
        <c:crossBetween val="between"/>
        <c:majorUnit val="10"/>
        <c:minorUnit val="1"/>
      </c:valAx>
      <c:spPr>
        <a:ln>
          <a:noFill/>
        </a:ln>
      </c:spPr>
    </c:plotArea>
    <c:legend>
      <c:legendPos val="t"/>
      <c:layout>
        <c:manualLayout>
          <c:xMode val="edge"/>
          <c:yMode val="edge"/>
          <c:x val="0.39856252280207882"/>
          <c:y val="1.4904447236692011E-2"/>
          <c:w val="0.5879619822113904"/>
          <c:h val="5.4386056517471124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200">
          <a:latin typeface="Calibri" panose="020F050202020403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68788201485848"/>
          <c:y val="7.5769301823955582E-2"/>
          <c:w val="0.48588345711672454"/>
          <c:h val="0.85614148263172873"/>
        </c:manualLayout>
      </c:layout>
      <c:barChart>
        <c:barDir val="bar"/>
        <c:grouping val="stacked"/>
        <c:varyColors val="0"/>
        <c:ser>
          <c:idx val="0"/>
          <c:order val="0"/>
          <c:tx>
            <c:strRef>
              <c:f>Taul1!$A$2</c:f>
              <c:strCache>
                <c:ptCount val="1"/>
                <c:pt idx="0">
                  <c:v>Seuraan aktiivisesti</c:v>
                </c:pt>
              </c:strCache>
            </c:strRef>
          </c:tx>
          <c:spPr>
            <a:solidFill>
              <a:srgbClr val="2A6370"/>
            </a:solidFill>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Taul1!$B$1:$AB$1</c:f>
              <c:strCache>
                <c:ptCount val="27"/>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KOULUTUS</c:v>
                </c:pt>
                <c:pt idx="10">
                  <c:v>Perus-/keski-/kansa-/ammatti-/tekninen-/kauppak., n=279</c:v>
                </c:pt>
                <c:pt idx="11">
                  <c:v>Ylioppilas/lukio /opistotaso /ammattikorkeakoulu, n=544</c:v>
                </c:pt>
                <c:pt idx="12">
                  <c:v>Yliopisto/korkeakoulu, n=350</c:v>
                </c:pt>
                <c:pt idx="13">
                  <c:v>SUURALUE</c:v>
                </c:pt>
                <c:pt idx="14">
                  <c:v>Helsinki-Uusimaa/Etelä-Suomi, n=599</c:v>
                </c:pt>
                <c:pt idx="15">
                  <c:v>Länsi-Suomi, n=318</c:v>
                </c:pt>
                <c:pt idx="16">
                  <c:v>Pohjois- ja Itä-Suomi, n=256</c:v>
                </c:pt>
                <c:pt idx="17">
                  <c:v>ÄÄNESTÄISI EDUSKUNTAVAALEISSA</c:v>
                </c:pt>
                <c:pt idx="18">
                  <c:v>Vihreä Liitto, n=112</c:v>
                </c:pt>
                <c:pt idx="19">
                  <c:v>Suomen Kristillisdemokraatit (KD), n=30</c:v>
                </c:pt>
                <c:pt idx="20">
                  <c:v>Vasemmistoliitto, n=106</c:v>
                </c:pt>
                <c:pt idx="21">
                  <c:v>Ruotsalainen Kansanpuolue (RKP), n=25</c:v>
                </c:pt>
                <c:pt idx="22">
                  <c:v>Suomen Sosialidemokraattinen Puolue (SDP), n=185</c:v>
                </c:pt>
                <c:pt idx="23">
                  <c:v>Suomen Keskusta, n=88</c:v>
                </c:pt>
                <c:pt idx="24">
                  <c:v>Liike Nyt, n=20</c:v>
                </c:pt>
                <c:pt idx="25">
                  <c:v>Kansallinen Kokoomus (KOK), n=182</c:v>
                </c:pt>
                <c:pt idx="26">
                  <c:v>Perussuomalaiset, n=172</c:v>
                </c:pt>
              </c:strCache>
            </c:strRef>
          </c:cat>
          <c:val>
            <c:numRef>
              <c:f>Taul1!$B$2:$AB$2</c:f>
              <c:numCache>
                <c:formatCode>General</c:formatCode>
                <c:ptCount val="27"/>
                <c:pt idx="0">
                  <c:v>10.4542178192966</c:v>
                </c:pt>
                <c:pt idx="1">
                  <c:v>0</c:v>
                </c:pt>
                <c:pt idx="2">
                  <c:v>9.2054447347059796</c:v>
                </c:pt>
                <c:pt idx="3">
                  <c:v>11.7029528715408</c:v>
                </c:pt>
                <c:pt idx="4">
                  <c:v>0</c:v>
                </c:pt>
                <c:pt idx="5">
                  <c:v>15.5037053342138</c:v>
                </c:pt>
                <c:pt idx="6">
                  <c:v>5.4086126792629203</c:v>
                </c:pt>
                <c:pt idx="7">
                  <c:v>8.6513875448552895</c:v>
                </c:pt>
                <c:pt idx="8">
                  <c:v>13.965640109359001</c:v>
                </c:pt>
                <c:pt idx="9">
                  <c:v>0</c:v>
                </c:pt>
                <c:pt idx="10">
                  <c:v>6.5619255713938802</c:v>
                </c:pt>
                <c:pt idx="11">
                  <c:v>10.9551087877971</c:v>
                </c:pt>
                <c:pt idx="12">
                  <c:v>12.9861408056065</c:v>
                </c:pt>
                <c:pt idx="13">
                  <c:v>0</c:v>
                </c:pt>
                <c:pt idx="14">
                  <c:v>12.8922034969543</c:v>
                </c:pt>
                <c:pt idx="15">
                  <c:v>8.6400466366153506</c:v>
                </c:pt>
                <c:pt idx="16">
                  <c:v>7.4997921263252998</c:v>
                </c:pt>
                <c:pt idx="17">
                  <c:v>0</c:v>
                </c:pt>
                <c:pt idx="18">
                  <c:v>18.178566040988699</c:v>
                </c:pt>
                <c:pt idx="19">
                  <c:v>21.164924258587501</c:v>
                </c:pt>
                <c:pt idx="20">
                  <c:v>7.6619761314653898</c:v>
                </c:pt>
                <c:pt idx="21">
                  <c:v>36.055925764464099</c:v>
                </c:pt>
                <c:pt idx="22">
                  <c:v>11.434744474132399</c:v>
                </c:pt>
                <c:pt idx="23">
                  <c:v>6.6341701040058698</c:v>
                </c:pt>
                <c:pt idx="24">
                  <c:v>3.4121040822867799</c:v>
                </c:pt>
                <c:pt idx="25">
                  <c:v>13.403039024054801</c:v>
                </c:pt>
                <c:pt idx="26">
                  <c:v>11.8997427495681</c:v>
                </c:pt>
              </c:numCache>
            </c:numRef>
          </c:val>
          <c:extLst>
            <c:ext xmlns:c16="http://schemas.microsoft.com/office/drawing/2014/chart" uri="{C3380CC4-5D6E-409C-BE32-E72D297353CC}">
              <c16:uniqueId val="{00000000-61BB-4F46-B861-088C839BACB3}"/>
            </c:ext>
          </c:extLst>
        </c:ser>
        <c:ser>
          <c:idx val="1"/>
          <c:order val="1"/>
          <c:tx>
            <c:strRef>
              <c:f>Taul1!$A$3</c:f>
              <c:strCache>
                <c:ptCount val="1"/>
                <c:pt idx="0">
                  <c:v>Seuraan jos kohdalle osuu</c:v>
                </c:pt>
              </c:strCache>
            </c:strRef>
          </c:tx>
          <c:spPr>
            <a:solidFill>
              <a:srgbClr val="4DA7BC"/>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Taul1!$B$1:$AB$1</c:f>
              <c:strCache>
                <c:ptCount val="27"/>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KOULUTUS</c:v>
                </c:pt>
                <c:pt idx="10">
                  <c:v>Perus-/keski-/kansa-/ammatti-/tekninen-/kauppak., n=279</c:v>
                </c:pt>
                <c:pt idx="11">
                  <c:v>Ylioppilas/lukio /opistotaso /ammattikorkeakoulu, n=544</c:v>
                </c:pt>
                <c:pt idx="12">
                  <c:v>Yliopisto/korkeakoulu, n=350</c:v>
                </c:pt>
                <c:pt idx="13">
                  <c:v>SUURALUE</c:v>
                </c:pt>
                <c:pt idx="14">
                  <c:v>Helsinki-Uusimaa/Etelä-Suomi, n=599</c:v>
                </c:pt>
                <c:pt idx="15">
                  <c:v>Länsi-Suomi, n=318</c:v>
                </c:pt>
                <c:pt idx="16">
                  <c:v>Pohjois- ja Itä-Suomi, n=256</c:v>
                </c:pt>
                <c:pt idx="17">
                  <c:v>ÄÄNESTÄISI EDUSKUNTAVAALEISSA</c:v>
                </c:pt>
                <c:pt idx="18">
                  <c:v>Vihreä Liitto, n=112</c:v>
                </c:pt>
                <c:pt idx="19">
                  <c:v>Suomen Kristillisdemokraatit (KD), n=30</c:v>
                </c:pt>
                <c:pt idx="20">
                  <c:v>Vasemmistoliitto, n=106</c:v>
                </c:pt>
                <c:pt idx="21">
                  <c:v>Ruotsalainen Kansanpuolue (RKP), n=25</c:v>
                </c:pt>
                <c:pt idx="22">
                  <c:v>Suomen Sosialidemokraattinen Puolue (SDP), n=185</c:v>
                </c:pt>
                <c:pt idx="23">
                  <c:v>Suomen Keskusta, n=88</c:v>
                </c:pt>
                <c:pt idx="24">
                  <c:v>Liike Nyt, n=20</c:v>
                </c:pt>
                <c:pt idx="25">
                  <c:v>Kansallinen Kokoomus (KOK), n=182</c:v>
                </c:pt>
                <c:pt idx="26">
                  <c:v>Perussuomalaiset, n=172</c:v>
                </c:pt>
              </c:strCache>
            </c:strRef>
          </c:cat>
          <c:val>
            <c:numRef>
              <c:f>Taul1!$B$3:$AB$3</c:f>
              <c:numCache>
                <c:formatCode>General</c:formatCode>
                <c:ptCount val="27"/>
                <c:pt idx="0">
                  <c:v>78.806937007277995</c:v>
                </c:pt>
                <c:pt idx="1">
                  <c:v>0</c:v>
                </c:pt>
                <c:pt idx="2">
                  <c:v>80.789160737993399</c:v>
                </c:pt>
                <c:pt idx="3">
                  <c:v>76.824773646713894</c:v>
                </c:pt>
                <c:pt idx="4">
                  <c:v>0</c:v>
                </c:pt>
                <c:pt idx="5">
                  <c:v>71.179461299345505</c:v>
                </c:pt>
                <c:pt idx="6">
                  <c:v>81.821258900184901</c:v>
                </c:pt>
                <c:pt idx="7">
                  <c:v>80.285392151435502</c:v>
                </c:pt>
                <c:pt idx="8">
                  <c:v>78.187267895899197</c:v>
                </c:pt>
                <c:pt idx="9">
                  <c:v>0</c:v>
                </c:pt>
                <c:pt idx="10">
                  <c:v>72.139176946168803</c:v>
                </c:pt>
                <c:pt idx="11">
                  <c:v>81.230785052522194</c:v>
                </c:pt>
                <c:pt idx="12">
                  <c:v>80.322715290169199</c:v>
                </c:pt>
                <c:pt idx="13">
                  <c:v>0</c:v>
                </c:pt>
                <c:pt idx="14">
                  <c:v>77.212848093021293</c:v>
                </c:pt>
                <c:pt idx="15">
                  <c:v>79.225399228007205</c:v>
                </c:pt>
                <c:pt idx="16">
                  <c:v>81.609657714240299</c:v>
                </c:pt>
                <c:pt idx="17">
                  <c:v>0</c:v>
                </c:pt>
                <c:pt idx="18">
                  <c:v>78.800939594422701</c:v>
                </c:pt>
                <c:pt idx="19">
                  <c:v>75.793684659697007</c:v>
                </c:pt>
                <c:pt idx="20">
                  <c:v>86.3589631046747</c:v>
                </c:pt>
                <c:pt idx="21">
                  <c:v>61.0543688111104</c:v>
                </c:pt>
                <c:pt idx="22">
                  <c:v>80.571669494366503</c:v>
                </c:pt>
                <c:pt idx="23">
                  <c:v>84.1764303970443</c:v>
                </c:pt>
                <c:pt idx="24">
                  <c:v>77.018561146886498</c:v>
                </c:pt>
                <c:pt idx="25">
                  <c:v>80.709302059084393</c:v>
                </c:pt>
                <c:pt idx="26">
                  <c:v>68.3003642258589</c:v>
                </c:pt>
              </c:numCache>
            </c:numRef>
          </c:val>
          <c:extLst>
            <c:ext xmlns:c16="http://schemas.microsoft.com/office/drawing/2014/chart" uri="{C3380CC4-5D6E-409C-BE32-E72D297353CC}">
              <c16:uniqueId val="{00000001-61BB-4F46-B861-088C839BACB3}"/>
            </c:ext>
          </c:extLst>
        </c:ser>
        <c:ser>
          <c:idx val="2"/>
          <c:order val="2"/>
          <c:tx>
            <c:strRef>
              <c:f>Taul1!$A$4</c:f>
              <c:strCache>
                <c:ptCount val="1"/>
                <c:pt idx="0">
                  <c:v>Jätän huomiotta</c:v>
                </c:pt>
              </c:strCache>
            </c:strRef>
          </c:tx>
          <c:spPr>
            <a:solidFill>
              <a:srgbClr val="C31C77"/>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Taul1!$B$1:$AB$1</c:f>
              <c:strCache>
                <c:ptCount val="27"/>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KOULUTUS</c:v>
                </c:pt>
                <c:pt idx="10">
                  <c:v>Perus-/keski-/kansa-/ammatti-/tekninen-/kauppak., n=279</c:v>
                </c:pt>
                <c:pt idx="11">
                  <c:v>Ylioppilas/lukio /opistotaso /ammattikorkeakoulu, n=544</c:v>
                </c:pt>
                <c:pt idx="12">
                  <c:v>Yliopisto/korkeakoulu, n=350</c:v>
                </c:pt>
                <c:pt idx="13">
                  <c:v>SUURALUE</c:v>
                </c:pt>
                <c:pt idx="14">
                  <c:v>Helsinki-Uusimaa/Etelä-Suomi, n=599</c:v>
                </c:pt>
                <c:pt idx="15">
                  <c:v>Länsi-Suomi, n=318</c:v>
                </c:pt>
                <c:pt idx="16">
                  <c:v>Pohjois- ja Itä-Suomi, n=256</c:v>
                </c:pt>
                <c:pt idx="17">
                  <c:v>ÄÄNESTÄISI EDUSKUNTAVAALEISSA</c:v>
                </c:pt>
                <c:pt idx="18">
                  <c:v>Vihreä Liitto, n=112</c:v>
                </c:pt>
                <c:pt idx="19">
                  <c:v>Suomen Kristillisdemokraatit (KD), n=30</c:v>
                </c:pt>
                <c:pt idx="20">
                  <c:v>Vasemmistoliitto, n=106</c:v>
                </c:pt>
                <c:pt idx="21">
                  <c:v>Ruotsalainen Kansanpuolue (RKP), n=25</c:v>
                </c:pt>
                <c:pt idx="22">
                  <c:v>Suomen Sosialidemokraattinen Puolue (SDP), n=185</c:v>
                </c:pt>
                <c:pt idx="23">
                  <c:v>Suomen Keskusta, n=88</c:v>
                </c:pt>
                <c:pt idx="24">
                  <c:v>Liike Nyt, n=20</c:v>
                </c:pt>
                <c:pt idx="25">
                  <c:v>Kansallinen Kokoomus (KOK), n=182</c:v>
                </c:pt>
                <c:pt idx="26">
                  <c:v>Perussuomalaiset, n=172</c:v>
                </c:pt>
              </c:strCache>
            </c:strRef>
          </c:cat>
          <c:val>
            <c:numRef>
              <c:f>Taul1!$B$4:$AB$4</c:f>
              <c:numCache>
                <c:formatCode>General</c:formatCode>
                <c:ptCount val="27"/>
                <c:pt idx="0">
                  <c:v>10.7388451734251</c:v>
                </c:pt>
                <c:pt idx="1">
                  <c:v>0</c:v>
                </c:pt>
                <c:pt idx="2">
                  <c:v>10.0053945273004</c:v>
                </c:pt>
                <c:pt idx="3">
                  <c:v>11.4722734817452</c:v>
                </c:pt>
                <c:pt idx="4">
                  <c:v>0</c:v>
                </c:pt>
                <c:pt idx="5">
                  <c:v>13.3168333664406</c:v>
                </c:pt>
                <c:pt idx="6">
                  <c:v>12.7701284205521</c:v>
                </c:pt>
                <c:pt idx="7">
                  <c:v>11.0632203037091</c:v>
                </c:pt>
                <c:pt idx="8">
                  <c:v>7.8470919947415299</c:v>
                </c:pt>
                <c:pt idx="9">
                  <c:v>0</c:v>
                </c:pt>
                <c:pt idx="10">
                  <c:v>21.298897482437098</c:v>
                </c:pt>
                <c:pt idx="11">
                  <c:v>7.8141061596806001</c:v>
                </c:pt>
                <c:pt idx="12">
                  <c:v>6.69114390422423</c:v>
                </c:pt>
                <c:pt idx="13">
                  <c:v>0</c:v>
                </c:pt>
                <c:pt idx="14">
                  <c:v>9.8949484100242593</c:v>
                </c:pt>
                <c:pt idx="15">
                  <c:v>12.1345541353774</c:v>
                </c:pt>
                <c:pt idx="16">
                  <c:v>10.8905501594342</c:v>
                </c:pt>
                <c:pt idx="17">
                  <c:v>0</c:v>
                </c:pt>
                <c:pt idx="18">
                  <c:v>3.0204943645884899</c:v>
                </c:pt>
                <c:pt idx="19">
                  <c:v>3.0413910817153802</c:v>
                </c:pt>
                <c:pt idx="20">
                  <c:v>5.9790607638599003</c:v>
                </c:pt>
                <c:pt idx="21">
                  <c:v>2.8897054244254798</c:v>
                </c:pt>
                <c:pt idx="22">
                  <c:v>7.99358603150091</c:v>
                </c:pt>
                <c:pt idx="23">
                  <c:v>9.18939949894982</c:v>
                </c:pt>
                <c:pt idx="24">
                  <c:v>19.5693347708266</c:v>
                </c:pt>
                <c:pt idx="25">
                  <c:v>5.8876589168606603</c:v>
                </c:pt>
                <c:pt idx="26">
                  <c:v>19.799893024572899</c:v>
                </c:pt>
              </c:numCache>
            </c:numRef>
          </c:val>
          <c:extLst>
            <c:ext xmlns:c16="http://schemas.microsoft.com/office/drawing/2014/chart" uri="{C3380CC4-5D6E-409C-BE32-E72D297353CC}">
              <c16:uniqueId val="{00000003-61BB-4F46-B861-088C839BACB3}"/>
            </c:ext>
          </c:extLst>
        </c:ser>
        <c:dLbls>
          <c:showLegendKey val="0"/>
          <c:showVal val="0"/>
          <c:showCatName val="0"/>
          <c:showSerName val="0"/>
          <c:showPercent val="0"/>
          <c:showBubbleSize val="0"/>
        </c:dLbls>
        <c:gapWidth val="55"/>
        <c:overlap val="100"/>
        <c:axId val="-547171808"/>
        <c:axId val="-547166368"/>
      </c:barChart>
      <c:catAx>
        <c:axId val="-547171808"/>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en-US"/>
          </a:p>
        </c:txPr>
        <c:crossAx val="-547166368"/>
        <c:crosses val="autoZero"/>
        <c:auto val="1"/>
        <c:lblAlgn val="ctr"/>
        <c:lblOffset val="100"/>
        <c:tickLblSkip val="1"/>
        <c:noMultiLvlLbl val="0"/>
      </c:catAx>
      <c:valAx>
        <c:axId val="-547166368"/>
        <c:scaling>
          <c:orientation val="minMax"/>
          <c:max val="101.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en-US"/>
          </a:p>
        </c:txPr>
        <c:crossAx val="-547171808"/>
        <c:crosses val="autoZero"/>
        <c:crossBetween val="between"/>
        <c:majorUnit val="10"/>
        <c:minorUnit val="1"/>
      </c:valAx>
      <c:spPr>
        <a:ln>
          <a:noFill/>
        </a:ln>
      </c:spPr>
    </c:plotArea>
    <c:legend>
      <c:legendPos val="t"/>
      <c:layout>
        <c:manualLayout>
          <c:xMode val="edge"/>
          <c:yMode val="edge"/>
          <c:x val="0.39856252280207882"/>
          <c:y val="1.4904447236692011E-2"/>
          <c:w val="0.5879619822113904"/>
          <c:h val="5.4386056517471124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200">
          <a:latin typeface="Calibri" panose="020F050202020403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87142581829614"/>
          <c:y val="0.11932875892983152"/>
          <c:w val="0.54790632183749066"/>
          <c:h val="0.80760073534218524"/>
        </c:manualLayout>
      </c:layout>
      <c:barChart>
        <c:barDir val="bar"/>
        <c:grouping val="stacked"/>
        <c:varyColors val="0"/>
        <c:ser>
          <c:idx val="0"/>
          <c:order val="0"/>
          <c:tx>
            <c:strRef>
              <c:f>Taul1!$A$2</c:f>
              <c:strCache>
                <c:ptCount val="1"/>
                <c:pt idx="0">
                  <c:v>4 Erittäin 
luotettavaa </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Viranomaisten antama tieto </c:v>
                </c:pt>
                <c:pt idx="1">
                  <c:v>Kansalaisjärjestöjen antama tieto</c:v>
                </c:pt>
                <c:pt idx="2">
                  <c:v>Tiedotusvälineiden eli toimitetun median antama tieto</c:v>
                </c:pt>
                <c:pt idx="3">
                  <c:v>Sosiaalisen median ja oman tuttavapiirin antama tieto</c:v>
                </c:pt>
              </c:strCache>
            </c:strRef>
          </c:cat>
          <c:val>
            <c:numRef>
              <c:f>Taul1!$B$2:$E$2</c:f>
              <c:numCache>
                <c:formatCode>General</c:formatCode>
                <c:ptCount val="4"/>
                <c:pt idx="0">
                  <c:v>26.678509999999999</c:v>
                </c:pt>
                <c:pt idx="1">
                  <c:v>13.41459</c:v>
                </c:pt>
                <c:pt idx="2">
                  <c:v>8.6745099999999997</c:v>
                </c:pt>
                <c:pt idx="3">
                  <c:v>1.4185000000000001</c:v>
                </c:pt>
              </c:numCache>
            </c:numRef>
          </c:val>
          <c:extLst>
            <c:ext xmlns:c16="http://schemas.microsoft.com/office/drawing/2014/chart" uri="{C3380CC4-5D6E-409C-BE32-E72D297353CC}">
              <c16:uniqueId val="{00000000-4127-4599-AB60-96A069D1B579}"/>
            </c:ext>
          </c:extLst>
        </c:ser>
        <c:ser>
          <c:idx val="1"/>
          <c:order val="1"/>
          <c:tx>
            <c:strRef>
              <c:f>Taul1!$A$3</c:f>
              <c:strCache>
                <c:ptCount val="1"/>
                <c:pt idx="0">
                  <c:v>3 Melko 
luotettavaa </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Viranomaisten antama tieto </c:v>
                </c:pt>
                <c:pt idx="1">
                  <c:v>Kansalaisjärjestöjen antama tieto</c:v>
                </c:pt>
                <c:pt idx="2">
                  <c:v>Tiedotusvälineiden eli toimitetun median antama tieto</c:v>
                </c:pt>
                <c:pt idx="3">
                  <c:v>Sosiaalisen median ja oman tuttavapiirin antama tieto</c:v>
                </c:pt>
              </c:strCache>
            </c:strRef>
          </c:cat>
          <c:val>
            <c:numRef>
              <c:f>Taul1!$B$3:$E$3</c:f>
              <c:numCache>
                <c:formatCode>General</c:formatCode>
                <c:ptCount val="4"/>
                <c:pt idx="0">
                  <c:v>51.001130000000003</c:v>
                </c:pt>
                <c:pt idx="1">
                  <c:v>50.440899999999999</c:v>
                </c:pt>
                <c:pt idx="2">
                  <c:v>49.395440000000001</c:v>
                </c:pt>
                <c:pt idx="3">
                  <c:v>15.189080000000001</c:v>
                </c:pt>
              </c:numCache>
            </c:numRef>
          </c:val>
          <c:extLst>
            <c:ext xmlns:c16="http://schemas.microsoft.com/office/drawing/2014/chart" uri="{C3380CC4-5D6E-409C-BE32-E72D297353CC}">
              <c16:uniqueId val="{00000001-4127-4599-AB60-96A069D1B579}"/>
            </c:ext>
          </c:extLst>
        </c:ser>
        <c:ser>
          <c:idx val="2"/>
          <c:order val="2"/>
          <c:tx>
            <c:strRef>
              <c:f>Taul1!$A$4</c:f>
              <c:strCache>
                <c:ptCount val="1"/>
                <c:pt idx="0">
                  <c:v>2 Ei kovin 
luotettavaa</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Viranomaisten antama tieto </c:v>
                </c:pt>
                <c:pt idx="1">
                  <c:v>Kansalaisjärjestöjen antama tieto</c:v>
                </c:pt>
                <c:pt idx="2">
                  <c:v>Tiedotusvälineiden eli toimitetun median antama tieto</c:v>
                </c:pt>
                <c:pt idx="3">
                  <c:v>Sosiaalisen median ja oman tuttavapiirin antama tieto</c:v>
                </c:pt>
              </c:strCache>
            </c:strRef>
          </c:cat>
          <c:val>
            <c:numRef>
              <c:f>Taul1!$B$4:$E$4</c:f>
              <c:numCache>
                <c:formatCode>General</c:formatCode>
                <c:ptCount val="4"/>
                <c:pt idx="0">
                  <c:v>13.0418</c:v>
                </c:pt>
                <c:pt idx="1">
                  <c:v>22.376449999999998</c:v>
                </c:pt>
                <c:pt idx="2">
                  <c:v>27.429120000000001</c:v>
                </c:pt>
                <c:pt idx="3">
                  <c:v>44.23883</c:v>
                </c:pt>
              </c:numCache>
            </c:numRef>
          </c:val>
          <c:extLst>
            <c:ext xmlns:c16="http://schemas.microsoft.com/office/drawing/2014/chart" uri="{C3380CC4-5D6E-409C-BE32-E72D297353CC}">
              <c16:uniqueId val="{00000002-4127-4599-AB60-96A069D1B579}"/>
            </c:ext>
          </c:extLst>
        </c:ser>
        <c:ser>
          <c:idx val="3"/>
          <c:order val="3"/>
          <c:tx>
            <c:strRef>
              <c:f>Taul1!$A$5</c:f>
              <c:strCache>
                <c:ptCount val="1"/>
                <c:pt idx="0">
                  <c:v>1 Erittäin 
epäluotettavaa</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Viranomaisten antama tieto </c:v>
                </c:pt>
                <c:pt idx="1">
                  <c:v>Kansalaisjärjestöjen antama tieto</c:v>
                </c:pt>
                <c:pt idx="2">
                  <c:v>Tiedotusvälineiden eli toimitetun median antama tieto</c:v>
                </c:pt>
                <c:pt idx="3">
                  <c:v>Sosiaalisen median ja oman tuttavapiirin antama tieto</c:v>
                </c:pt>
              </c:strCache>
            </c:strRef>
          </c:cat>
          <c:val>
            <c:numRef>
              <c:f>Taul1!$B$5:$E$5</c:f>
              <c:numCache>
                <c:formatCode>General</c:formatCode>
                <c:ptCount val="4"/>
                <c:pt idx="0">
                  <c:v>6.9066900000000002</c:v>
                </c:pt>
                <c:pt idx="1">
                  <c:v>10.60643</c:v>
                </c:pt>
                <c:pt idx="2">
                  <c:v>9.9016400000000004</c:v>
                </c:pt>
                <c:pt idx="3">
                  <c:v>30.176310000000001</c:v>
                </c:pt>
              </c:numCache>
            </c:numRef>
          </c:val>
          <c:extLst>
            <c:ext xmlns:c16="http://schemas.microsoft.com/office/drawing/2014/chart" uri="{C3380CC4-5D6E-409C-BE32-E72D297353CC}">
              <c16:uniqueId val="{00000003-4127-4599-AB60-96A069D1B579}"/>
            </c:ext>
          </c:extLst>
        </c:ser>
        <c:ser>
          <c:idx val="4"/>
          <c:order val="4"/>
          <c:tx>
            <c:strRef>
              <c:f>Taul1!$A$6</c:f>
              <c:strCache>
                <c:ptCount val="1"/>
                <c:pt idx="0">
                  <c:v>Ei osaa 
sanoa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Viranomaisten antama tieto </c:v>
                </c:pt>
                <c:pt idx="1">
                  <c:v>Kansalaisjärjestöjen antama tieto</c:v>
                </c:pt>
                <c:pt idx="2">
                  <c:v>Tiedotusvälineiden eli toimitetun median antama tieto</c:v>
                </c:pt>
                <c:pt idx="3">
                  <c:v>Sosiaalisen median ja oman tuttavapiirin antama tieto</c:v>
                </c:pt>
              </c:strCache>
            </c:strRef>
          </c:cat>
          <c:val>
            <c:numRef>
              <c:f>Taul1!$B$6:$E$6</c:f>
              <c:numCache>
                <c:formatCode>General</c:formatCode>
                <c:ptCount val="4"/>
                <c:pt idx="0">
                  <c:v>2.3718699999999999</c:v>
                </c:pt>
                <c:pt idx="1">
                  <c:v>3.1616300000000002</c:v>
                </c:pt>
                <c:pt idx="2">
                  <c:v>4.5992800000000003</c:v>
                </c:pt>
                <c:pt idx="3">
                  <c:v>8.9772800000000004</c:v>
                </c:pt>
              </c:numCache>
            </c:numRef>
          </c:val>
          <c:extLst>
            <c:ext xmlns:c16="http://schemas.microsoft.com/office/drawing/2014/chart" uri="{C3380CC4-5D6E-409C-BE32-E72D297353CC}">
              <c16:uniqueId val="{00000004-4127-4599-AB60-96A069D1B579}"/>
            </c:ext>
          </c:extLst>
        </c:ser>
        <c:ser>
          <c:idx val="5"/>
          <c:order val="5"/>
          <c:tx>
            <c:strRef>
              <c:f>Taul1!$A$7</c:f>
              <c:strCache>
                <c:ptCount val="1"/>
                <c:pt idx="0">
                  <c:v>Keskiarvo</c:v>
                </c:pt>
              </c:strCache>
            </c:strRef>
          </c:tx>
          <c:spPr>
            <a:noFill/>
          </c:spPr>
          <c:invertIfNegative val="0"/>
          <c:dLbls>
            <c:numFmt formatCode="#,##0.00" sourceLinked="0"/>
            <c:spPr>
              <a:noFill/>
              <a:ln>
                <a:noFill/>
              </a:ln>
              <a:effectLst/>
            </c:spPr>
            <c:txPr>
              <a:bodyPr wrap="square" lIns="38100" tIns="19050" rIns="38100" bIns="19050" anchor="ctr">
                <a:spAutoFit/>
              </a:bodyPr>
              <a:lstStyle/>
              <a:p>
                <a:pPr>
                  <a:defRPr>
                    <a:solidFill>
                      <a:srgbClr val="262626"/>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Viranomaisten antama tieto </c:v>
                </c:pt>
                <c:pt idx="1">
                  <c:v>Kansalaisjärjestöjen antama tieto</c:v>
                </c:pt>
                <c:pt idx="2">
                  <c:v>Tiedotusvälineiden eli toimitetun median antama tieto</c:v>
                </c:pt>
                <c:pt idx="3">
                  <c:v>Sosiaalisen median ja oman tuttavapiirin antama tieto</c:v>
                </c:pt>
              </c:strCache>
            </c:strRef>
          </c:cat>
          <c:val>
            <c:numRef>
              <c:f>Taul1!$B$7:$E$7</c:f>
              <c:numCache>
                <c:formatCode>General</c:formatCode>
                <c:ptCount val="4"/>
                <c:pt idx="0">
                  <c:v>3</c:v>
                </c:pt>
                <c:pt idx="1">
                  <c:v>2.69</c:v>
                </c:pt>
                <c:pt idx="2">
                  <c:v>2.6</c:v>
                </c:pt>
                <c:pt idx="3">
                  <c:v>1.87</c:v>
                </c:pt>
              </c:numCache>
            </c:numRef>
          </c:val>
          <c:extLst>
            <c:ext xmlns:c16="http://schemas.microsoft.com/office/drawing/2014/chart" uri="{C3380CC4-5D6E-409C-BE32-E72D297353CC}">
              <c16:uniqueId val="{00000006-4127-4599-AB60-96A069D1B579}"/>
            </c:ext>
          </c:extLst>
        </c:ser>
        <c:dLbls>
          <c:showLegendKey val="0"/>
          <c:showVal val="0"/>
          <c:showCatName val="0"/>
          <c:showSerName val="0"/>
          <c:showPercent val="0"/>
          <c:showBubbleSize val="0"/>
        </c:dLbls>
        <c:gapWidth val="50"/>
        <c:overlap val="100"/>
        <c:axId val="-273692912"/>
        <c:axId val="-273682032"/>
      </c:barChart>
      <c:catAx>
        <c:axId val="-273692912"/>
        <c:scaling>
          <c:orientation val="maxMin"/>
        </c:scaling>
        <c:delete val="0"/>
        <c:axPos val="l"/>
        <c:numFmt formatCode="General" sourceLinked="0"/>
        <c:majorTickMark val="none"/>
        <c:minorTickMark val="none"/>
        <c:tickLblPos val="low"/>
        <c:spPr>
          <a:ln>
            <a:noFill/>
          </a:ln>
        </c:spPr>
        <c:txPr>
          <a:bodyPr/>
          <a:lstStyle/>
          <a:p>
            <a:pPr>
              <a:defRPr sz="1050">
                <a:solidFill>
                  <a:srgbClr val="262626"/>
                </a:solidFill>
                <a:latin typeface="Calibri" panose="020F0502020204030204" pitchFamily="34" charset="0"/>
                <a:cs typeface="Arial" panose="020B0604020202020204" pitchFamily="34" charset="0"/>
              </a:defRPr>
            </a:pPr>
            <a:endParaRPr lang="en-US"/>
          </a:p>
        </c:txPr>
        <c:crossAx val="-273682032"/>
        <c:crosses val="autoZero"/>
        <c:auto val="1"/>
        <c:lblAlgn val="ctr"/>
        <c:lblOffset val="100"/>
        <c:tickLblSkip val="1"/>
        <c:noMultiLvlLbl val="0"/>
      </c:catAx>
      <c:valAx>
        <c:axId val="-273682032"/>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en-US"/>
          </a:p>
        </c:txPr>
        <c:crossAx val="-273692912"/>
        <c:crosses val="autoZero"/>
        <c:crossBetween val="between"/>
        <c:majorUnit val="10"/>
        <c:minorUnit val="1"/>
      </c:valAx>
      <c:spPr>
        <a:ln>
          <a:noFill/>
        </a:ln>
      </c:spPr>
    </c:plotArea>
    <c:legend>
      <c:legendPos val="t"/>
      <c:layout>
        <c:manualLayout>
          <c:xMode val="edge"/>
          <c:yMode val="edge"/>
          <c:x val="0.38587865694033724"/>
          <c:y val="9.5994068380709698E-3"/>
          <c:w val="0.61412134305966271"/>
          <c:h val="0.11804653397105203"/>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5221804379819"/>
          <c:y val="1.2420372697243342E-2"/>
          <c:w val="0.60402557068335772"/>
          <c:h val="0.92020426193132265"/>
        </c:manualLayout>
      </c:layout>
      <c:barChart>
        <c:barDir val="bar"/>
        <c:grouping val="clustered"/>
        <c:varyColors val="0"/>
        <c:ser>
          <c:idx val="0"/>
          <c:order val="0"/>
          <c:tx>
            <c:strRef>
              <c:f>Taul1!$B$3</c:f>
              <c:strCache>
                <c:ptCount val="1"/>
                <c:pt idx="0">
                  <c:v>X</c:v>
                </c:pt>
              </c:strCache>
            </c:strRef>
          </c:tx>
          <c:spPr>
            <a:solidFill>
              <a:srgbClr val="4DA7BC"/>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Taul1!$A$4:$A$22</c:f>
              <c:strCache>
                <c:ptCount val="19"/>
                <c:pt idx="0">
                  <c:v>SUKUPUOLI</c:v>
                </c:pt>
                <c:pt idx="1">
                  <c:v>Nainen</c:v>
                </c:pt>
                <c:pt idx="2">
                  <c:v>Mies</c:v>
                </c:pt>
                <c:pt idx="3">
                  <c:v>IKÄ</c:v>
                </c:pt>
                <c:pt idx="4">
                  <c:v>15-19 vuotta</c:v>
                </c:pt>
                <c:pt idx="5">
                  <c:v>20-24 vuotta</c:v>
                </c:pt>
                <c:pt idx="6">
                  <c:v>25-34 vuotta</c:v>
                </c:pt>
                <c:pt idx="7">
                  <c:v>35-49 vuotta</c:v>
                </c:pt>
                <c:pt idx="8">
                  <c:v>50-64 vuotta</c:v>
                </c:pt>
                <c:pt idx="9">
                  <c:v>65-79 vuotta</c:v>
                </c:pt>
                <c:pt idx="10">
                  <c:v>AMMATTI/ASEMA</c:v>
                </c:pt>
                <c:pt idx="11">
                  <c:v>Maanviljelijä</c:v>
                </c:pt>
                <c:pt idx="12">
                  <c:v>Työntekijä</c:v>
                </c:pt>
                <c:pt idx="13">
                  <c:v>Alempi/ylempi toimihenkilö/asiantuntija</c:v>
                </c:pt>
                <c:pt idx="14">
                  <c:v>Yrittäjä/johtava asema</c:v>
                </c:pt>
                <c:pt idx="15">
                  <c:v>Kotiäiti/-isä</c:v>
                </c:pt>
                <c:pt idx="16">
                  <c:v>Opiskelija/koululainen</c:v>
                </c:pt>
                <c:pt idx="17">
                  <c:v>Eläkeläinen</c:v>
                </c:pt>
                <c:pt idx="18">
                  <c:v>Työtön</c:v>
                </c:pt>
              </c:strCache>
            </c:strRef>
          </c:cat>
          <c:val>
            <c:numRef>
              <c:f>Taul1!$B$4:$B$22</c:f>
              <c:numCache>
                <c:formatCode>General</c:formatCode>
                <c:ptCount val="19"/>
                <c:pt idx="1">
                  <c:v>50</c:v>
                </c:pt>
                <c:pt idx="2">
                  <c:v>50</c:v>
                </c:pt>
                <c:pt idx="4">
                  <c:v>1.5695300000000001</c:v>
                </c:pt>
                <c:pt idx="5">
                  <c:v>11.32335</c:v>
                </c:pt>
                <c:pt idx="6">
                  <c:v>17.294339999999998</c:v>
                </c:pt>
                <c:pt idx="7">
                  <c:v>23.6342</c:v>
                </c:pt>
                <c:pt idx="8">
                  <c:v>24.598189999999999</c:v>
                </c:pt>
                <c:pt idx="9">
                  <c:v>21.580390000000001</c:v>
                </c:pt>
                <c:pt idx="11" formatCode="0.00000">
                  <c:v>1.0116099999999999</c:v>
                </c:pt>
                <c:pt idx="12" formatCode="0.00000">
                  <c:v>22.589639999999999</c:v>
                </c:pt>
                <c:pt idx="13">
                  <c:v>29.17</c:v>
                </c:pt>
                <c:pt idx="14">
                  <c:v>7</c:v>
                </c:pt>
                <c:pt idx="15" formatCode="0.00000">
                  <c:v>0.88314000000000004</c:v>
                </c:pt>
                <c:pt idx="16" formatCode="0.00000">
                  <c:v>14.8628</c:v>
                </c:pt>
                <c:pt idx="17" formatCode="0.00000">
                  <c:v>18.795369999999998</c:v>
                </c:pt>
                <c:pt idx="18" formatCode="0.00000">
                  <c:v>5.7439099999999996</c:v>
                </c:pt>
              </c:numCache>
            </c:numRef>
          </c:val>
          <c:extLst>
            <c:ext xmlns:c16="http://schemas.microsoft.com/office/drawing/2014/chart" uri="{C3380CC4-5D6E-409C-BE32-E72D297353CC}">
              <c16:uniqueId val="{00000000-1AF8-49AF-A8F4-A948250B75E9}"/>
            </c:ext>
          </c:extLst>
        </c:ser>
        <c:dLbls>
          <c:showLegendKey val="0"/>
          <c:showVal val="0"/>
          <c:showCatName val="0"/>
          <c:showSerName val="0"/>
          <c:showPercent val="0"/>
          <c:showBubbleSize val="0"/>
        </c:dLbls>
        <c:gapWidth val="30"/>
        <c:axId val="-273684752"/>
        <c:axId val="-273683664"/>
      </c:barChart>
      <c:catAx>
        <c:axId val="-273684752"/>
        <c:scaling>
          <c:orientation val="maxMin"/>
        </c:scaling>
        <c:delete val="0"/>
        <c:axPos val="l"/>
        <c:numFmt formatCode="General" sourceLinked="0"/>
        <c:majorTickMark val="none"/>
        <c:minorTickMark val="none"/>
        <c:tickLblPos val="low"/>
        <c:spPr>
          <a:ln>
            <a:noFill/>
          </a:ln>
        </c:spPr>
        <c:crossAx val="-273683664"/>
        <c:crosses val="autoZero"/>
        <c:auto val="1"/>
        <c:lblAlgn val="ctr"/>
        <c:lblOffset val="100"/>
        <c:tickLblSkip val="1"/>
        <c:noMultiLvlLbl val="0"/>
      </c:catAx>
      <c:valAx>
        <c:axId val="-273683664"/>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a:solidFill>
                      <a:srgbClr val="A0A0A0"/>
                    </a:solidFill>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en-US"/>
          </a:p>
        </c:txPr>
        <c:crossAx val="-273684752"/>
        <c:crosses val="autoZero"/>
        <c:crossBetween val="between"/>
        <c:majorUnit val="10"/>
        <c:minorUnit val="1"/>
      </c:valAx>
      <c:spPr>
        <a:ln w="6350">
          <a:noFill/>
        </a:ln>
      </c:spPr>
    </c:plotArea>
    <c:plotVisOnly val="1"/>
    <c:dispBlanksAs val="gap"/>
    <c:showDLblsOverMax val="0"/>
  </c:chart>
  <c:spPr>
    <a:ln>
      <a:noFill/>
    </a:ln>
  </c:spPr>
  <c:txPr>
    <a:bodyPr/>
    <a:lstStyle/>
    <a:p>
      <a:pPr>
        <a:defRPr sz="1200">
          <a:solidFill>
            <a:srgbClr val="262626"/>
          </a:solidFill>
          <a:latin typeface="Calibri" panose="020F050202020403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5221804379819"/>
          <c:y val="1.2420372697243342E-2"/>
          <c:w val="0.60402557068335772"/>
          <c:h val="0.92020426193132265"/>
        </c:manualLayout>
      </c:layout>
      <c:barChart>
        <c:barDir val="bar"/>
        <c:grouping val="clustered"/>
        <c:varyColors val="0"/>
        <c:ser>
          <c:idx val="0"/>
          <c:order val="0"/>
          <c:tx>
            <c:strRef>
              <c:f>Taul1!$B$3</c:f>
              <c:strCache>
                <c:ptCount val="1"/>
                <c:pt idx="0">
                  <c:v>X</c:v>
                </c:pt>
              </c:strCache>
            </c:strRef>
          </c:tx>
          <c:spPr>
            <a:solidFill>
              <a:srgbClr val="4DA7BC"/>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Taul1!$A$4:$A$22</c:f>
              <c:strCache>
                <c:ptCount val="19"/>
                <c:pt idx="0">
                  <c:v>KOULUTUS</c:v>
                </c:pt>
                <c:pt idx="1">
                  <c:v>Perus-/keski-/kansa-/kansalaiskoulu</c:v>
                </c:pt>
                <c:pt idx="2">
                  <c:v>Ammatti-/tekninen-/kauppakoulu</c:v>
                </c:pt>
                <c:pt idx="3">
                  <c:v>Ylioppilas/lukio</c:v>
                </c:pt>
                <c:pt idx="4">
                  <c:v>Opistotaso</c:v>
                </c:pt>
                <c:pt idx="5">
                  <c:v>Ammattikorkeakoulu</c:v>
                </c:pt>
                <c:pt idx="6">
                  <c:v>Yliopisto/korkeakoulu</c:v>
                </c:pt>
                <c:pt idx="7">
                  <c:v>ELÄMÄNTILANNE</c:v>
                </c:pt>
                <c:pt idx="8">
                  <c:v>Yhden hengen talous</c:v>
                </c:pt>
                <c:pt idx="9">
                  <c:v>Lapseton pari</c:v>
                </c:pt>
                <c:pt idx="10">
                  <c:v>Muu aikuistalous (vain yli 18-vuotiaita)</c:v>
                </c:pt>
                <c:pt idx="11">
                  <c:v>Talous, jossa lapsia</c:v>
                </c:pt>
                <c:pt idx="12">
                  <c:v>TALOUDEN KOKO</c:v>
                </c:pt>
                <c:pt idx="13">
                  <c:v>1 henkilö</c:v>
                </c:pt>
                <c:pt idx="14">
                  <c:v>2 henkilöä</c:v>
                </c:pt>
                <c:pt idx="15">
                  <c:v>3 henkilöä</c:v>
                </c:pt>
                <c:pt idx="16">
                  <c:v>4 henkilöä</c:v>
                </c:pt>
                <c:pt idx="17">
                  <c:v>5 henkilöä</c:v>
                </c:pt>
                <c:pt idx="18">
                  <c:v>6+ henkilöä</c:v>
                </c:pt>
              </c:strCache>
            </c:strRef>
          </c:cat>
          <c:val>
            <c:numRef>
              <c:f>Taul1!$B$4:$B$22</c:f>
              <c:numCache>
                <c:formatCode>0.00000</c:formatCode>
                <c:ptCount val="19"/>
                <c:pt idx="1">
                  <c:v>5.2473099999999997</c:v>
                </c:pt>
                <c:pt idx="2">
                  <c:v>18.702089999999998</c:v>
                </c:pt>
                <c:pt idx="3">
                  <c:v>16.876259999999998</c:v>
                </c:pt>
                <c:pt idx="4">
                  <c:v>14.09971</c:v>
                </c:pt>
                <c:pt idx="5">
                  <c:v>17.933250000000001</c:v>
                </c:pt>
                <c:pt idx="6">
                  <c:v>27.141369999999998</c:v>
                </c:pt>
                <c:pt idx="8">
                  <c:v>26.23498</c:v>
                </c:pt>
                <c:pt idx="9">
                  <c:v>25.5427</c:v>
                </c:pt>
                <c:pt idx="10">
                  <c:v>20.635619999999999</c:v>
                </c:pt>
                <c:pt idx="11">
                  <c:v>27.5867</c:v>
                </c:pt>
                <c:pt idx="13">
                  <c:v>25.799959999999999</c:v>
                </c:pt>
                <c:pt idx="14">
                  <c:v>38.25347</c:v>
                </c:pt>
                <c:pt idx="15">
                  <c:v>14.05899</c:v>
                </c:pt>
                <c:pt idx="16">
                  <c:v>13.712</c:v>
                </c:pt>
                <c:pt idx="17">
                  <c:v>5.6959400000000002</c:v>
                </c:pt>
                <c:pt idx="18">
                  <c:v>2.4796499999999999</c:v>
                </c:pt>
              </c:numCache>
            </c:numRef>
          </c:val>
          <c:extLst>
            <c:ext xmlns:c16="http://schemas.microsoft.com/office/drawing/2014/chart" uri="{C3380CC4-5D6E-409C-BE32-E72D297353CC}">
              <c16:uniqueId val="{00000000-1AF8-49AF-A8F4-A948250B75E9}"/>
            </c:ext>
          </c:extLst>
        </c:ser>
        <c:dLbls>
          <c:showLegendKey val="0"/>
          <c:showVal val="0"/>
          <c:showCatName val="0"/>
          <c:showSerName val="0"/>
          <c:showPercent val="0"/>
          <c:showBubbleSize val="0"/>
        </c:dLbls>
        <c:gapWidth val="30"/>
        <c:axId val="-273683120"/>
        <c:axId val="-273680400"/>
      </c:barChart>
      <c:catAx>
        <c:axId val="-273683120"/>
        <c:scaling>
          <c:orientation val="maxMin"/>
        </c:scaling>
        <c:delete val="0"/>
        <c:axPos val="l"/>
        <c:numFmt formatCode="General" sourceLinked="0"/>
        <c:majorTickMark val="none"/>
        <c:minorTickMark val="none"/>
        <c:tickLblPos val="low"/>
        <c:spPr>
          <a:ln>
            <a:noFill/>
          </a:ln>
        </c:spPr>
        <c:crossAx val="-273680400"/>
        <c:crosses val="autoZero"/>
        <c:auto val="1"/>
        <c:lblAlgn val="ctr"/>
        <c:lblOffset val="100"/>
        <c:tickLblSkip val="1"/>
        <c:noMultiLvlLbl val="0"/>
      </c:catAx>
      <c:valAx>
        <c:axId val="-273680400"/>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a:solidFill>
                      <a:srgbClr val="A0A0A0"/>
                    </a:solidFill>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en-US"/>
          </a:p>
        </c:txPr>
        <c:crossAx val="-273683120"/>
        <c:crosses val="autoZero"/>
        <c:crossBetween val="between"/>
        <c:majorUnit val="10"/>
        <c:minorUnit val="1"/>
      </c:valAx>
      <c:spPr>
        <a:ln w="6350">
          <a:noFill/>
        </a:ln>
      </c:spPr>
    </c:plotArea>
    <c:plotVisOnly val="1"/>
    <c:dispBlanksAs val="gap"/>
    <c:showDLblsOverMax val="0"/>
  </c:chart>
  <c:spPr>
    <a:ln>
      <a:noFill/>
    </a:ln>
  </c:spPr>
  <c:txPr>
    <a:bodyPr/>
    <a:lstStyle/>
    <a:p>
      <a:pPr>
        <a:defRPr sz="1200">
          <a:solidFill>
            <a:srgbClr val="262626"/>
          </a:solidFill>
          <a:latin typeface="Calibri" panose="020F050202020403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5221804379819"/>
          <c:y val="1.2420372697243342E-2"/>
          <c:w val="0.60402557068335772"/>
          <c:h val="0.92020426193132265"/>
        </c:manualLayout>
      </c:layout>
      <c:barChart>
        <c:barDir val="bar"/>
        <c:grouping val="clustered"/>
        <c:varyColors val="0"/>
        <c:ser>
          <c:idx val="0"/>
          <c:order val="0"/>
          <c:tx>
            <c:strRef>
              <c:f>Taul1!$B$3</c:f>
              <c:strCache>
                <c:ptCount val="1"/>
                <c:pt idx="0">
                  <c:v>X</c:v>
                </c:pt>
              </c:strCache>
            </c:strRef>
          </c:tx>
          <c:spPr>
            <a:solidFill>
              <a:srgbClr val="4DA7BC"/>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Taul1!$A$4:$A$25</c:f>
              <c:strCache>
                <c:ptCount val="22"/>
                <c:pt idx="0">
                  <c:v>KOTONA OLEVIEN LASTEN IKÄ</c:v>
                </c:pt>
                <c:pt idx="1">
                  <c:v>0-2 vuotta</c:v>
                </c:pt>
                <c:pt idx="2">
                  <c:v>3-6 vuotta</c:v>
                </c:pt>
                <c:pt idx="3">
                  <c:v>7-12 vuotta</c:v>
                </c:pt>
                <c:pt idx="4">
                  <c:v>13-15 vuotta</c:v>
                </c:pt>
                <c:pt idx="5">
                  <c:v>16-17 vuotta</c:v>
                </c:pt>
                <c:pt idx="6">
                  <c:v>Ei lapsia</c:v>
                </c:pt>
                <c:pt idx="7">
                  <c:v>TALOUDEN BRUTTOTULOT</c:v>
                </c:pt>
                <c:pt idx="8">
                  <c:v>Alle 20 000 euroa/vuosi</c:v>
                </c:pt>
                <c:pt idx="9">
                  <c:v>20 001-40 000 euroa/vuosi</c:v>
                </c:pt>
                <c:pt idx="10">
                  <c:v>40 001-60 000 euroa/vuosi</c:v>
                </c:pt>
                <c:pt idx="11">
                  <c:v>Yli 60 000 euroa/vuosi</c:v>
                </c:pt>
                <c:pt idx="12">
                  <c:v>Ei halua vastata</c:v>
                </c:pt>
                <c:pt idx="13">
                  <c:v>KUNTATYYPPI</c:v>
                </c:pt>
                <c:pt idx="14">
                  <c:v>Yli 50.000 asukkaan kaupunki</c:v>
                </c:pt>
                <c:pt idx="15">
                  <c:v>Muut kaupungit</c:v>
                </c:pt>
                <c:pt idx="16">
                  <c:v>Muut kunnat</c:v>
                </c:pt>
                <c:pt idx="17">
                  <c:v>SUURALUE</c:v>
                </c:pt>
                <c:pt idx="18">
                  <c:v>Helsinki-Uusimaa</c:v>
                </c:pt>
                <c:pt idx="19">
                  <c:v>Etelä-Suomi</c:v>
                </c:pt>
                <c:pt idx="20">
                  <c:v>Länsi-Suomi</c:v>
                </c:pt>
                <c:pt idx="21">
                  <c:v>Pohjois- ja Itä-Suomi</c:v>
                </c:pt>
              </c:strCache>
            </c:strRef>
          </c:cat>
          <c:val>
            <c:numRef>
              <c:f>Taul1!$B$4:$B$25</c:f>
              <c:numCache>
                <c:formatCode>0.00000</c:formatCode>
                <c:ptCount val="22"/>
                <c:pt idx="1">
                  <c:v>5.6596700000000002</c:v>
                </c:pt>
                <c:pt idx="2">
                  <c:v>6.0128899999999996</c:v>
                </c:pt>
                <c:pt idx="3">
                  <c:v>12.580730000000001</c:v>
                </c:pt>
                <c:pt idx="4">
                  <c:v>10.909979999999999</c:v>
                </c:pt>
                <c:pt idx="5">
                  <c:v>11.64284</c:v>
                </c:pt>
                <c:pt idx="6">
                  <c:v>67.378829999999994</c:v>
                </c:pt>
                <c:pt idx="8" formatCode="General">
                  <c:v>15.04382</c:v>
                </c:pt>
                <c:pt idx="9" formatCode="General">
                  <c:v>18.13016</c:v>
                </c:pt>
                <c:pt idx="10" formatCode="General">
                  <c:v>19.858130000000003</c:v>
                </c:pt>
                <c:pt idx="11" formatCode="General">
                  <c:v>32.571280000000002</c:v>
                </c:pt>
                <c:pt idx="12" formatCode="General">
                  <c:v>14.39662</c:v>
                </c:pt>
                <c:pt idx="14">
                  <c:v>61.735010000000003</c:v>
                </c:pt>
                <c:pt idx="15">
                  <c:v>26</c:v>
                </c:pt>
                <c:pt idx="16">
                  <c:v>12.1091</c:v>
                </c:pt>
                <c:pt idx="18">
                  <c:v>31.255479999999999</c:v>
                </c:pt>
                <c:pt idx="19">
                  <c:v>17.80857</c:v>
                </c:pt>
                <c:pt idx="20">
                  <c:v>27.07206</c:v>
                </c:pt>
                <c:pt idx="21">
                  <c:v>23.863890000000001</c:v>
                </c:pt>
              </c:numCache>
            </c:numRef>
          </c:val>
          <c:extLst>
            <c:ext xmlns:c16="http://schemas.microsoft.com/office/drawing/2014/chart" uri="{C3380CC4-5D6E-409C-BE32-E72D297353CC}">
              <c16:uniqueId val="{00000000-1AF8-49AF-A8F4-A948250B75E9}"/>
            </c:ext>
          </c:extLst>
        </c:ser>
        <c:dLbls>
          <c:showLegendKey val="0"/>
          <c:showVal val="0"/>
          <c:showCatName val="0"/>
          <c:showSerName val="0"/>
          <c:showPercent val="0"/>
          <c:showBubbleSize val="0"/>
        </c:dLbls>
        <c:gapWidth val="30"/>
        <c:axId val="-273689648"/>
        <c:axId val="-273685840"/>
      </c:barChart>
      <c:catAx>
        <c:axId val="-273689648"/>
        <c:scaling>
          <c:orientation val="maxMin"/>
        </c:scaling>
        <c:delete val="0"/>
        <c:axPos val="l"/>
        <c:numFmt formatCode="General" sourceLinked="0"/>
        <c:majorTickMark val="none"/>
        <c:minorTickMark val="none"/>
        <c:tickLblPos val="low"/>
        <c:spPr>
          <a:ln>
            <a:noFill/>
          </a:ln>
        </c:spPr>
        <c:crossAx val="-273685840"/>
        <c:crosses val="autoZero"/>
        <c:auto val="1"/>
        <c:lblAlgn val="ctr"/>
        <c:lblOffset val="100"/>
        <c:tickLblSkip val="1"/>
        <c:noMultiLvlLbl val="0"/>
      </c:catAx>
      <c:valAx>
        <c:axId val="-273685840"/>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a:solidFill>
                      <a:srgbClr val="A0A0A0"/>
                    </a:solidFill>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en-US"/>
          </a:p>
        </c:txPr>
        <c:crossAx val="-273689648"/>
        <c:crosses val="autoZero"/>
        <c:crossBetween val="between"/>
        <c:majorUnit val="10"/>
        <c:minorUnit val="1"/>
      </c:valAx>
      <c:spPr>
        <a:ln w="6350">
          <a:noFill/>
        </a:ln>
      </c:spPr>
    </c:plotArea>
    <c:plotVisOnly val="1"/>
    <c:dispBlanksAs val="gap"/>
    <c:showDLblsOverMax val="0"/>
  </c:chart>
  <c:spPr>
    <a:ln>
      <a:noFill/>
    </a:ln>
  </c:spPr>
  <c:txPr>
    <a:bodyPr/>
    <a:lstStyle/>
    <a:p>
      <a:pPr>
        <a:defRPr sz="1200">
          <a:solidFill>
            <a:srgbClr val="262626"/>
          </a:solidFill>
          <a:latin typeface="Calibri" panose="020F050202020403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29203612998622"/>
          <c:y val="0.12829197435934062"/>
          <c:w val="0.64648574110734425"/>
          <c:h val="0.79863766142458348"/>
        </c:manualLayout>
      </c:layout>
      <c:barChart>
        <c:barDir val="bar"/>
        <c:grouping val="stacked"/>
        <c:varyColors val="0"/>
        <c:ser>
          <c:idx val="0"/>
          <c:order val="0"/>
          <c:tx>
            <c:strRef>
              <c:f>Taul1!$A$2</c:f>
              <c:strCache>
                <c:ptCount val="1"/>
                <c:pt idx="0">
                  <c:v>Erittäin 
tärkeää</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Taul1!$B$1:$R$1</c:f>
              <c:strCache>
                <c:ptCount val="17"/>
                <c:pt idx="0">
                  <c:v>2021, n=1173</c:v>
                </c:pt>
                <c:pt idx="1">
                  <c:v>2020, n=571</c:v>
                </c:pt>
                <c:pt idx="2">
                  <c:v>2020, n=500</c:v>
                </c:pt>
                <c:pt idx="4">
                  <c:v>2019, n=1000</c:v>
                </c:pt>
                <c:pt idx="5">
                  <c:v>2018, n=1004</c:v>
                </c:pt>
                <c:pt idx="6">
                  <c:v>2017, n=1007</c:v>
                </c:pt>
                <c:pt idx="7">
                  <c:v>2016, n=1004</c:v>
                </c:pt>
                <c:pt idx="8">
                  <c:v>2015, n=992</c:v>
                </c:pt>
                <c:pt idx="9">
                  <c:v>2014, n=1011</c:v>
                </c:pt>
                <c:pt idx="10">
                  <c:v>2013, n=987</c:v>
                </c:pt>
                <c:pt idx="11">
                  <c:v>2012, n=1010</c:v>
                </c:pt>
                <c:pt idx="12">
                  <c:v>2011, n=1007</c:v>
                </c:pt>
                <c:pt idx="13">
                  <c:v>2010, n=989</c:v>
                </c:pt>
                <c:pt idx="14">
                  <c:v>2009, n=1000</c:v>
                </c:pt>
                <c:pt idx="15">
                  <c:v>2008, n=978</c:v>
                </c:pt>
                <c:pt idx="16">
                  <c:v>2007, n=993</c:v>
                </c:pt>
              </c:strCache>
            </c:strRef>
          </c:cat>
          <c:val>
            <c:numRef>
              <c:f>Taul1!$B$2:$R$2</c:f>
              <c:numCache>
                <c:formatCode>General</c:formatCode>
                <c:ptCount val="17"/>
                <c:pt idx="0" formatCode="0.00000">
                  <c:v>35.782249999999998</c:v>
                </c:pt>
                <c:pt idx="1">
                  <c:v>30</c:v>
                </c:pt>
                <c:pt idx="2">
                  <c:v>52.4</c:v>
                </c:pt>
                <c:pt idx="4">
                  <c:v>46.48442</c:v>
                </c:pt>
                <c:pt idx="5">
                  <c:v>46.88212</c:v>
                </c:pt>
                <c:pt idx="6">
                  <c:v>42.360590000000002</c:v>
                </c:pt>
                <c:pt idx="7">
                  <c:v>36.161960000000001</c:v>
                </c:pt>
                <c:pt idx="8">
                  <c:v>42.27675</c:v>
                </c:pt>
                <c:pt idx="9">
                  <c:v>30</c:v>
                </c:pt>
                <c:pt idx="10">
                  <c:v>31.4</c:v>
                </c:pt>
                <c:pt idx="11">
                  <c:v>28</c:v>
                </c:pt>
                <c:pt idx="12">
                  <c:v>30.5</c:v>
                </c:pt>
                <c:pt idx="13">
                  <c:v>27</c:v>
                </c:pt>
                <c:pt idx="14">
                  <c:v>30</c:v>
                </c:pt>
                <c:pt idx="15">
                  <c:v>37</c:v>
                </c:pt>
                <c:pt idx="16">
                  <c:v>43.3</c:v>
                </c:pt>
              </c:numCache>
            </c:numRef>
          </c:val>
          <c:extLst>
            <c:ext xmlns:c16="http://schemas.microsoft.com/office/drawing/2014/chart" uri="{C3380CC4-5D6E-409C-BE32-E72D297353CC}">
              <c16:uniqueId val="{00000000-4127-4599-AB60-96A069D1B579}"/>
            </c:ext>
          </c:extLst>
        </c:ser>
        <c:ser>
          <c:idx val="1"/>
          <c:order val="1"/>
          <c:tx>
            <c:strRef>
              <c:f>Taul1!$A$3</c:f>
              <c:strCache>
                <c:ptCount val="1"/>
                <c:pt idx="0">
                  <c:v>Melko 
tärkeää</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Taul1!$B$1:$R$1</c:f>
              <c:strCache>
                <c:ptCount val="17"/>
                <c:pt idx="0">
                  <c:v>2021, n=1173</c:v>
                </c:pt>
                <c:pt idx="1">
                  <c:v>2020, n=571</c:v>
                </c:pt>
                <c:pt idx="2">
                  <c:v>2020, n=500</c:v>
                </c:pt>
                <c:pt idx="4">
                  <c:v>2019, n=1000</c:v>
                </c:pt>
                <c:pt idx="5">
                  <c:v>2018, n=1004</c:v>
                </c:pt>
                <c:pt idx="6">
                  <c:v>2017, n=1007</c:v>
                </c:pt>
                <c:pt idx="7">
                  <c:v>2016, n=1004</c:v>
                </c:pt>
                <c:pt idx="8">
                  <c:v>2015, n=992</c:v>
                </c:pt>
                <c:pt idx="9">
                  <c:v>2014, n=1011</c:v>
                </c:pt>
                <c:pt idx="10">
                  <c:v>2013, n=987</c:v>
                </c:pt>
                <c:pt idx="11">
                  <c:v>2012, n=1010</c:v>
                </c:pt>
                <c:pt idx="12">
                  <c:v>2011, n=1007</c:v>
                </c:pt>
                <c:pt idx="13">
                  <c:v>2010, n=989</c:v>
                </c:pt>
                <c:pt idx="14">
                  <c:v>2009, n=1000</c:v>
                </c:pt>
                <c:pt idx="15">
                  <c:v>2008, n=978</c:v>
                </c:pt>
                <c:pt idx="16">
                  <c:v>2007, n=993</c:v>
                </c:pt>
              </c:strCache>
            </c:strRef>
          </c:cat>
          <c:val>
            <c:numRef>
              <c:f>Taul1!$B$3:$R$3</c:f>
              <c:numCache>
                <c:formatCode>General</c:formatCode>
                <c:ptCount val="17"/>
                <c:pt idx="0" formatCode="0.00000">
                  <c:v>32.067480000000003</c:v>
                </c:pt>
                <c:pt idx="1">
                  <c:v>40</c:v>
                </c:pt>
                <c:pt idx="2">
                  <c:v>35.4</c:v>
                </c:pt>
                <c:pt idx="4">
                  <c:v>42.712960000000002</c:v>
                </c:pt>
                <c:pt idx="5">
                  <c:v>40.625590000000003</c:v>
                </c:pt>
                <c:pt idx="6">
                  <c:v>42.918840000000003</c:v>
                </c:pt>
                <c:pt idx="7">
                  <c:v>47.758620000000001</c:v>
                </c:pt>
                <c:pt idx="8">
                  <c:v>44.880130000000001</c:v>
                </c:pt>
                <c:pt idx="9">
                  <c:v>52</c:v>
                </c:pt>
                <c:pt idx="10">
                  <c:v>49.4</c:v>
                </c:pt>
                <c:pt idx="11">
                  <c:v>51</c:v>
                </c:pt>
                <c:pt idx="12">
                  <c:v>51.5</c:v>
                </c:pt>
                <c:pt idx="13">
                  <c:v>53</c:v>
                </c:pt>
                <c:pt idx="14">
                  <c:v>53</c:v>
                </c:pt>
                <c:pt idx="15">
                  <c:v>49</c:v>
                </c:pt>
                <c:pt idx="16">
                  <c:v>46.3</c:v>
                </c:pt>
              </c:numCache>
            </c:numRef>
          </c:val>
          <c:extLst>
            <c:ext xmlns:c16="http://schemas.microsoft.com/office/drawing/2014/chart" uri="{C3380CC4-5D6E-409C-BE32-E72D297353CC}">
              <c16:uniqueId val="{00000001-4127-4599-AB60-96A069D1B579}"/>
            </c:ext>
          </c:extLst>
        </c:ser>
        <c:ser>
          <c:idx val="2"/>
          <c:order val="2"/>
          <c:tx>
            <c:strRef>
              <c:f>Taul1!$A$4</c:f>
              <c:strCache>
                <c:ptCount val="1"/>
                <c:pt idx="0">
                  <c:v>Melko vähä-
merkityksistä</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Taul1!$B$1:$R$1</c:f>
              <c:strCache>
                <c:ptCount val="17"/>
                <c:pt idx="0">
                  <c:v>2021, n=1173</c:v>
                </c:pt>
                <c:pt idx="1">
                  <c:v>2020, n=571</c:v>
                </c:pt>
                <c:pt idx="2">
                  <c:v>2020, n=500</c:v>
                </c:pt>
                <c:pt idx="4">
                  <c:v>2019, n=1000</c:v>
                </c:pt>
                <c:pt idx="5">
                  <c:v>2018, n=1004</c:v>
                </c:pt>
                <c:pt idx="6">
                  <c:v>2017, n=1007</c:v>
                </c:pt>
                <c:pt idx="7">
                  <c:v>2016, n=1004</c:v>
                </c:pt>
                <c:pt idx="8">
                  <c:v>2015, n=992</c:v>
                </c:pt>
                <c:pt idx="9">
                  <c:v>2014, n=1011</c:v>
                </c:pt>
                <c:pt idx="10">
                  <c:v>2013, n=987</c:v>
                </c:pt>
                <c:pt idx="11">
                  <c:v>2012, n=1010</c:v>
                </c:pt>
                <c:pt idx="12">
                  <c:v>2011, n=1007</c:v>
                </c:pt>
                <c:pt idx="13">
                  <c:v>2010, n=989</c:v>
                </c:pt>
                <c:pt idx="14">
                  <c:v>2009, n=1000</c:v>
                </c:pt>
                <c:pt idx="15">
                  <c:v>2008, n=978</c:v>
                </c:pt>
                <c:pt idx="16">
                  <c:v>2007, n=993</c:v>
                </c:pt>
              </c:strCache>
            </c:strRef>
          </c:cat>
          <c:val>
            <c:numRef>
              <c:f>Taul1!$B$4:$R$4</c:f>
              <c:numCache>
                <c:formatCode>General</c:formatCode>
                <c:ptCount val="17"/>
                <c:pt idx="0" formatCode="0.00000">
                  <c:v>18.974160000000001</c:v>
                </c:pt>
                <c:pt idx="1">
                  <c:v>18.600000000000001</c:v>
                </c:pt>
                <c:pt idx="2">
                  <c:v>8.1999999999999993</c:v>
                </c:pt>
                <c:pt idx="4">
                  <c:v>7.0871899999999997</c:v>
                </c:pt>
                <c:pt idx="5">
                  <c:v>9.9539299999999997</c:v>
                </c:pt>
                <c:pt idx="6">
                  <c:v>11.705780000000001</c:v>
                </c:pt>
                <c:pt idx="7">
                  <c:v>13.279199999999999</c:v>
                </c:pt>
                <c:pt idx="8">
                  <c:v>9.0274599999999996</c:v>
                </c:pt>
                <c:pt idx="9">
                  <c:v>13</c:v>
                </c:pt>
                <c:pt idx="10">
                  <c:v>11</c:v>
                </c:pt>
                <c:pt idx="11">
                  <c:v>15</c:v>
                </c:pt>
                <c:pt idx="12">
                  <c:v>12</c:v>
                </c:pt>
                <c:pt idx="13">
                  <c:v>14</c:v>
                </c:pt>
                <c:pt idx="14">
                  <c:v>11</c:v>
                </c:pt>
                <c:pt idx="15">
                  <c:v>8</c:v>
                </c:pt>
                <c:pt idx="16">
                  <c:v>7</c:v>
                </c:pt>
              </c:numCache>
            </c:numRef>
          </c:val>
          <c:extLst>
            <c:ext xmlns:c16="http://schemas.microsoft.com/office/drawing/2014/chart" uri="{C3380CC4-5D6E-409C-BE32-E72D297353CC}">
              <c16:uniqueId val="{00000002-4127-4599-AB60-96A069D1B579}"/>
            </c:ext>
          </c:extLst>
        </c:ser>
        <c:ser>
          <c:idx val="3"/>
          <c:order val="3"/>
          <c:tx>
            <c:strRef>
              <c:f>Taul1!$A$5</c:f>
              <c:strCache>
                <c:ptCount val="1"/>
                <c:pt idx="0">
                  <c:v>Yhden-
tekevää</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Taul1!$B$1:$R$1</c:f>
              <c:strCache>
                <c:ptCount val="17"/>
                <c:pt idx="0">
                  <c:v>2021, n=1173</c:v>
                </c:pt>
                <c:pt idx="1">
                  <c:v>2020, n=571</c:v>
                </c:pt>
                <c:pt idx="2">
                  <c:v>2020, n=500</c:v>
                </c:pt>
                <c:pt idx="4">
                  <c:v>2019, n=1000</c:v>
                </c:pt>
                <c:pt idx="5">
                  <c:v>2018, n=1004</c:v>
                </c:pt>
                <c:pt idx="6">
                  <c:v>2017, n=1007</c:v>
                </c:pt>
                <c:pt idx="7">
                  <c:v>2016, n=1004</c:v>
                </c:pt>
                <c:pt idx="8">
                  <c:v>2015, n=992</c:v>
                </c:pt>
                <c:pt idx="9">
                  <c:v>2014, n=1011</c:v>
                </c:pt>
                <c:pt idx="10">
                  <c:v>2013, n=987</c:v>
                </c:pt>
                <c:pt idx="11">
                  <c:v>2012, n=1010</c:v>
                </c:pt>
                <c:pt idx="12">
                  <c:v>2011, n=1007</c:v>
                </c:pt>
                <c:pt idx="13">
                  <c:v>2010, n=989</c:v>
                </c:pt>
                <c:pt idx="14">
                  <c:v>2009, n=1000</c:v>
                </c:pt>
                <c:pt idx="15">
                  <c:v>2008, n=978</c:v>
                </c:pt>
                <c:pt idx="16">
                  <c:v>2007, n=993</c:v>
                </c:pt>
              </c:strCache>
            </c:strRef>
          </c:cat>
          <c:val>
            <c:numRef>
              <c:f>Taul1!$B$5:$R$5</c:f>
              <c:numCache>
                <c:formatCode>General</c:formatCode>
                <c:ptCount val="17"/>
                <c:pt idx="0" formatCode="0.00000">
                  <c:v>10.371499999999999</c:v>
                </c:pt>
                <c:pt idx="1">
                  <c:v>9.6</c:v>
                </c:pt>
                <c:pt idx="2">
                  <c:v>2</c:v>
                </c:pt>
                <c:pt idx="4">
                  <c:v>2.5569299999999999</c:v>
                </c:pt>
                <c:pt idx="5">
                  <c:v>2.1417700000000002</c:v>
                </c:pt>
                <c:pt idx="6">
                  <c:v>2.11212</c:v>
                </c:pt>
                <c:pt idx="7">
                  <c:v>2.0872299999999999</c:v>
                </c:pt>
                <c:pt idx="8">
                  <c:v>3.0729799999999998</c:v>
                </c:pt>
                <c:pt idx="9">
                  <c:v>3</c:v>
                </c:pt>
                <c:pt idx="10">
                  <c:v>6</c:v>
                </c:pt>
                <c:pt idx="11">
                  <c:v>5</c:v>
                </c:pt>
                <c:pt idx="12">
                  <c:v>5</c:v>
                </c:pt>
                <c:pt idx="13">
                  <c:v>4</c:v>
                </c:pt>
                <c:pt idx="14">
                  <c:v>4</c:v>
                </c:pt>
                <c:pt idx="15">
                  <c:v>5</c:v>
                </c:pt>
                <c:pt idx="16">
                  <c:v>2.2000000000000002</c:v>
                </c:pt>
              </c:numCache>
            </c:numRef>
          </c:val>
          <c:extLst>
            <c:ext xmlns:c16="http://schemas.microsoft.com/office/drawing/2014/chart" uri="{C3380CC4-5D6E-409C-BE32-E72D297353CC}">
              <c16:uniqueId val="{00000003-4127-4599-AB60-96A069D1B579}"/>
            </c:ext>
          </c:extLst>
        </c:ser>
        <c:ser>
          <c:idx val="4"/>
          <c:order val="4"/>
          <c:tx>
            <c:strRef>
              <c:f>Taul1!$A$6</c:f>
              <c:strCache>
                <c:ptCount val="1"/>
                <c:pt idx="0">
                  <c:v>Ei osaa 
sanoa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Taul1!$B$1:$R$1</c:f>
              <c:strCache>
                <c:ptCount val="17"/>
                <c:pt idx="0">
                  <c:v>2021, n=1173</c:v>
                </c:pt>
                <c:pt idx="1">
                  <c:v>2020, n=571</c:v>
                </c:pt>
                <c:pt idx="2">
                  <c:v>2020, n=500</c:v>
                </c:pt>
                <c:pt idx="4">
                  <c:v>2019, n=1000</c:v>
                </c:pt>
                <c:pt idx="5">
                  <c:v>2018, n=1004</c:v>
                </c:pt>
                <c:pt idx="6">
                  <c:v>2017, n=1007</c:v>
                </c:pt>
                <c:pt idx="7">
                  <c:v>2016, n=1004</c:v>
                </c:pt>
                <c:pt idx="8">
                  <c:v>2015, n=992</c:v>
                </c:pt>
                <c:pt idx="9">
                  <c:v>2014, n=1011</c:v>
                </c:pt>
                <c:pt idx="10">
                  <c:v>2013, n=987</c:v>
                </c:pt>
                <c:pt idx="11">
                  <c:v>2012, n=1010</c:v>
                </c:pt>
                <c:pt idx="12">
                  <c:v>2011, n=1007</c:v>
                </c:pt>
                <c:pt idx="13">
                  <c:v>2010, n=989</c:v>
                </c:pt>
                <c:pt idx="14">
                  <c:v>2009, n=1000</c:v>
                </c:pt>
                <c:pt idx="15">
                  <c:v>2008, n=978</c:v>
                </c:pt>
                <c:pt idx="16">
                  <c:v>2007, n=993</c:v>
                </c:pt>
              </c:strCache>
            </c:strRef>
          </c:cat>
          <c:val>
            <c:numRef>
              <c:f>Taul1!$B$6:$R$6</c:f>
              <c:numCache>
                <c:formatCode>General</c:formatCode>
                <c:ptCount val="17"/>
                <c:pt idx="0" formatCode="0.00000">
                  <c:v>2.8046000000000002</c:v>
                </c:pt>
                <c:pt idx="1">
                  <c:v>1.8</c:v>
                </c:pt>
                <c:pt idx="2">
                  <c:v>2</c:v>
                </c:pt>
                <c:pt idx="4">
                  <c:v>1.1585000000000001</c:v>
                </c:pt>
                <c:pt idx="5">
                  <c:v>0.39660000000000001</c:v>
                </c:pt>
                <c:pt idx="6">
                  <c:v>0.90266000000000002</c:v>
                </c:pt>
                <c:pt idx="7">
                  <c:v>0.71297999999999995</c:v>
                </c:pt>
                <c:pt idx="8">
                  <c:v>0.74268999999999996</c:v>
                </c:pt>
                <c:pt idx="9">
                  <c:v>2</c:v>
                </c:pt>
                <c:pt idx="10">
                  <c:v>2.2000000000000002</c:v>
                </c:pt>
                <c:pt idx="11">
                  <c:v>1</c:v>
                </c:pt>
                <c:pt idx="12">
                  <c:v>1</c:v>
                </c:pt>
                <c:pt idx="13">
                  <c:v>2</c:v>
                </c:pt>
                <c:pt idx="14">
                  <c:v>2</c:v>
                </c:pt>
                <c:pt idx="15">
                  <c:v>1</c:v>
                </c:pt>
                <c:pt idx="16">
                  <c:v>1.2</c:v>
                </c:pt>
              </c:numCache>
            </c:numRef>
          </c:val>
          <c:extLst>
            <c:ext xmlns:c16="http://schemas.microsoft.com/office/drawing/2014/chart" uri="{C3380CC4-5D6E-409C-BE32-E72D297353CC}">
              <c16:uniqueId val="{00000004-4127-4599-AB60-96A069D1B579}"/>
            </c:ext>
          </c:extLst>
        </c:ser>
        <c:dLbls>
          <c:showLegendKey val="0"/>
          <c:showVal val="0"/>
          <c:showCatName val="0"/>
          <c:showSerName val="0"/>
          <c:showPercent val="0"/>
          <c:showBubbleSize val="0"/>
        </c:dLbls>
        <c:gapWidth val="50"/>
        <c:overlap val="100"/>
        <c:axId val="441581248"/>
        <c:axId val="441582336"/>
      </c:barChart>
      <c:catAx>
        <c:axId val="441581248"/>
        <c:scaling>
          <c:orientation val="maxMin"/>
        </c:scaling>
        <c:delete val="0"/>
        <c:axPos val="l"/>
        <c:numFmt formatCode="General" sourceLinked="0"/>
        <c:majorTickMark val="none"/>
        <c:minorTickMark val="none"/>
        <c:tickLblPos val="low"/>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en-US"/>
          </a:p>
        </c:txPr>
        <c:crossAx val="441582336"/>
        <c:crosses val="autoZero"/>
        <c:auto val="1"/>
        <c:lblAlgn val="ctr"/>
        <c:lblOffset val="100"/>
        <c:tickLblSkip val="1"/>
        <c:noMultiLvlLbl val="0"/>
      </c:catAx>
      <c:valAx>
        <c:axId val="4415823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498995578602"/>
              <c:y val="0.93282757465961375"/>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en-US"/>
          </a:p>
        </c:txPr>
        <c:crossAx val="441581248"/>
        <c:crosses val="autoZero"/>
        <c:crossBetween val="between"/>
        <c:majorUnit val="10"/>
        <c:minorUnit val="1"/>
      </c:valAx>
      <c:spPr>
        <a:ln>
          <a:noFill/>
        </a:ln>
      </c:spPr>
    </c:plotArea>
    <c:legend>
      <c:legendPos val="t"/>
      <c:layout>
        <c:manualLayout>
          <c:xMode val="edge"/>
          <c:yMode val="edge"/>
          <c:x val="0.24628339761954557"/>
          <c:y val="9.5994068380709698E-3"/>
          <c:w val="0.67992178645952406"/>
          <c:h val="0.11804653397105203"/>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29203612998622"/>
          <c:y val="0.11932875892983152"/>
          <c:w val="0.64648574110734425"/>
          <c:h val="0.80760073534218524"/>
        </c:manualLayout>
      </c:layout>
      <c:barChart>
        <c:barDir val="bar"/>
        <c:grouping val="stacked"/>
        <c:varyColors val="0"/>
        <c:ser>
          <c:idx val="0"/>
          <c:order val="0"/>
          <c:tx>
            <c:strRef>
              <c:f>Taul1!$A$2</c:f>
              <c:strCache>
                <c:ptCount val="1"/>
                <c:pt idx="0">
                  <c:v>4 Erittäin 
hyvin</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Taul1!$B$1:$U$1</c:f>
              <c:strCache>
                <c:ptCount val="20"/>
                <c:pt idx="0">
                  <c:v>2021, n=1173</c:v>
                </c:pt>
                <c:pt idx="1">
                  <c:v>2020, n=571</c:v>
                </c:pt>
                <c:pt idx="2">
                  <c:v>2020, n=500</c:v>
                </c:pt>
                <c:pt idx="4">
                  <c:v>2019, n=1000</c:v>
                </c:pt>
                <c:pt idx="5">
                  <c:v>2018, n=1004</c:v>
                </c:pt>
                <c:pt idx="6">
                  <c:v>2017, n=1007</c:v>
                </c:pt>
                <c:pt idx="7">
                  <c:v>2016, n=1004</c:v>
                </c:pt>
                <c:pt idx="8">
                  <c:v>2015, n=992</c:v>
                </c:pt>
                <c:pt idx="9">
                  <c:v>2014, n=1011</c:v>
                </c:pt>
                <c:pt idx="10">
                  <c:v>2013, n=987</c:v>
                </c:pt>
                <c:pt idx="11">
                  <c:v>2012, n=1010</c:v>
                </c:pt>
                <c:pt idx="12">
                  <c:v>2011, n=1007</c:v>
                </c:pt>
                <c:pt idx="13">
                  <c:v>2010, n=989</c:v>
                </c:pt>
                <c:pt idx="14">
                  <c:v>2009, n=1000</c:v>
                </c:pt>
                <c:pt idx="15">
                  <c:v>2008, n=978</c:v>
                </c:pt>
                <c:pt idx="16">
                  <c:v>2007, n=993</c:v>
                </c:pt>
                <c:pt idx="17">
                  <c:v>2006, n=1006</c:v>
                </c:pt>
                <c:pt idx="18">
                  <c:v>2005**, n=1340</c:v>
                </c:pt>
                <c:pt idx="19">
                  <c:v>2003, n=1010</c:v>
                </c:pt>
              </c:strCache>
            </c:strRef>
          </c:cat>
          <c:val>
            <c:numRef>
              <c:f>Taul1!$B$2:$U$2</c:f>
              <c:numCache>
                <c:formatCode>General</c:formatCode>
                <c:ptCount val="20"/>
                <c:pt idx="0" formatCode="0.00000">
                  <c:v>1.6990700000000001</c:v>
                </c:pt>
                <c:pt idx="1">
                  <c:v>2</c:v>
                </c:pt>
                <c:pt idx="2">
                  <c:v>9</c:v>
                </c:pt>
                <c:pt idx="4">
                  <c:v>4.2387800000000002</c:v>
                </c:pt>
                <c:pt idx="5">
                  <c:v>5.7412799999999997</c:v>
                </c:pt>
                <c:pt idx="6">
                  <c:v>6.0875399999999997</c:v>
                </c:pt>
                <c:pt idx="7">
                  <c:v>4.6230799999999999</c:v>
                </c:pt>
                <c:pt idx="8">
                  <c:v>5.7793900000000002</c:v>
                </c:pt>
                <c:pt idx="9">
                  <c:v>2.2000000000000002</c:v>
                </c:pt>
                <c:pt idx="10">
                  <c:v>2.2000000000000002</c:v>
                </c:pt>
                <c:pt idx="11">
                  <c:v>4</c:v>
                </c:pt>
                <c:pt idx="12">
                  <c:v>4</c:v>
                </c:pt>
                <c:pt idx="13">
                  <c:v>4.2</c:v>
                </c:pt>
                <c:pt idx="14">
                  <c:v>4</c:v>
                </c:pt>
                <c:pt idx="15">
                  <c:v>6.2</c:v>
                </c:pt>
                <c:pt idx="16">
                  <c:v>6</c:v>
                </c:pt>
                <c:pt idx="17">
                  <c:v>7.8</c:v>
                </c:pt>
                <c:pt idx="18">
                  <c:v>1</c:v>
                </c:pt>
                <c:pt idx="19">
                  <c:v>8.1999999999999993</c:v>
                </c:pt>
              </c:numCache>
            </c:numRef>
          </c:val>
          <c:extLst>
            <c:ext xmlns:c16="http://schemas.microsoft.com/office/drawing/2014/chart" uri="{C3380CC4-5D6E-409C-BE32-E72D297353CC}">
              <c16:uniqueId val="{00000000-4127-4599-AB60-96A069D1B579}"/>
            </c:ext>
          </c:extLst>
        </c:ser>
        <c:ser>
          <c:idx val="1"/>
          <c:order val="1"/>
          <c:tx>
            <c:strRef>
              <c:f>Taul1!$A$3</c:f>
              <c:strCache>
                <c:ptCount val="1"/>
                <c:pt idx="0">
                  <c:v>3 Melko 
hyvin</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Taul1!$B$1:$U$1</c:f>
              <c:strCache>
                <c:ptCount val="20"/>
                <c:pt idx="0">
                  <c:v>2021, n=1173</c:v>
                </c:pt>
                <c:pt idx="1">
                  <c:v>2020, n=571</c:v>
                </c:pt>
                <c:pt idx="2">
                  <c:v>2020, n=500</c:v>
                </c:pt>
                <c:pt idx="4">
                  <c:v>2019, n=1000</c:v>
                </c:pt>
                <c:pt idx="5">
                  <c:v>2018, n=1004</c:v>
                </c:pt>
                <c:pt idx="6">
                  <c:v>2017, n=1007</c:v>
                </c:pt>
                <c:pt idx="7">
                  <c:v>2016, n=1004</c:v>
                </c:pt>
                <c:pt idx="8">
                  <c:v>2015, n=992</c:v>
                </c:pt>
                <c:pt idx="9">
                  <c:v>2014, n=1011</c:v>
                </c:pt>
                <c:pt idx="10">
                  <c:v>2013, n=987</c:v>
                </c:pt>
                <c:pt idx="11">
                  <c:v>2012, n=1010</c:v>
                </c:pt>
                <c:pt idx="12">
                  <c:v>2011, n=1007</c:v>
                </c:pt>
                <c:pt idx="13">
                  <c:v>2010, n=989</c:v>
                </c:pt>
                <c:pt idx="14">
                  <c:v>2009, n=1000</c:v>
                </c:pt>
                <c:pt idx="15">
                  <c:v>2008, n=978</c:v>
                </c:pt>
                <c:pt idx="16">
                  <c:v>2007, n=993</c:v>
                </c:pt>
                <c:pt idx="17">
                  <c:v>2006, n=1006</c:v>
                </c:pt>
                <c:pt idx="18">
                  <c:v>2005**, n=1340</c:v>
                </c:pt>
                <c:pt idx="19">
                  <c:v>2003, n=1010</c:v>
                </c:pt>
              </c:strCache>
            </c:strRef>
          </c:cat>
          <c:val>
            <c:numRef>
              <c:f>Taul1!$B$3:$U$3</c:f>
              <c:numCache>
                <c:formatCode>General</c:formatCode>
                <c:ptCount val="20"/>
                <c:pt idx="0" formatCode="0.00000">
                  <c:v>29.71236</c:v>
                </c:pt>
                <c:pt idx="1">
                  <c:v>28</c:v>
                </c:pt>
                <c:pt idx="2">
                  <c:v>51</c:v>
                </c:pt>
                <c:pt idx="4">
                  <c:v>60.20628</c:v>
                </c:pt>
                <c:pt idx="5">
                  <c:v>54.728830000000002</c:v>
                </c:pt>
                <c:pt idx="6">
                  <c:v>54.990810000000003</c:v>
                </c:pt>
                <c:pt idx="7">
                  <c:v>55.625549999999997</c:v>
                </c:pt>
                <c:pt idx="8">
                  <c:v>68.161919999999995</c:v>
                </c:pt>
                <c:pt idx="9">
                  <c:v>60.4</c:v>
                </c:pt>
                <c:pt idx="10">
                  <c:v>63.4</c:v>
                </c:pt>
                <c:pt idx="11">
                  <c:v>64</c:v>
                </c:pt>
                <c:pt idx="12">
                  <c:v>66</c:v>
                </c:pt>
                <c:pt idx="13">
                  <c:v>64.2</c:v>
                </c:pt>
                <c:pt idx="14">
                  <c:v>67</c:v>
                </c:pt>
                <c:pt idx="15">
                  <c:v>66.2</c:v>
                </c:pt>
                <c:pt idx="16">
                  <c:v>66</c:v>
                </c:pt>
                <c:pt idx="17">
                  <c:v>62.8</c:v>
                </c:pt>
                <c:pt idx="18">
                  <c:v>41</c:v>
                </c:pt>
                <c:pt idx="19">
                  <c:v>66.2</c:v>
                </c:pt>
              </c:numCache>
            </c:numRef>
          </c:val>
          <c:extLst>
            <c:ext xmlns:c16="http://schemas.microsoft.com/office/drawing/2014/chart" uri="{C3380CC4-5D6E-409C-BE32-E72D297353CC}">
              <c16:uniqueId val="{00000001-4127-4599-AB60-96A069D1B579}"/>
            </c:ext>
          </c:extLst>
        </c:ser>
        <c:ser>
          <c:idx val="2"/>
          <c:order val="2"/>
          <c:tx>
            <c:strRef>
              <c:f>Taul1!$A$4</c:f>
              <c:strCache>
                <c:ptCount val="1"/>
                <c:pt idx="0">
                  <c:v>2 Melko 
huonosti</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Taul1!$B$1:$U$1</c:f>
              <c:strCache>
                <c:ptCount val="20"/>
                <c:pt idx="0">
                  <c:v>2021, n=1173</c:v>
                </c:pt>
                <c:pt idx="1">
                  <c:v>2020, n=571</c:v>
                </c:pt>
                <c:pt idx="2">
                  <c:v>2020, n=500</c:v>
                </c:pt>
                <c:pt idx="4">
                  <c:v>2019, n=1000</c:v>
                </c:pt>
                <c:pt idx="5">
                  <c:v>2018, n=1004</c:v>
                </c:pt>
                <c:pt idx="6">
                  <c:v>2017, n=1007</c:v>
                </c:pt>
                <c:pt idx="7">
                  <c:v>2016, n=1004</c:v>
                </c:pt>
                <c:pt idx="8">
                  <c:v>2015, n=992</c:v>
                </c:pt>
                <c:pt idx="9">
                  <c:v>2014, n=1011</c:v>
                </c:pt>
                <c:pt idx="10">
                  <c:v>2013, n=987</c:v>
                </c:pt>
                <c:pt idx="11">
                  <c:v>2012, n=1010</c:v>
                </c:pt>
                <c:pt idx="12">
                  <c:v>2011, n=1007</c:v>
                </c:pt>
                <c:pt idx="13">
                  <c:v>2010, n=989</c:v>
                </c:pt>
                <c:pt idx="14">
                  <c:v>2009, n=1000</c:v>
                </c:pt>
                <c:pt idx="15">
                  <c:v>2008, n=978</c:v>
                </c:pt>
                <c:pt idx="16">
                  <c:v>2007, n=993</c:v>
                </c:pt>
                <c:pt idx="17">
                  <c:v>2006, n=1006</c:v>
                </c:pt>
                <c:pt idx="18">
                  <c:v>2005**, n=1340</c:v>
                </c:pt>
                <c:pt idx="19">
                  <c:v>2003, n=1010</c:v>
                </c:pt>
              </c:strCache>
            </c:strRef>
          </c:cat>
          <c:val>
            <c:numRef>
              <c:f>Taul1!$B$4:$U$4</c:f>
              <c:numCache>
                <c:formatCode>General</c:formatCode>
                <c:ptCount val="20"/>
                <c:pt idx="0" formatCode="0.00000">
                  <c:v>26.52233</c:v>
                </c:pt>
                <c:pt idx="1">
                  <c:v>29</c:v>
                </c:pt>
                <c:pt idx="2">
                  <c:v>20.8</c:v>
                </c:pt>
                <c:pt idx="4">
                  <c:v>25.070650000000001</c:v>
                </c:pt>
                <c:pt idx="5">
                  <c:v>29.561440000000001</c:v>
                </c:pt>
                <c:pt idx="6">
                  <c:v>28.873049999999999</c:v>
                </c:pt>
                <c:pt idx="7">
                  <c:v>31.37546</c:v>
                </c:pt>
                <c:pt idx="8">
                  <c:v>18.094619999999999</c:v>
                </c:pt>
                <c:pt idx="9">
                  <c:v>27</c:v>
                </c:pt>
                <c:pt idx="10">
                  <c:v>25</c:v>
                </c:pt>
                <c:pt idx="11">
                  <c:v>25</c:v>
                </c:pt>
                <c:pt idx="12">
                  <c:v>20</c:v>
                </c:pt>
                <c:pt idx="13">
                  <c:v>20.2</c:v>
                </c:pt>
                <c:pt idx="14">
                  <c:v>22</c:v>
                </c:pt>
                <c:pt idx="15">
                  <c:v>20.2</c:v>
                </c:pt>
                <c:pt idx="16">
                  <c:v>19</c:v>
                </c:pt>
                <c:pt idx="17">
                  <c:v>22.8</c:v>
                </c:pt>
                <c:pt idx="18">
                  <c:v>29</c:v>
                </c:pt>
                <c:pt idx="19">
                  <c:v>19.2</c:v>
                </c:pt>
              </c:numCache>
            </c:numRef>
          </c:val>
          <c:extLst>
            <c:ext xmlns:c16="http://schemas.microsoft.com/office/drawing/2014/chart" uri="{C3380CC4-5D6E-409C-BE32-E72D297353CC}">
              <c16:uniqueId val="{00000002-4127-4599-AB60-96A069D1B579}"/>
            </c:ext>
          </c:extLst>
        </c:ser>
        <c:ser>
          <c:idx val="3"/>
          <c:order val="3"/>
          <c:tx>
            <c:strRef>
              <c:f>Taul1!$A$5</c:f>
              <c:strCache>
                <c:ptCount val="1"/>
                <c:pt idx="0">
                  <c:v>1 Erittäin 
huonosti</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Taul1!$B$1:$U$1</c:f>
              <c:strCache>
                <c:ptCount val="20"/>
                <c:pt idx="0">
                  <c:v>2021, n=1173</c:v>
                </c:pt>
                <c:pt idx="1">
                  <c:v>2020, n=571</c:v>
                </c:pt>
                <c:pt idx="2">
                  <c:v>2020, n=500</c:v>
                </c:pt>
                <c:pt idx="4">
                  <c:v>2019, n=1000</c:v>
                </c:pt>
                <c:pt idx="5">
                  <c:v>2018, n=1004</c:v>
                </c:pt>
                <c:pt idx="6">
                  <c:v>2017, n=1007</c:v>
                </c:pt>
                <c:pt idx="7">
                  <c:v>2016, n=1004</c:v>
                </c:pt>
                <c:pt idx="8">
                  <c:v>2015, n=992</c:v>
                </c:pt>
                <c:pt idx="9">
                  <c:v>2014, n=1011</c:v>
                </c:pt>
                <c:pt idx="10">
                  <c:v>2013, n=987</c:v>
                </c:pt>
                <c:pt idx="11">
                  <c:v>2012, n=1010</c:v>
                </c:pt>
                <c:pt idx="12">
                  <c:v>2011, n=1007</c:v>
                </c:pt>
                <c:pt idx="13">
                  <c:v>2010, n=989</c:v>
                </c:pt>
                <c:pt idx="14">
                  <c:v>2009, n=1000</c:v>
                </c:pt>
                <c:pt idx="15">
                  <c:v>2008, n=978</c:v>
                </c:pt>
                <c:pt idx="16">
                  <c:v>2007, n=993</c:v>
                </c:pt>
                <c:pt idx="17">
                  <c:v>2006, n=1006</c:v>
                </c:pt>
                <c:pt idx="18">
                  <c:v>2005**, n=1340</c:v>
                </c:pt>
                <c:pt idx="19">
                  <c:v>2003, n=1010</c:v>
                </c:pt>
              </c:strCache>
            </c:strRef>
          </c:cat>
          <c:val>
            <c:numRef>
              <c:f>Taul1!$B$5:$U$5</c:f>
              <c:numCache>
                <c:formatCode>General</c:formatCode>
                <c:ptCount val="20"/>
                <c:pt idx="0" formatCode="0.00000">
                  <c:v>23.163399999999999</c:v>
                </c:pt>
                <c:pt idx="1">
                  <c:v>20</c:v>
                </c:pt>
                <c:pt idx="2">
                  <c:v>4.5999999999999996</c:v>
                </c:pt>
                <c:pt idx="4">
                  <c:v>4.20329</c:v>
                </c:pt>
                <c:pt idx="5">
                  <c:v>3.8631000000000002</c:v>
                </c:pt>
                <c:pt idx="6">
                  <c:v>5.1014600000000003</c:v>
                </c:pt>
                <c:pt idx="7">
                  <c:v>3.7239900000000001</c:v>
                </c:pt>
                <c:pt idx="8">
                  <c:v>3.3319899999999998</c:v>
                </c:pt>
                <c:pt idx="9">
                  <c:v>3</c:v>
                </c:pt>
                <c:pt idx="10">
                  <c:v>4</c:v>
                </c:pt>
                <c:pt idx="11">
                  <c:v>3</c:v>
                </c:pt>
                <c:pt idx="12">
                  <c:v>4</c:v>
                </c:pt>
                <c:pt idx="13">
                  <c:v>4.2</c:v>
                </c:pt>
                <c:pt idx="14">
                  <c:v>2</c:v>
                </c:pt>
                <c:pt idx="15">
                  <c:v>2.2000000000000002</c:v>
                </c:pt>
                <c:pt idx="16">
                  <c:v>2</c:v>
                </c:pt>
                <c:pt idx="17">
                  <c:v>1.8</c:v>
                </c:pt>
                <c:pt idx="18">
                  <c:v>4</c:v>
                </c:pt>
                <c:pt idx="19">
                  <c:v>2.2000000000000002</c:v>
                </c:pt>
              </c:numCache>
            </c:numRef>
          </c:val>
          <c:extLst>
            <c:ext xmlns:c16="http://schemas.microsoft.com/office/drawing/2014/chart" uri="{C3380CC4-5D6E-409C-BE32-E72D297353CC}">
              <c16:uniqueId val="{00000003-4127-4599-AB60-96A069D1B579}"/>
            </c:ext>
          </c:extLst>
        </c:ser>
        <c:ser>
          <c:idx val="4"/>
          <c:order val="4"/>
          <c:tx>
            <c:strRef>
              <c:f>Taul1!$A$6</c:f>
              <c:strCache>
                <c:ptCount val="1"/>
                <c:pt idx="0">
                  <c:v>Ei osaa 
sanoa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Taul1!$B$1:$U$1</c:f>
              <c:strCache>
                <c:ptCount val="20"/>
                <c:pt idx="0">
                  <c:v>2021, n=1173</c:v>
                </c:pt>
                <c:pt idx="1">
                  <c:v>2020, n=571</c:v>
                </c:pt>
                <c:pt idx="2">
                  <c:v>2020, n=500</c:v>
                </c:pt>
                <c:pt idx="4">
                  <c:v>2019, n=1000</c:v>
                </c:pt>
                <c:pt idx="5">
                  <c:v>2018, n=1004</c:v>
                </c:pt>
                <c:pt idx="6">
                  <c:v>2017, n=1007</c:v>
                </c:pt>
                <c:pt idx="7">
                  <c:v>2016, n=1004</c:v>
                </c:pt>
                <c:pt idx="8">
                  <c:v>2015, n=992</c:v>
                </c:pt>
                <c:pt idx="9">
                  <c:v>2014, n=1011</c:v>
                </c:pt>
                <c:pt idx="10">
                  <c:v>2013, n=987</c:v>
                </c:pt>
                <c:pt idx="11">
                  <c:v>2012, n=1010</c:v>
                </c:pt>
                <c:pt idx="12">
                  <c:v>2011, n=1007</c:v>
                </c:pt>
                <c:pt idx="13">
                  <c:v>2010, n=989</c:v>
                </c:pt>
                <c:pt idx="14">
                  <c:v>2009, n=1000</c:v>
                </c:pt>
                <c:pt idx="15">
                  <c:v>2008, n=978</c:v>
                </c:pt>
                <c:pt idx="16">
                  <c:v>2007, n=993</c:v>
                </c:pt>
                <c:pt idx="17">
                  <c:v>2006, n=1006</c:v>
                </c:pt>
                <c:pt idx="18">
                  <c:v>2005**, n=1340</c:v>
                </c:pt>
                <c:pt idx="19">
                  <c:v>2003, n=1010</c:v>
                </c:pt>
              </c:strCache>
            </c:strRef>
          </c:cat>
          <c:val>
            <c:numRef>
              <c:f>Taul1!$B$6:$U$6</c:f>
              <c:numCache>
                <c:formatCode>General</c:formatCode>
                <c:ptCount val="20"/>
                <c:pt idx="0" formatCode="0.00000">
                  <c:v>18.902850000000001</c:v>
                </c:pt>
                <c:pt idx="1">
                  <c:v>21</c:v>
                </c:pt>
                <c:pt idx="2">
                  <c:v>14.6</c:v>
                </c:pt>
                <c:pt idx="4">
                  <c:v>6.2810100000000002</c:v>
                </c:pt>
                <c:pt idx="5">
                  <c:v>6.1053499999999996</c:v>
                </c:pt>
                <c:pt idx="6">
                  <c:v>4.9471400000000001</c:v>
                </c:pt>
                <c:pt idx="7">
                  <c:v>4.6519199999999996</c:v>
                </c:pt>
                <c:pt idx="8">
                  <c:v>4.6320699999999997</c:v>
                </c:pt>
                <c:pt idx="9">
                  <c:v>7.4</c:v>
                </c:pt>
                <c:pt idx="10">
                  <c:v>5.4</c:v>
                </c:pt>
                <c:pt idx="11">
                  <c:v>4</c:v>
                </c:pt>
                <c:pt idx="12">
                  <c:v>6</c:v>
                </c:pt>
                <c:pt idx="13">
                  <c:v>7.2</c:v>
                </c:pt>
                <c:pt idx="14">
                  <c:v>5</c:v>
                </c:pt>
                <c:pt idx="15">
                  <c:v>5.2</c:v>
                </c:pt>
                <c:pt idx="16">
                  <c:v>7</c:v>
                </c:pt>
                <c:pt idx="17">
                  <c:v>4.8</c:v>
                </c:pt>
                <c:pt idx="18">
                  <c:v>25</c:v>
                </c:pt>
                <c:pt idx="19">
                  <c:v>4.2</c:v>
                </c:pt>
              </c:numCache>
            </c:numRef>
          </c:val>
          <c:extLst>
            <c:ext xmlns:c16="http://schemas.microsoft.com/office/drawing/2014/chart" uri="{C3380CC4-5D6E-409C-BE32-E72D297353CC}">
              <c16:uniqueId val="{00000004-4127-4599-AB60-96A069D1B579}"/>
            </c:ext>
          </c:extLst>
        </c:ser>
        <c:ser>
          <c:idx val="5"/>
          <c:order val="5"/>
          <c:tx>
            <c:strRef>
              <c:f>Taul1!$A$7</c:f>
              <c:strCache>
                <c:ptCount val="1"/>
                <c:pt idx="0">
                  <c:v>Keskiarvo</c:v>
                </c:pt>
              </c:strCache>
            </c:strRef>
          </c:tx>
          <c:spPr>
            <a:noFill/>
          </c:spPr>
          <c:invertIfNegative val="0"/>
          <c:dLbls>
            <c:numFmt formatCode="#,##0.00" sourceLinked="0"/>
            <c:spPr>
              <a:noFill/>
              <a:ln>
                <a:noFill/>
              </a:ln>
              <a:effectLst/>
            </c:spPr>
            <c:txPr>
              <a:bodyPr wrap="square" lIns="38100" tIns="19050" rIns="38100" bIns="19050" anchor="ctr">
                <a:spAutoFit/>
              </a:bodyPr>
              <a:lstStyle/>
              <a:p>
                <a:pPr>
                  <a:defRPr>
                    <a:solidFill>
                      <a:srgbClr val="262626"/>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Taul1!$B$1:$U$1</c:f>
              <c:strCache>
                <c:ptCount val="20"/>
                <c:pt idx="0">
                  <c:v>2021, n=1173</c:v>
                </c:pt>
                <c:pt idx="1">
                  <c:v>2020, n=571</c:v>
                </c:pt>
                <c:pt idx="2">
                  <c:v>2020, n=500</c:v>
                </c:pt>
                <c:pt idx="4">
                  <c:v>2019, n=1000</c:v>
                </c:pt>
                <c:pt idx="5">
                  <c:v>2018, n=1004</c:v>
                </c:pt>
                <c:pt idx="6">
                  <c:v>2017, n=1007</c:v>
                </c:pt>
                <c:pt idx="7">
                  <c:v>2016, n=1004</c:v>
                </c:pt>
                <c:pt idx="8">
                  <c:v>2015, n=992</c:v>
                </c:pt>
                <c:pt idx="9">
                  <c:v>2014, n=1011</c:v>
                </c:pt>
                <c:pt idx="10">
                  <c:v>2013, n=987</c:v>
                </c:pt>
                <c:pt idx="11">
                  <c:v>2012, n=1010</c:v>
                </c:pt>
                <c:pt idx="12">
                  <c:v>2011, n=1007</c:v>
                </c:pt>
                <c:pt idx="13">
                  <c:v>2010, n=989</c:v>
                </c:pt>
                <c:pt idx="14">
                  <c:v>2009, n=1000</c:v>
                </c:pt>
                <c:pt idx="15">
                  <c:v>2008, n=978</c:v>
                </c:pt>
                <c:pt idx="16">
                  <c:v>2007, n=993</c:v>
                </c:pt>
                <c:pt idx="17">
                  <c:v>2006, n=1006</c:v>
                </c:pt>
                <c:pt idx="18">
                  <c:v>2005**, n=1340</c:v>
                </c:pt>
                <c:pt idx="19">
                  <c:v>2003, n=1010</c:v>
                </c:pt>
              </c:strCache>
            </c:strRef>
          </c:cat>
          <c:val>
            <c:numRef>
              <c:f>Taul1!$B$7:$U$7</c:f>
              <c:numCache>
                <c:formatCode>General</c:formatCode>
                <c:ptCount val="20"/>
                <c:pt idx="0" formatCode="0.00">
                  <c:v>2.12</c:v>
                </c:pt>
                <c:pt idx="1">
                  <c:v>2.14</c:v>
                </c:pt>
                <c:pt idx="2" formatCode="0.00">
                  <c:v>2.75</c:v>
                </c:pt>
                <c:pt idx="4">
                  <c:v>2.69</c:v>
                </c:pt>
                <c:pt idx="5">
                  <c:v>2.66</c:v>
                </c:pt>
                <c:pt idx="6">
                  <c:v>2.65</c:v>
                </c:pt>
                <c:pt idx="7">
                  <c:v>2.64</c:v>
                </c:pt>
                <c:pt idx="8">
                  <c:v>2.8</c:v>
                </c:pt>
                <c:pt idx="9">
                  <c:v>2.66</c:v>
                </c:pt>
                <c:pt idx="10">
                  <c:v>2.68</c:v>
                </c:pt>
                <c:pt idx="11">
                  <c:v>2.71</c:v>
                </c:pt>
                <c:pt idx="12">
                  <c:v>2.75</c:v>
                </c:pt>
                <c:pt idx="13">
                  <c:v>2.74</c:v>
                </c:pt>
                <c:pt idx="14">
                  <c:v>2.77</c:v>
                </c:pt>
                <c:pt idx="15">
                  <c:v>2.82</c:v>
                </c:pt>
                <c:pt idx="16">
                  <c:v>2.83</c:v>
                </c:pt>
                <c:pt idx="17">
                  <c:v>2.8</c:v>
                </c:pt>
                <c:pt idx="19">
                  <c:v>2.84</c:v>
                </c:pt>
              </c:numCache>
            </c:numRef>
          </c:val>
          <c:extLst>
            <c:ext xmlns:c16="http://schemas.microsoft.com/office/drawing/2014/chart" uri="{C3380CC4-5D6E-409C-BE32-E72D297353CC}">
              <c16:uniqueId val="{00000006-4127-4599-AB60-96A069D1B579}"/>
            </c:ext>
          </c:extLst>
        </c:ser>
        <c:dLbls>
          <c:showLegendKey val="0"/>
          <c:showVal val="0"/>
          <c:showCatName val="0"/>
          <c:showSerName val="0"/>
          <c:showPercent val="0"/>
          <c:showBubbleSize val="0"/>
        </c:dLbls>
        <c:gapWidth val="50"/>
        <c:overlap val="100"/>
        <c:axId val="515023552"/>
        <c:axId val="515029536"/>
      </c:barChart>
      <c:catAx>
        <c:axId val="515023552"/>
        <c:scaling>
          <c:orientation val="maxMin"/>
        </c:scaling>
        <c:delete val="0"/>
        <c:axPos val="l"/>
        <c:numFmt formatCode="General" sourceLinked="0"/>
        <c:majorTickMark val="none"/>
        <c:minorTickMark val="none"/>
        <c:tickLblPos val="low"/>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en-US"/>
          </a:p>
        </c:txPr>
        <c:crossAx val="515029536"/>
        <c:crosses val="autoZero"/>
        <c:auto val="1"/>
        <c:lblAlgn val="ctr"/>
        <c:lblOffset val="100"/>
        <c:tickLblSkip val="1"/>
        <c:noMultiLvlLbl val="0"/>
      </c:catAx>
      <c:valAx>
        <c:axId val="5150295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en-US"/>
          </a:p>
        </c:txPr>
        <c:crossAx val="515023552"/>
        <c:crosses val="autoZero"/>
        <c:crossBetween val="between"/>
        <c:majorUnit val="10"/>
        <c:minorUnit val="1"/>
      </c:valAx>
      <c:spPr>
        <a:ln>
          <a:noFill/>
        </a:ln>
      </c:spPr>
    </c:plotArea>
    <c:legend>
      <c:legendPos val="t"/>
      <c:layout>
        <c:manualLayout>
          <c:xMode val="edge"/>
          <c:yMode val="edge"/>
          <c:x val="0.27408130706110678"/>
          <c:y val="9.5994068380709698E-3"/>
          <c:w val="0.72591869293889322"/>
          <c:h val="0.11804653397105203"/>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99083617473529"/>
          <c:y val="0.1264984641769068"/>
          <c:w val="0.48278694106259518"/>
          <c:h val="0.80794874643558123"/>
        </c:manualLayout>
      </c:layout>
      <c:barChart>
        <c:barDir val="bar"/>
        <c:grouping val="stacked"/>
        <c:varyColors val="0"/>
        <c:ser>
          <c:idx val="0"/>
          <c:order val="0"/>
          <c:tx>
            <c:strRef>
              <c:f>Taul1!$A$2</c:f>
              <c:strCache>
                <c:ptCount val="1"/>
                <c:pt idx="0">
                  <c:v>4 Erittäin 
tärkeää</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KOULUTUS</c:v>
                </c:pt>
                <c:pt idx="16">
                  <c:v>Perus-/keski-/kansa-/ammatti-/tekninen-/kauppak., n=279</c:v>
                </c:pt>
                <c:pt idx="17">
                  <c:v>Ylioppilas/lukio /opistotaso /ammattikorkeakoulu, n=544</c:v>
                </c:pt>
                <c:pt idx="18">
                  <c:v>Yliopisto/korkeakoulu, n=350</c:v>
                </c:pt>
              </c:strCache>
            </c:strRef>
          </c:cat>
          <c:val>
            <c:numRef>
              <c:f>Taul1!$B$2:$T$2</c:f>
              <c:numCache>
                <c:formatCode>General</c:formatCode>
                <c:ptCount val="19"/>
                <c:pt idx="0">
                  <c:v>35.782245307432497</c:v>
                </c:pt>
                <c:pt idx="2">
                  <c:v>46.5524171312465</c:v>
                </c:pt>
                <c:pt idx="3">
                  <c:v>25.012401497500999</c:v>
                </c:pt>
                <c:pt idx="5">
                  <c:v>35.221702646258201</c:v>
                </c:pt>
                <c:pt idx="6">
                  <c:v>35.787306230834602</c:v>
                </c:pt>
                <c:pt idx="7">
                  <c:v>34.618233340737603</c:v>
                </c:pt>
                <c:pt idx="8">
                  <c:v>37.2350675084503</c:v>
                </c:pt>
                <c:pt idx="10">
                  <c:v>31.0037452377995</c:v>
                </c:pt>
                <c:pt idx="11">
                  <c:v>38.846536818620002</c:v>
                </c:pt>
                <c:pt idx="12">
                  <c:v>29.243893600539899</c:v>
                </c:pt>
                <c:pt idx="13">
                  <c:v>38.206396788410402</c:v>
                </c:pt>
                <c:pt idx="14">
                  <c:v>34.7575766503643</c:v>
                </c:pt>
                <c:pt idx="16">
                  <c:v>20.063912106883599</c:v>
                </c:pt>
                <c:pt idx="17">
                  <c:v>39.0446317499689</c:v>
                </c:pt>
                <c:pt idx="18">
                  <c:v>43.773138682904701</c:v>
                </c:pt>
              </c:numCache>
            </c:numRef>
          </c:val>
          <c:extLst>
            <c:ext xmlns:c16="http://schemas.microsoft.com/office/drawing/2014/chart" uri="{C3380CC4-5D6E-409C-BE32-E72D297353CC}">
              <c16:uniqueId val="{00000000-4127-4599-AB60-96A069D1B579}"/>
            </c:ext>
          </c:extLst>
        </c:ser>
        <c:ser>
          <c:idx val="1"/>
          <c:order val="1"/>
          <c:tx>
            <c:strRef>
              <c:f>Taul1!$A$3</c:f>
              <c:strCache>
                <c:ptCount val="1"/>
                <c:pt idx="0">
                  <c:v>3 Melko 
tärkeää</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KOULUTUS</c:v>
                </c:pt>
                <c:pt idx="16">
                  <c:v>Perus-/keski-/kansa-/ammatti-/tekninen-/kauppak., n=279</c:v>
                </c:pt>
                <c:pt idx="17">
                  <c:v>Ylioppilas/lukio /opistotaso /ammattikorkeakoulu, n=544</c:v>
                </c:pt>
                <c:pt idx="18">
                  <c:v>Yliopisto/korkeakoulu, n=350</c:v>
                </c:pt>
              </c:strCache>
            </c:strRef>
          </c:cat>
          <c:val>
            <c:numRef>
              <c:f>Taul1!$B$3:$T$3</c:f>
              <c:numCache>
                <c:formatCode>General</c:formatCode>
                <c:ptCount val="19"/>
                <c:pt idx="0">
                  <c:v>32.067484554997399</c:v>
                </c:pt>
                <c:pt idx="2">
                  <c:v>33.740760891384397</c:v>
                </c:pt>
                <c:pt idx="3">
                  <c:v>30.3942591795307</c:v>
                </c:pt>
                <c:pt idx="5">
                  <c:v>40.576496674057601</c:v>
                </c:pt>
                <c:pt idx="6">
                  <c:v>24.653562693164702</c:v>
                </c:pt>
                <c:pt idx="7">
                  <c:v>29.686095261052301</c:v>
                </c:pt>
                <c:pt idx="8">
                  <c:v>36.496244284540097</c:v>
                </c:pt>
                <c:pt idx="10">
                  <c:v>30.091338441038602</c:v>
                </c:pt>
                <c:pt idx="11">
                  <c:v>27.9382885650991</c:v>
                </c:pt>
                <c:pt idx="12">
                  <c:v>31.7057358764058</c:v>
                </c:pt>
                <c:pt idx="13">
                  <c:v>41.644325151707498</c:v>
                </c:pt>
                <c:pt idx="14">
                  <c:v>36.2780625773377</c:v>
                </c:pt>
                <c:pt idx="16">
                  <c:v>35.465535247035497</c:v>
                </c:pt>
                <c:pt idx="17">
                  <c:v>31.568486943624499</c:v>
                </c:pt>
                <c:pt idx="18">
                  <c:v>29.9682657347294</c:v>
                </c:pt>
              </c:numCache>
            </c:numRef>
          </c:val>
          <c:extLst>
            <c:ext xmlns:c16="http://schemas.microsoft.com/office/drawing/2014/chart" uri="{C3380CC4-5D6E-409C-BE32-E72D297353CC}">
              <c16:uniqueId val="{00000001-4127-4599-AB60-96A069D1B579}"/>
            </c:ext>
          </c:extLst>
        </c:ser>
        <c:ser>
          <c:idx val="2"/>
          <c:order val="2"/>
          <c:tx>
            <c:strRef>
              <c:f>Taul1!$A$4</c:f>
              <c:strCache>
                <c:ptCount val="1"/>
                <c:pt idx="0">
                  <c:v>2 Melko vähä-
merkityksistä</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KOULUTUS</c:v>
                </c:pt>
                <c:pt idx="16">
                  <c:v>Perus-/keski-/kansa-/ammatti-/tekninen-/kauppak., n=279</c:v>
                </c:pt>
                <c:pt idx="17">
                  <c:v>Ylioppilas/lukio /opistotaso /ammattikorkeakoulu, n=544</c:v>
                </c:pt>
                <c:pt idx="18">
                  <c:v>Yliopisto/korkeakoulu, n=350</c:v>
                </c:pt>
              </c:strCache>
            </c:strRef>
          </c:cat>
          <c:val>
            <c:numRef>
              <c:f>Taul1!$B$4:$T$4</c:f>
              <c:numCache>
                <c:formatCode>General</c:formatCode>
                <c:ptCount val="19"/>
                <c:pt idx="0">
                  <c:v>18.974164806990501</c:v>
                </c:pt>
                <c:pt idx="2">
                  <c:v>12.1777877454244</c:v>
                </c:pt>
                <c:pt idx="3">
                  <c:v>25.770334879655898</c:v>
                </c:pt>
                <c:pt idx="5">
                  <c:v>10.1818396568293</c:v>
                </c:pt>
                <c:pt idx="6">
                  <c:v>18.555903436770901</c:v>
                </c:pt>
                <c:pt idx="7">
                  <c:v>22.578059252085801</c:v>
                </c:pt>
                <c:pt idx="8">
                  <c:v>19.110771105704401</c:v>
                </c:pt>
                <c:pt idx="10">
                  <c:v>24.3280128341116</c:v>
                </c:pt>
                <c:pt idx="11">
                  <c:v>19.677222653256301</c:v>
                </c:pt>
                <c:pt idx="12">
                  <c:v>22.8673730264535</c:v>
                </c:pt>
                <c:pt idx="13">
                  <c:v>6.9533211108299504</c:v>
                </c:pt>
                <c:pt idx="14">
                  <c:v>20.3430361597234</c:v>
                </c:pt>
                <c:pt idx="16">
                  <c:v>24.118197898241501</c:v>
                </c:pt>
                <c:pt idx="17">
                  <c:v>19.341777335171798</c:v>
                </c:pt>
                <c:pt idx="18">
                  <c:v>13.772654125411901</c:v>
                </c:pt>
              </c:numCache>
            </c:numRef>
          </c:val>
          <c:extLst>
            <c:ext xmlns:c16="http://schemas.microsoft.com/office/drawing/2014/chart" uri="{C3380CC4-5D6E-409C-BE32-E72D297353CC}">
              <c16:uniqueId val="{00000002-4127-4599-AB60-96A069D1B579}"/>
            </c:ext>
          </c:extLst>
        </c:ser>
        <c:ser>
          <c:idx val="3"/>
          <c:order val="3"/>
          <c:tx>
            <c:strRef>
              <c:f>Taul1!$A$5</c:f>
              <c:strCache>
                <c:ptCount val="1"/>
                <c:pt idx="0">
                  <c:v>1 Yhden-
tekevää</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KOULUTUS</c:v>
                </c:pt>
                <c:pt idx="16">
                  <c:v>Perus-/keski-/kansa-/ammatti-/tekninen-/kauppak., n=279</c:v>
                </c:pt>
                <c:pt idx="17">
                  <c:v>Ylioppilas/lukio /opistotaso /ammattikorkeakoulu, n=544</c:v>
                </c:pt>
                <c:pt idx="18">
                  <c:v>Yliopisto/korkeakoulu, n=350</c:v>
                </c:pt>
              </c:strCache>
            </c:strRef>
          </c:cat>
          <c:val>
            <c:numRef>
              <c:f>Taul1!$B$5:$T$5</c:f>
              <c:numCache>
                <c:formatCode>General</c:formatCode>
                <c:ptCount val="19"/>
                <c:pt idx="0">
                  <c:v>10.3715014554388</c:v>
                </c:pt>
                <c:pt idx="2">
                  <c:v>3.89711911937686</c:v>
                </c:pt>
                <c:pt idx="3">
                  <c:v>16.8456866091975</c:v>
                </c:pt>
                <c:pt idx="5">
                  <c:v>10.4534985477523</c:v>
                </c:pt>
                <c:pt idx="6">
                  <c:v>17.454537029201799</c:v>
                </c:pt>
                <c:pt idx="7">
                  <c:v>12.200990968327799</c:v>
                </c:pt>
                <c:pt idx="8">
                  <c:v>3.2246332441679701</c:v>
                </c:pt>
                <c:pt idx="10">
                  <c:v>9.82794977803281</c:v>
                </c:pt>
                <c:pt idx="11">
                  <c:v>13.0172310841259</c:v>
                </c:pt>
                <c:pt idx="12">
                  <c:v>14.9322951817042</c:v>
                </c:pt>
                <c:pt idx="13">
                  <c:v>12.102606932674201</c:v>
                </c:pt>
                <c:pt idx="14">
                  <c:v>2.6957751458370098</c:v>
                </c:pt>
                <c:pt idx="16">
                  <c:v>12.8036162267771</c:v>
                </c:pt>
                <c:pt idx="17">
                  <c:v>8.7404335095003205</c:v>
                </c:pt>
                <c:pt idx="18">
                  <c:v>11.164629683311899</c:v>
                </c:pt>
              </c:numCache>
            </c:numRef>
          </c:val>
          <c:extLst>
            <c:ext xmlns:c16="http://schemas.microsoft.com/office/drawing/2014/chart" uri="{C3380CC4-5D6E-409C-BE32-E72D297353CC}">
              <c16:uniqueId val="{00000003-4127-4599-AB60-96A069D1B579}"/>
            </c:ext>
          </c:extLst>
        </c:ser>
        <c:ser>
          <c:idx val="4"/>
          <c:order val="4"/>
          <c:tx>
            <c:strRef>
              <c:f>Taul1!$A$6</c:f>
              <c:strCache>
                <c:ptCount val="1"/>
                <c:pt idx="0">
                  <c:v>Ei osaa 
sanoa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KOULUTUS</c:v>
                </c:pt>
                <c:pt idx="16">
                  <c:v>Perus-/keski-/kansa-/ammatti-/tekninen-/kauppak., n=279</c:v>
                </c:pt>
                <c:pt idx="17">
                  <c:v>Ylioppilas/lukio /opistotaso /ammattikorkeakoulu, n=544</c:v>
                </c:pt>
                <c:pt idx="18">
                  <c:v>Yliopisto/korkeakoulu, n=350</c:v>
                </c:pt>
              </c:strCache>
            </c:strRef>
          </c:cat>
          <c:val>
            <c:numRef>
              <c:f>Taul1!$B$6:$T$6</c:f>
              <c:numCache>
                <c:formatCode>General</c:formatCode>
                <c:ptCount val="19"/>
                <c:pt idx="0">
                  <c:v>2.8046038751404998</c:v>
                </c:pt>
                <c:pt idx="2">
                  <c:v>3.63191511256748</c:v>
                </c:pt>
                <c:pt idx="3">
                  <c:v>1.9773178341148001</c:v>
                </c:pt>
                <c:pt idx="5">
                  <c:v>3.5664624751024099</c:v>
                </c:pt>
                <c:pt idx="6">
                  <c:v>3.5486906100278399</c:v>
                </c:pt>
                <c:pt idx="7">
                  <c:v>0.916621177796199</c:v>
                </c:pt>
                <c:pt idx="8">
                  <c:v>3.9332838571367299</c:v>
                </c:pt>
                <c:pt idx="10">
                  <c:v>4.7489537090172096</c:v>
                </c:pt>
                <c:pt idx="11">
                  <c:v>0.52072087889838703</c:v>
                </c:pt>
                <c:pt idx="12">
                  <c:v>1.2507023148963901</c:v>
                </c:pt>
                <c:pt idx="13">
                  <c:v>1.0933500163777401</c:v>
                </c:pt>
                <c:pt idx="14">
                  <c:v>5.92554946673736</c:v>
                </c:pt>
                <c:pt idx="16">
                  <c:v>7.5487385210618898</c:v>
                </c:pt>
                <c:pt idx="17">
                  <c:v>1.3046704617342699</c:v>
                </c:pt>
                <c:pt idx="18">
                  <c:v>1.32131177364194</c:v>
                </c:pt>
              </c:numCache>
            </c:numRef>
          </c:val>
          <c:extLst>
            <c:ext xmlns:c16="http://schemas.microsoft.com/office/drawing/2014/chart" uri="{C3380CC4-5D6E-409C-BE32-E72D297353CC}">
              <c16:uniqueId val="{00000004-4127-4599-AB60-96A069D1B579}"/>
            </c:ext>
          </c:extLst>
        </c:ser>
        <c:ser>
          <c:idx val="5"/>
          <c:order val="5"/>
          <c:tx>
            <c:strRef>
              <c:f>Taul1!$A$7</c:f>
              <c:strCache>
                <c:ptCount val="1"/>
                <c:pt idx="0">
                  <c:v>Keskiarvo</c:v>
                </c:pt>
              </c:strCache>
            </c:strRef>
          </c:tx>
          <c:spPr>
            <a:noFill/>
          </c:spPr>
          <c:invertIfNegative val="0"/>
          <c:dPt>
            <c:idx val="2"/>
            <c:invertIfNegative val="0"/>
            <c:bubble3D val="0"/>
            <c:extLst>
              <c:ext xmlns:c16="http://schemas.microsoft.com/office/drawing/2014/chart" uri="{C3380CC4-5D6E-409C-BE32-E72D297353CC}">
                <c16:uniqueId val="{00000005-4127-4599-AB60-96A069D1B579}"/>
              </c:ext>
            </c:extLst>
          </c:dPt>
          <c:dLbls>
            <c:numFmt formatCode="#,##0.00" sourceLinked="0"/>
            <c:spPr>
              <a:noFill/>
              <a:ln>
                <a:noFill/>
              </a:ln>
              <a:effectLst/>
            </c:spPr>
            <c:txPr>
              <a:bodyPr wrap="square" lIns="38100" tIns="19050" rIns="38100" bIns="19050" anchor="ctr">
                <a:spAutoFit/>
              </a:bodyPr>
              <a:lstStyle/>
              <a:p>
                <a:pPr>
                  <a:defRPr>
                    <a:solidFill>
                      <a:srgbClr val="262626"/>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KOULUTUS</c:v>
                </c:pt>
                <c:pt idx="16">
                  <c:v>Perus-/keski-/kansa-/ammatti-/tekninen-/kauppak., n=279</c:v>
                </c:pt>
                <c:pt idx="17">
                  <c:v>Ylioppilas/lukio /opistotaso /ammattikorkeakoulu, n=544</c:v>
                </c:pt>
                <c:pt idx="18">
                  <c:v>Yliopisto/korkeakoulu, n=350</c:v>
                </c:pt>
              </c:strCache>
            </c:strRef>
          </c:cat>
          <c:val>
            <c:numRef>
              <c:f>Taul1!$B$7:$T$7</c:f>
              <c:numCache>
                <c:formatCode>General</c:formatCode>
                <c:ptCount val="19"/>
                <c:pt idx="0">
                  <c:v>2.9595153415972399</c:v>
                </c:pt>
                <c:pt idx="2">
                  <c:v>3.2758215147485399</c:v>
                </c:pt>
                <c:pt idx="3">
                  <c:v>2.6485578047920502</c:v>
                </c:pt>
                <c:pt idx="5">
                  <c:v>3.04285714285714</c:v>
                </c:pt>
                <c:pt idx="6">
                  <c:v>2.81671921950934</c:v>
                </c:pt>
                <c:pt idx="7">
                  <c:v>2.8752383296275501</c:v>
                </c:pt>
                <c:pt idx="8">
                  <c:v>3.1215304361715401</c:v>
                </c:pt>
                <c:pt idx="10">
                  <c:v>2.8637267761581802</c:v>
                </c:pt>
                <c:pt idx="11">
                  <c:v>2.9309891661505501</c:v>
                </c:pt>
                <c:pt idx="12">
                  <c:v>2.7621444370751602</c:v>
                </c:pt>
                <c:pt idx="13">
                  <c:v>3.07125771435387</c:v>
                </c:pt>
                <c:pt idx="14">
                  <c:v>3.0959132915240999</c:v>
                </c:pt>
                <c:pt idx="16">
                  <c:v>2.6791658894598198</c:v>
                </c:pt>
                <c:pt idx="17">
                  <c:v>3.0225136022767298</c:v>
                </c:pt>
                <c:pt idx="18">
                  <c:v>3.0777394321788298</c:v>
                </c:pt>
              </c:numCache>
            </c:numRef>
          </c:val>
          <c:extLst>
            <c:ext xmlns:c16="http://schemas.microsoft.com/office/drawing/2014/chart" uri="{C3380CC4-5D6E-409C-BE32-E72D297353CC}">
              <c16:uniqueId val="{00000006-4127-4599-AB60-96A069D1B579}"/>
            </c:ext>
          </c:extLst>
        </c:ser>
        <c:dLbls>
          <c:showLegendKey val="0"/>
          <c:showVal val="0"/>
          <c:showCatName val="0"/>
          <c:showSerName val="0"/>
          <c:showPercent val="0"/>
          <c:showBubbleSize val="0"/>
        </c:dLbls>
        <c:gapWidth val="50"/>
        <c:overlap val="100"/>
        <c:axId val="-316481664"/>
        <c:axId val="-1128420032"/>
      </c:barChart>
      <c:catAx>
        <c:axId val="-316481664"/>
        <c:scaling>
          <c:orientation val="maxMin"/>
        </c:scaling>
        <c:delete val="0"/>
        <c:axPos val="l"/>
        <c:numFmt formatCode="General" sourceLinked="0"/>
        <c:majorTickMark val="none"/>
        <c:minorTickMark val="none"/>
        <c:tickLblPos val="low"/>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en-US"/>
          </a:p>
        </c:txPr>
        <c:crossAx val="-1128420032"/>
        <c:crosses val="autoZero"/>
        <c:auto val="1"/>
        <c:lblAlgn val="ctr"/>
        <c:lblOffset val="100"/>
        <c:tickLblSkip val="1"/>
        <c:noMultiLvlLbl val="0"/>
      </c:catAx>
      <c:valAx>
        <c:axId val="-1128420032"/>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en-US"/>
          </a:p>
        </c:txPr>
        <c:crossAx val="-316481664"/>
        <c:crosses val="autoZero"/>
        <c:crossBetween val="between"/>
        <c:majorUnit val="10"/>
        <c:minorUnit val="1"/>
      </c:valAx>
      <c:spPr>
        <a:ln>
          <a:noFill/>
        </a:ln>
      </c:spPr>
    </c:plotArea>
    <c:legend>
      <c:legendPos val="t"/>
      <c:layout>
        <c:manualLayout>
          <c:xMode val="edge"/>
          <c:yMode val="edge"/>
          <c:x val="0.33431011085115586"/>
          <c:y val="9.5994068380709698E-3"/>
          <c:w val="0.63668059399487342"/>
          <c:h val="0.11804653397105203"/>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99083617473529"/>
          <c:y val="0.1264984641769068"/>
          <c:w val="0.48278694106259518"/>
          <c:h val="0.80794874643558123"/>
        </c:manualLayout>
      </c:layout>
      <c:barChart>
        <c:barDir val="bar"/>
        <c:grouping val="stacked"/>
        <c:varyColors val="0"/>
        <c:ser>
          <c:idx val="0"/>
          <c:order val="0"/>
          <c:tx>
            <c:strRef>
              <c:f>Taul1!$A$2</c:f>
              <c:strCache>
                <c:ptCount val="1"/>
                <c:pt idx="0">
                  <c:v>4 Erittäin 
tärkeää</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SUURALUE</c:v>
                </c:pt>
                <c:pt idx="2">
                  <c:v>Helsinki-Uusimaa/Etelä-Suomi, n=599</c:v>
                </c:pt>
                <c:pt idx="3">
                  <c:v>Länsi-Suomi, n=318</c:v>
                </c:pt>
                <c:pt idx="4">
                  <c:v>Pohjois- ja Itä-Suomi, n=256</c:v>
                </c:pt>
                <c:pt idx="5">
                  <c:v>TALOUDEN BRUTTOTULOT</c:v>
                </c:pt>
                <c:pt idx="6">
                  <c:v>Alle 20 000 eur/v, n=146</c:v>
                </c:pt>
                <c:pt idx="7">
                  <c:v>20 001 - 40 000 eur/v, n=259</c:v>
                </c:pt>
                <c:pt idx="8">
                  <c:v>Yli 40 000 eur/v, n=632</c:v>
                </c:pt>
                <c:pt idx="9">
                  <c:v>ÄÄNESTÄISI EDUSKUNTAVAALEISSA</c:v>
                </c:pt>
                <c:pt idx="10">
                  <c:v>Vihreä Liitto, n=112</c:v>
                </c:pt>
                <c:pt idx="11">
                  <c:v>Suomen Kristillisdemokraatit (KD), n=30</c:v>
                </c:pt>
                <c:pt idx="12">
                  <c:v>Vasemmistoliitto, n=106</c:v>
                </c:pt>
                <c:pt idx="13">
                  <c:v>Ruotsalainen Kansanpuolue (RKP), n=25</c:v>
                </c:pt>
                <c:pt idx="14">
                  <c:v>Suomen Sosialidemokraattinen Puolue (SDP), n=185</c:v>
                </c:pt>
                <c:pt idx="15">
                  <c:v>Suomen Keskusta, n=88</c:v>
                </c:pt>
                <c:pt idx="16">
                  <c:v>Liike Nyt, n=20</c:v>
                </c:pt>
                <c:pt idx="17">
                  <c:v>Kansallinen Kokoomus (KOK), n=182</c:v>
                </c:pt>
                <c:pt idx="18">
                  <c:v>Perussuomalaiset, n=172</c:v>
                </c:pt>
              </c:strCache>
            </c:strRef>
          </c:cat>
          <c:val>
            <c:numRef>
              <c:f>Taul1!$B$2:$T$2</c:f>
              <c:numCache>
                <c:formatCode>General</c:formatCode>
                <c:ptCount val="19"/>
                <c:pt idx="0">
                  <c:v>35.782245307432497</c:v>
                </c:pt>
                <c:pt idx="2">
                  <c:v>41.8038927259568</c:v>
                </c:pt>
                <c:pt idx="3">
                  <c:v>31.384942134630698</c:v>
                </c:pt>
                <c:pt idx="4">
                  <c:v>28.390226263243399</c:v>
                </c:pt>
                <c:pt idx="6">
                  <c:v>41.1791500769924</c:v>
                </c:pt>
                <c:pt idx="7">
                  <c:v>37.413031941632198</c:v>
                </c:pt>
                <c:pt idx="8">
                  <c:v>34.609215094416001</c:v>
                </c:pt>
                <c:pt idx="10">
                  <c:v>79.798935413658498</c:v>
                </c:pt>
                <c:pt idx="11">
                  <c:v>35.354171111585202</c:v>
                </c:pt>
                <c:pt idx="12">
                  <c:v>69.713248396399905</c:v>
                </c:pt>
                <c:pt idx="13">
                  <c:v>53.068755060098397</c:v>
                </c:pt>
                <c:pt idx="14">
                  <c:v>51.290921220618102</c:v>
                </c:pt>
                <c:pt idx="15">
                  <c:v>29.0672368853911</c:v>
                </c:pt>
                <c:pt idx="16">
                  <c:v>11.224103266412101</c:v>
                </c:pt>
                <c:pt idx="17">
                  <c:v>23.567006191332101</c:v>
                </c:pt>
                <c:pt idx="18">
                  <c:v>3.05359408968256</c:v>
                </c:pt>
              </c:numCache>
            </c:numRef>
          </c:val>
          <c:extLst>
            <c:ext xmlns:c16="http://schemas.microsoft.com/office/drawing/2014/chart" uri="{C3380CC4-5D6E-409C-BE32-E72D297353CC}">
              <c16:uniqueId val="{00000000-4127-4599-AB60-96A069D1B579}"/>
            </c:ext>
          </c:extLst>
        </c:ser>
        <c:ser>
          <c:idx val="1"/>
          <c:order val="1"/>
          <c:tx>
            <c:strRef>
              <c:f>Taul1!$A$3</c:f>
              <c:strCache>
                <c:ptCount val="1"/>
                <c:pt idx="0">
                  <c:v>3 Melko 
tärkeää</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SUURALUE</c:v>
                </c:pt>
                <c:pt idx="2">
                  <c:v>Helsinki-Uusimaa/Etelä-Suomi, n=599</c:v>
                </c:pt>
                <c:pt idx="3">
                  <c:v>Länsi-Suomi, n=318</c:v>
                </c:pt>
                <c:pt idx="4">
                  <c:v>Pohjois- ja Itä-Suomi, n=256</c:v>
                </c:pt>
                <c:pt idx="5">
                  <c:v>TALOUDEN BRUTTOTULOT</c:v>
                </c:pt>
                <c:pt idx="6">
                  <c:v>Alle 20 000 eur/v, n=146</c:v>
                </c:pt>
                <c:pt idx="7">
                  <c:v>20 001 - 40 000 eur/v, n=259</c:v>
                </c:pt>
                <c:pt idx="8">
                  <c:v>Yli 40 000 eur/v, n=632</c:v>
                </c:pt>
                <c:pt idx="9">
                  <c:v>ÄÄNESTÄISI EDUSKUNTAVAALEISSA</c:v>
                </c:pt>
                <c:pt idx="10">
                  <c:v>Vihreä Liitto, n=112</c:v>
                </c:pt>
                <c:pt idx="11">
                  <c:v>Suomen Kristillisdemokraatit (KD), n=30</c:v>
                </c:pt>
                <c:pt idx="12">
                  <c:v>Vasemmistoliitto, n=106</c:v>
                </c:pt>
                <c:pt idx="13">
                  <c:v>Ruotsalainen Kansanpuolue (RKP), n=25</c:v>
                </c:pt>
                <c:pt idx="14">
                  <c:v>Suomen Sosialidemokraattinen Puolue (SDP), n=185</c:v>
                </c:pt>
                <c:pt idx="15">
                  <c:v>Suomen Keskusta, n=88</c:v>
                </c:pt>
                <c:pt idx="16">
                  <c:v>Liike Nyt, n=20</c:v>
                </c:pt>
                <c:pt idx="17">
                  <c:v>Kansallinen Kokoomus (KOK), n=182</c:v>
                </c:pt>
                <c:pt idx="18">
                  <c:v>Perussuomalaiset, n=172</c:v>
                </c:pt>
              </c:strCache>
            </c:strRef>
          </c:cat>
          <c:val>
            <c:numRef>
              <c:f>Taul1!$B$3:$T$3</c:f>
              <c:numCache>
                <c:formatCode>General</c:formatCode>
                <c:ptCount val="19"/>
                <c:pt idx="0">
                  <c:v>32.067484554997399</c:v>
                </c:pt>
                <c:pt idx="2">
                  <c:v>30.097028938447</c:v>
                </c:pt>
                <c:pt idx="3">
                  <c:v>32.430686415636799</c:v>
                </c:pt>
                <c:pt idx="4">
                  <c:v>35.706702814125997</c:v>
                </c:pt>
                <c:pt idx="6">
                  <c:v>27.4283295399471</c:v>
                </c:pt>
                <c:pt idx="7">
                  <c:v>31.977520339740099</c:v>
                </c:pt>
                <c:pt idx="8">
                  <c:v>31.101152689939902</c:v>
                </c:pt>
                <c:pt idx="10">
                  <c:v>13.6663577785919</c:v>
                </c:pt>
                <c:pt idx="11">
                  <c:v>32.866439086835904</c:v>
                </c:pt>
                <c:pt idx="12">
                  <c:v>15.354008582749101</c:v>
                </c:pt>
                <c:pt idx="13">
                  <c:v>37.952294949243303</c:v>
                </c:pt>
                <c:pt idx="14">
                  <c:v>36.552678187427396</c:v>
                </c:pt>
                <c:pt idx="15">
                  <c:v>39.051231115722302</c:v>
                </c:pt>
                <c:pt idx="16">
                  <c:v>13.1807453597132</c:v>
                </c:pt>
                <c:pt idx="17">
                  <c:v>43.3897461586566</c:v>
                </c:pt>
                <c:pt idx="18">
                  <c:v>20.378519214374801</c:v>
                </c:pt>
              </c:numCache>
            </c:numRef>
          </c:val>
          <c:extLst>
            <c:ext xmlns:c16="http://schemas.microsoft.com/office/drawing/2014/chart" uri="{C3380CC4-5D6E-409C-BE32-E72D297353CC}">
              <c16:uniqueId val="{00000001-4127-4599-AB60-96A069D1B579}"/>
            </c:ext>
          </c:extLst>
        </c:ser>
        <c:ser>
          <c:idx val="2"/>
          <c:order val="2"/>
          <c:tx>
            <c:strRef>
              <c:f>Taul1!$A$4</c:f>
              <c:strCache>
                <c:ptCount val="1"/>
                <c:pt idx="0">
                  <c:v>2 Melko vähä-
merkityksistä</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SUURALUE</c:v>
                </c:pt>
                <c:pt idx="2">
                  <c:v>Helsinki-Uusimaa/Etelä-Suomi, n=599</c:v>
                </c:pt>
                <c:pt idx="3">
                  <c:v>Länsi-Suomi, n=318</c:v>
                </c:pt>
                <c:pt idx="4">
                  <c:v>Pohjois- ja Itä-Suomi, n=256</c:v>
                </c:pt>
                <c:pt idx="5">
                  <c:v>TALOUDEN BRUTTOTULOT</c:v>
                </c:pt>
                <c:pt idx="6">
                  <c:v>Alle 20 000 eur/v, n=146</c:v>
                </c:pt>
                <c:pt idx="7">
                  <c:v>20 001 - 40 000 eur/v, n=259</c:v>
                </c:pt>
                <c:pt idx="8">
                  <c:v>Yli 40 000 eur/v, n=632</c:v>
                </c:pt>
                <c:pt idx="9">
                  <c:v>ÄÄNESTÄISI EDUSKUNTAVAALEISSA</c:v>
                </c:pt>
                <c:pt idx="10">
                  <c:v>Vihreä Liitto, n=112</c:v>
                </c:pt>
                <c:pt idx="11">
                  <c:v>Suomen Kristillisdemokraatit (KD), n=30</c:v>
                </c:pt>
                <c:pt idx="12">
                  <c:v>Vasemmistoliitto, n=106</c:v>
                </c:pt>
                <c:pt idx="13">
                  <c:v>Ruotsalainen Kansanpuolue (RKP), n=25</c:v>
                </c:pt>
                <c:pt idx="14">
                  <c:v>Suomen Sosialidemokraattinen Puolue (SDP), n=185</c:v>
                </c:pt>
                <c:pt idx="15">
                  <c:v>Suomen Keskusta, n=88</c:v>
                </c:pt>
                <c:pt idx="16">
                  <c:v>Liike Nyt, n=20</c:v>
                </c:pt>
                <c:pt idx="17">
                  <c:v>Kansallinen Kokoomus (KOK), n=182</c:v>
                </c:pt>
                <c:pt idx="18">
                  <c:v>Perussuomalaiset, n=172</c:v>
                </c:pt>
              </c:strCache>
            </c:strRef>
          </c:cat>
          <c:val>
            <c:numRef>
              <c:f>Taul1!$B$4:$T$4</c:f>
              <c:numCache>
                <c:formatCode>General</c:formatCode>
                <c:ptCount val="19"/>
                <c:pt idx="0">
                  <c:v>18.974164806990501</c:v>
                </c:pt>
                <c:pt idx="2">
                  <c:v>15.3339863690165</c:v>
                </c:pt>
                <c:pt idx="3">
                  <c:v>23.452285679951</c:v>
                </c:pt>
                <c:pt idx="4">
                  <c:v>21.378212131700899</c:v>
                </c:pt>
                <c:pt idx="6">
                  <c:v>13.073839131795101</c:v>
                </c:pt>
                <c:pt idx="7">
                  <c:v>21.157656688856999</c:v>
                </c:pt>
                <c:pt idx="8">
                  <c:v>21.752275300714601</c:v>
                </c:pt>
                <c:pt idx="10">
                  <c:v>1.33310346313815</c:v>
                </c:pt>
                <c:pt idx="11">
                  <c:v>25.832088756133899</c:v>
                </c:pt>
                <c:pt idx="12">
                  <c:v>10.254452986906401</c:v>
                </c:pt>
                <c:pt idx="14">
                  <c:v>7.2778562309299497</c:v>
                </c:pt>
                <c:pt idx="15">
                  <c:v>15.8346407875091</c:v>
                </c:pt>
                <c:pt idx="16">
                  <c:v>60.023602086307797</c:v>
                </c:pt>
                <c:pt idx="17">
                  <c:v>24.091354071512999</c:v>
                </c:pt>
                <c:pt idx="18">
                  <c:v>40.5952268583234</c:v>
                </c:pt>
              </c:numCache>
            </c:numRef>
          </c:val>
          <c:extLst>
            <c:ext xmlns:c16="http://schemas.microsoft.com/office/drawing/2014/chart" uri="{C3380CC4-5D6E-409C-BE32-E72D297353CC}">
              <c16:uniqueId val="{00000002-4127-4599-AB60-96A069D1B579}"/>
            </c:ext>
          </c:extLst>
        </c:ser>
        <c:ser>
          <c:idx val="3"/>
          <c:order val="3"/>
          <c:tx>
            <c:strRef>
              <c:f>Taul1!$A$5</c:f>
              <c:strCache>
                <c:ptCount val="1"/>
                <c:pt idx="0">
                  <c:v>1 Yhden-
tekevää</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SUURALUE</c:v>
                </c:pt>
                <c:pt idx="2">
                  <c:v>Helsinki-Uusimaa/Etelä-Suomi, n=599</c:v>
                </c:pt>
                <c:pt idx="3">
                  <c:v>Länsi-Suomi, n=318</c:v>
                </c:pt>
                <c:pt idx="4">
                  <c:v>Pohjois- ja Itä-Suomi, n=256</c:v>
                </c:pt>
                <c:pt idx="5">
                  <c:v>TALOUDEN BRUTTOTULOT</c:v>
                </c:pt>
                <c:pt idx="6">
                  <c:v>Alle 20 000 eur/v, n=146</c:v>
                </c:pt>
                <c:pt idx="7">
                  <c:v>20 001 - 40 000 eur/v, n=259</c:v>
                </c:pt>
                <c:pt idx="8">
                  <c:v>Yli 40 000 eur/v, n=632</c:v>
                </c:pt>
                <c:pt idx="9">
                  <c:v>ÄÄNESTÄISI EDUSKUNTAVAALEISSA</c:v>
                </c:pt>
                <c:pt idx="10">
                  <c:v>Vihreä Liitto, n=112</c:v>
                </c:pt>
                <c:pt idx="11">
                  <c:v>Suomen Kristillisdemokraatit (KD), n=30</c:v>
                </c:pt>
                <c:pt idx="12">
                  <c:v>Vasemmistoliitto, n=106</c:v>
                </c:pt>
                <c:pt idx="13">
                  <c:v>Ruotsalainen Kansanpuolue (RKP), n=25</c:v>
                </c:pt>
                <c:pt idx="14">
                  <c:v>Suomen Sosialidemokraattinen Puolue (SDP), n=185</c:v>
                </c:pt>
                <c:pt idx="15">
                  <c:v>Suomen Keskusta, n=88</c:v>
                </c:pt>
                <c:pt idx="16">
                  <c:v>Liike Nyt, n=20</c:v>
                </c:pt>
                <c:pt idx="17">
                  <c:v>Kansallinen Kokoomus (KOK), n=182</c:v>
                </c:pt>
                <c:pt idx="18">
                  <c:v>Perussuomalaiset, n=172</c:v>
                </c:pt>
              </c:strCache>
            </c:strRef>
          </c:cat>
          <c:val>
            <c:numRef>
              <c:f>Taul1!$B$5:$T$5</c:f>
              <c:numCache>
                <c:formatCode>General</c:formatCode>
                <c:ptCount val="19"/>
                <c:pt idx="0">
                  <c:v>10.3715014554388</c:v>
                </c:pt>
                <c:pt idx="2">
                  <c:v>10.569631771581101</c:v>
                </c:pt>
                <c:pt idx="3">
                  <c:v>8.4914094706761105</c:v>
                </c:pt>
                <c:pt idx="4">
                  <c:v>12.096990956044801</c:v>
                </c:pt>
                <c:pt idx="6">
                  <c:v>14.971043477727401</c:v>
                </c:pt>
                <c:pt idx="7">
                  <c:v>5.4143860153707699</c:v>
                </c:pt>
                <c:pt idx="8">
                  <c:v>10.870306649057699</c:v>
                </c:pt>
                <c:pt idx="10">
                  <c:v>3.3196129560588701</c:v>
                </c:pt>
                <c:pt idx="11">
                  <c:v>5.9473010454448403</c:v>
                </c:pt>
                <c:pt idx="12">
                  <c:v>4.1496804726952599</c:v>
                </c:pt>
                <c:pt idx="13">
                  <c:v>8.9789499906582808</c:v>
                </c:pt>
                <c:pt idx="14">
                  <c:v>4.5856149654749698</c:v>
                </c:pt>
                <c:pt idx="15">
                  <c:v>12.0660095655034</c:v>
                </c:pt>
                <c:pt idx="16">
                  <c:v>12.867507794516101</c:v>
                </c:pt>
                <c:pt idx="17">
                  <c:v>7.5129245286107604</c:v>
                </c:pt>
                <c:pt idx="18">
                  <c:v>30.7533377382038</c:v>
                </c:pt>
              </c:numCache>
            </c:numRef>
          </c:val>
          <c:extLst>
            <c:ext xmlns:c16="http://schemas.microsoft.com/office/drawing/2014/chart" uri="{C3380CC4-5D6E-409C-BE32-E72D297353CC}">
              <c16:uniqueId val="{00000003-4127-4599-AB60-96A069D1B579}"/>
            </c:ext>
          </c:extLst>
        </c:ser>
        <c:ser>
          <c:idx val="4"/>
          <c:order val="4"/>
          <c:tx>
            <c:strRef>
              <c:f>Taul1!$A$6</c:f>
              <c:strCache>
                <c:ptCount val="1"/>
                <c:pt idx="0">
                  <c:v>Ei osaa 
sanoa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SUURALUE</c:v>
                </c:pt>
                <c:pt idx="2">
                  <c:v>Helsinki-Uusimaa/Etelä-Suomi, n=599</c:v>
                </c:pt>
                <c:pt idx="3">
                  <c:v>Länsi-Suomi, n=318</c:v>
                </c:pt>
                <c:pt idx="4">
                  <c:v>Pohjois- ja Itä-Suomi, n=256</c:v>
                </c:pt>
                <c:pt idx="5">
                  <c:v>TALOUDEN BRUTTOTULOT</c:v>
                </c:pt>
                <c:pt idx="6">
                  <c:v>Alle 20 000 eur/v, n=146</c:v>
                </c:pt>
                <c:pt idx="7">
                  <c:v>20 001 - 40 000 eur/v, n=259</c:v>
                </c:pt>
                <c:pt idx="8">
                  <c:v>Yli 40 000 eur/v, n=632</c:v>
                </c:pt>
                <c:pt idx="9">
                  <c:v>ÄÄNESTÄISI EDUSKUNTAVAALEISSA</c:v>
                </c:pt>
                <c:pt idx="10">
                  <c:v>Vihreä Liitto, n=112</c:v>
                </c:pt>
                <c:pt idx="11">
                  <c:v>Suomen Kristillisdemokraatit (KD), n=30</c:v>
                </c:pt>
                <c:pt idx="12">
                  <c:v>Vasemmistoliitto, n=106</c:v>
                </c:pt>
                <c:pt idx="13">
                  <c:v>Ruotsalainen Kansanpuolue (RKP), n=25</c:v>
                </c:pt>
                <c:pt idx="14">
                  <c:v>Suomen Sosialidemokraattinen Puolue (SDP), n=185</c:v>
                </c:pt>
                <c:pt idx="15">
                  <c:v>Suomen Keskusta, n=88</c:v>
                </c:pt>
                <c:pt idx="16">
                  <c:v>Liike Nyt, n=20</c:v>
                </c:pt>
                <c:pt idx="17">
                  <c:v>Kansallinen Kokoomus (KOK), n=182</c:v>
                </c:pt>
                <c:pt idx="18">
                  <c:v>Perussuomalaiset, n=172</c:v>
                </c:pt>
              </c:strCache>
            </c:strRef>
          </c:cat>
          <c:val>
            <c:numRef>
              <c:f>Taul1!$B$6:$T$6</c:f>
              <c:numCache>
                <c:formatCode>General</c:formatCode>
                <c:ptCount val="19"/>
                <c:pt idx="0">
                  <c:v>2.8046038751404998</c:v>
                </c:pt>
                <c:pt idx="2">
                  <c:v>2.1954601949983901</c:v>
                </c:pt>
                <c:pt idx="3">
                  <c:v>4.2406762991050098</c:v>
                </c:pt>
                <c:pt idx="4">
                  <c:v>2.4278678348844802</c:v>
                </c:pt>
                <c:pt idx="6">
                  <c:v>3.3476377735379099</c:v>
                </c:pt>
                <c:pt idx="7">
                  <c:v>4.0374050143997504</c:v>
                </c:pt>
                <c:pt idx="8">
                  <c:v>1.66705026587165</c:v>
                </c:pt>
                <c:pt idx="10">
                  <c:v>1.88199038855246</c:v>
                </c:pt>
                <c:pt idx="11">
                  <c:v>0</c:v>
                </c:pt>
                <c:pt idx="12">
                  <c:v>0.52860956124929304</c:v>
                </c:pt>
                <c:pt idx="14">
                  <c:v>0.29292939554950498</c:v>
                </c:pt>
                <c:pt idx="15">
                  <c:v>3.9808816458739198</c:v>
                </c:pt>
                <c:pt idx="16">
                  <c:v>2.7040414930504899</c:v>
                </c:pt>
                <c:pt idx="17">
                  <c:v>1.43896904988753</c:v>
                </c:pt>
                <c:pt idx="18">
                  <c:v>5.2193220994152298</c:v>
                </c:pt>
              </c:numCache>
            </c:numRef>
          </c:val>
          <c:extLst>
            <c:ext xmlns:c16="http://schemas.microsoft.com/office/drawing/2014/chart" uri="{C3380CC4-5D6E-409C-BE32-E72D297353CC}">
              <c16:uniqueId val="{00000004-4127-4599-AB60-96A069D1B579}"/>
            </c:ext>
          </c:extLst>
        </c:ser>
        <c:ser>
          <c:idx val="5"/>
          <c:order val="5"/>
          <c:tx>
            <c:strRef>
              <c:f>Taul1!$A$7</c:f>
              <c:strCache>
                <c:ptCount val="1"/>
                <c:pt idx="0">
                  <c:v>Keskiarvo</c:v>
                </c:pt>
              </c:strCache>
            </c:strRef>
          </c:tx>
          <c:spPr>
            <a:noFill/>
          </c:spPr>
          <c:invertIfNegative val="0"/>
          <c:dPt>
            <c:idx val="2"/>
            <c:invertIfNegative val="0"/>
            <c:bubble3D val="0"/>
            <c:extLst>
              <c:ext xmlns:c16="http://schemas.microsoft.com/office/drawing/2014/chart" uri="{C3380CC4-5D6E-409C-BE32-E72D297353CC}">
                <c16:uniqueId val="{00000005-4127-4599-AB60-96A069D1B579}"/>
              </c:ext>
            </c:extLst>
          </c:dPt>
          <c:dLbls>
            <c:numFmt formatCode="#,##0.00" sourceLinked="0"/>
            <c:spPr>
              <a:noFill/>
              <a:ln>
                <a:noFill/>
              </a:ln>
              <a:effectLst/>
            </c:spPr>
            <c:txPr>
              <a:bodyPr wrap="square" lIns="38100" tIns="19050" rIns="38100" bIns="19050" anchor="ctr">
                <a:spAutoFit/>
              </a:bodyPr>
              <a:lstStyle/>
              <a:p>
                <a:pPr>
                  <a:defRPr>
                    <a:solidFill>
                      <a:srgbClr val="262626"/>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SUURALUE</c:v>
                </c:pt>
                <c:pt idx="2">
                  <c:v>Helsinki-Uusimaa/Etelä-Suomi, n=599</c:v>
                </c:pt>
                <c:pt idx="3">
                  <c:v>Länsi-Suomi, n=318</c:v>
                </c:pt>
                <c:pt idx="4">
                  <c:v>Pohjois- ja Itä-Suomi, n=256</c:v>
                </c:pt>
                <c:pt idx="5">
                  <c:v>TALOUDEN BRUTTOTULOT</c:v>
                </c:pt>
                <c:pt idx="6">
                  <c:v>Alle 20 000 eur/v, n=146</c:v>
                </c:pt>
                <c:pt idx="7">
                  <c:v>20 001 - 40 000 eur/v, n=259</c:v>
                </c:pt>
                <c:pt idx="8">
                  <c:v>Yli 40 000 eur/v, n=632</c:v>
                </c:pt>
                <c:pt idx="9">
                  <c:v>ÄÄNESTÄISI EDUSKUNTAVAALEISSA</c:v>
                </c:pt>
                <c:pt idx="10">
                  <c:v>Vihreä Liitto, n=112</c:v>
                </c:pt>
                <c:pt idx="11">
                  <c:v>Suomen Kristillisdemokraatit (KD), n=30</c:v>
                </c:pt>
                <c:pt idx="12">
                  <c:v>Vasemmistoliitto, n=106</c:v>
                </c:pt>
                <c:pt idx="13">
                  <c:v>Ruotsalainen Kansanpuolue (RKP), n=25</c:v>
                </c:pt>
                <c:pt idx="14">
                  <c:v>Suomen Sosialidemokraattinen Puolue (SDP), n=185</c:v>
                </c:pt>
                <c:pt idx="15">
                  <c:v>Suomen Keskusta, n=88</c:v>
                </c:pt>
                <c:pt idx="16">
                  <c:v>Liike Nyt, n=20</c:v>
                </c:pt>
                <c:pt idx="17">
                  <c:v>Kansallinen Kokoomus (KOK), n=182</c:v>
                </c:pt>
                <c:pt idx="18">
                  <c:v>Perussuomalaiset, n=172</c:v>
                </c:pt>
              </c:strCache>
            </c:strRef>
          </c:cat>
          <c:val>
            <c:numRef>
              <c:f>Taul1!$B$7:$T$7</c:f>
              <c:numCache>
                <c:formatCode>General</c:formatCode>
                <c:ptCount val="19"/>
                <c:pt idx="0">
                  <c:v>2.9595153415972399</c:v>
                </c:pt>
                <c:pt idx="2">
                  <c:v>3.0545030202524899</c:v>
                </c:pt>
                <c:pt idx="3">
                  <c:v>2.9054905346351299</c:v>
                </c:pt>
                <c:pt idx="4">
                  <c:v>2.82390496754266</c:v>
                </c:pt>
                <c:pt idx="6">
                  <c:v>2.9809960567134999</c:v>
                </c:pt>
                <c:pt idx="7">
                  <c:v>3.0565491504564601</c:v>
                </c:pt>
                <c:pt idx="8">
                  <c:v>2.90965720515418</c:v>
                </c:pt>
                <c:pt idx="10">
                  <c:v>3.7320430400375999</c:v>
                </c:pt>
                <c:pt idx="11">
                  <c:v>2.9762748026456101</c:v>
                </c:pt>
                <c:pt idx="12">
                  <c:v>3.51431305261189</c:v>
                </c:pt>
                <c:pt idx="13">
                  <c:v>3.35110855078781</c:v>
                </c:pt>
                <c:pt idx="14">
                  <c:v>3.3494419688344799</c:v>
                </c:pt>
                <c:pt idx="15">
                  <c:v>2.8864869494747101</c:v>
                </c:pt>
                <c:pt idx="16">
                  <c:v>2.2339402833098698</c:v>
                </c:pt>
                <c:pt idx="17">
                  <c:v>2.8422277365861399</c:v>
                </c:pt>
                <c:pt idx="18">
                  <c:v>1.9549736250152101</c:v>
                </c:pt>
              </c:numCache>
            </c:numRef>
          </c:val>
          <c:extLst>
            <c:ext xmlns:c16="http://schemas.microsoft.com/office/drawing/2014/chart" uri="{C3380CC4-5D6E-409C-BE32-E72D297353CC}">
              <c16:uniqueId val="{00000006-4127-4599-AB60-96A069D1B579}"/>
            </c:ext>
          </c:extLst>
        </c:ser>
        <c:dLbls>
          <c:showLegendKey val="0"/>
          <c:showVal val="0"/>
          <c:showCatName val="0"/>
          <c:showSerName val="0"/>
          <c:showPercent val="0"/>
          <c:showBubbleSize val="0"/>
        </c:dLbls>
        <c:gapWidth val="50"/>
        <c:overlap val="100"/>
        <c:axId val="-1128420576"/>
        <c:axId val="-1128419488"/>
      </c:barChart>
      <c:catAx>
        <c:axId val="-1128420576"/>
        <c:scaling>
          <c:orientation val="maxMin"/>
        </c:scaling>
        <c:delete val="0"/>
        <c:axPos val="l"/>
        <c:numFmt formatCode="General" sourceLinked="0"/>
        <c:majorTickMark val="none"/>
        <c:minorTickMark val="none"/>
        <c:tickLblPos val="low"/>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en-US"/>
          </a:p>
        </c:txPr>
        <c:crossAx val="-1128419488"/>
        <c:crosses val="autoZero"/>
        <c:auto val="1"/>
        <c:lblAlgn val="ctr"/>
        <c:lblOffset val="100"/>
        <c:tickLblSkip val="1"/>
        <c:noMultiLvlLbl val="0"/>
      </c:catAx>
      <c:valAx>
        <c:axId val="-1128419488"/>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en-US"/>
          </a:p>
        </c:txPr>
        <c:crossAx val="-1128420576"/>
        <c:crosses val="autoZero"/>
        <c:crossBetween val="between"/>
        <c:majorUnit val="10"/>
        <c:minorUnit val="1"/>
      </c:valAx>
      <c:spPr>
        <a:ln>
          <a:noFill/>
        </a:ln>
      </c:spPr>
    </c:plotArea>
    <c:legend>
      <c:legendPos val="t"/>
      <c:layout>
        <c:manualLayout>
          <c:xMode val="edge"/>
          <c:yMode val="edge"/>
          <c:x val="0.33431011085115586"/>
          <c:y val="9.5994068380709698E-3"/>
          <c:w val="0.63668059399487342"/>
          <c:h val="0.11804653397105203"/>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31841922060914"/>
          <c:y val="1.2420372697243342E-2"/>
          <c:w val="0.51359359652106473"/>
          <c:h val="0.92020426193132265"/>
        </c:manualLayout>
      </c:layout>
      <c:barChart>
        <c:barDir val="bar"/>
        <c:grouping val="clustered"/>
        <c:varyColors val="0"/>
        <c:ser>
          <c:idx val="0"/>
          <c:order val="0"/>
          <c:tx>
            <c:strRef>
              <c:f>Taul1!$B$1</c:f>
              <c:strCache>
                <c:ptCount val="1"/>
                <c:pt idx="0">
                  <c:v>Kaikki</c:v>
                </c:pt>
              </c:strCache>
            </c:strRef>
          </c:tx>
          <c:spPr>
            <a:solidFill>
              <a:srgbClr val="4DA7BC"/>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Taul1!$A$2:$A$18</c:f>
              <c:strCache>
                <c:ptCount val="17"/>
                <c:pt idx="0">
                  <c:v>Koulutus ja opetus</c:v>
                </c:pt>
                <c:pt idx="1">
                  <c:v>Tasa-arvo ja naisten aseman parantaminen</c:v>
                </c:pt>
                <c:pt idx="2">
                  <c:v>Vesi ja sanitaatio</c:v>
                </c:pt>
                <c:pt idx="3">
                  <c:v>Ihmisoikeudet</c:v>
                </c:pt>
                <c:pt idx="4">
                  <c:v>Terveydenhuolto</c:v>
                </c:pt>
                <c:pt idx="5">
                  <c:v>Ilmastonmuutoksen hillintä ja siihen sopeutuminen</c:v>
                </c:pt>
                <c:pt idx="6">
                  <c:v>Luonnonvarojen hallinta ja ympäristönsuojelu</c:v>
                </c:pt>
                <c:pt idx="7">
                  <c:v>Maaseudun kehittäminen ja ruokaturva</c:v>
                </c:pt>
                <c:pt idx="8">
                  <c:v>Demokratia ja hyvä hallinto</c:v>
                </c:pt>
                <c:pt idx="9">
                  <c:v>Kriisinhallinta ja rauhan rakentaminen</c:v>
                </c:pt>
                <c:pt idx="10">
                  <c:v>Seksuaali- ja lisääntymisterveys ja -oikeudet</c:v>
                </c:pt>
                <c:pt idx="11">
                  <c:v>Humanitaarinen apu</c:v>
                </c:pt>
                <c:pt idx="12">
                  <c:v>Yksityisen sektorin kehittäminen ja työllisyys</c:v>
                </c:pt>
                <c:pt idx="13">
                  <c:v>Itsenäinen kansalaisyhteiskunta ja sananvapaus</c:v>
                </c:pt>
                <c:pt idx="14">
                  <c:v>Sosiaaliturvan kehittäminen</c:v>
                </c:pt>
                <c:pt idx="15">
                  <c:v>Verotuksen kehittäminen</c:v>
                </c:pt>
                <c:pt idx="16">
                  <c:v>Muuhun</c:v>
                </c:pt>
              </c:strCache>
            </c:strRef>
          </c:cat>
          <c:val>
            <c:numRef>
              <c:f>Taul1!$B$2:$B$18</c:f>
              <c:numCache>
                <c:formatCode>0.00000</c:formatCode>
                <c:ptCount val="17"/>
                <c:pt idx="0">
                  <c:v>58.286769999999997</c:v>
                </c:pt>
                <c:pt idx="1">
                  <c:v>34.749290000000002</c:v>
                </c:pt>
                <c:pt idx="2">
                  <c:v>24.075790000000001</c:v>
                </c:pt>
                <c:pt idx="3">
                  <c:v>23.336649999999999</c:v>
                </c:pt>
                <c:pt idx="4">
                  <c:v>22.833639999999999</c:v>
                </c:pt>
                <c:pt idx="5">
                  <c:v>17.25844</c:v>
                </c:pt>
                <c:pt idx="6">
                  <c:v>17.132020000000001</c:v>
                </c:pt>
                <c:pt idx="7">
                  <c:v>16.154789999999998</c:v>
                </c:pt>
                <c:pt idx="8">
                  <c:v>12.76093</c:v>
                </c:pt>
                <c:pt idx="9">
                  <c:v>12.23019</c:v>
                </c:pt>
                <c:pt idx="10">
                  <c:v>10.445169999999999</c:v>
                </c:pt>
                <c:pt idx="11">
                  <c:v>8.1840100000000007</c:v>
                </c:pt>
                <c:pt idx="12">
                  <c:v>6.1435500000000003</c:v>
                </c:pt>
                <c:pt idx="13">
                  <c:v>4.3214399999999999</c:v>
                </c:pt>
                <c:pt idx="14">
                  <c:v>3.81365</c:v>
                </c:pt>
                <c:pt idx="15">
                  <c:v>3.66601</c:v>
                </c:pt>
                <c:pt idx="16">
                  <c:v>3.7239</c:v>
                </c:pt>
              </c:numCache>
            </c:numRef>
          </c:val>
          <c:extLst>
            <c:ext xmlns:c16="http://schemas.microsoft.com/office/drawing/2014/chart" uri="{C3380CC4-5D6E-409C-BE32-E72D297353CC}">
              <c16:uniqueId val="{00000000-FF05-4887-BFCA-0CEAA81C0318}"/>
            </c:ext>
          </c:extLst>
        </c:ser>
        <c:dLbls>
          <c:showLegendKey val="0"/>
          <c:showVal val="0"/>
          <c:showCatName val="0"/>
          <c:showSerName val="0"/>
          <c:showPercent val="0"/>
          <c:showBubbleSize val="0"/>
        </c:dLbls>
        <c:gapWidth val="50"/>
        <c:axId val="-547097888"/>
        <c:axId val="-555582368"/>
      </c:barChart>
      <c:catAx>
        <c:axId val="-547097888"/>
        <c:scaling>
          <c:orientation val="maxMin"/>
        </c:scaling>
        <c:delete val="0"/>
        <c:axPos val="l"/>
        <c:numFmt formatCode="General" sourceLinked="0"/>
        <c:majorTickMark val="none"/>
        <c:minorTickMark val="none"/>
        <c:tickLblPos val="low"/>
        <c:spPr>
          <a:ln>
            <a:noFill/>
          </a:ln>
        </c:spPr>
        <c:crossAx val="-555582368"/>
        <c:crosses val="autoZero"/>
        <c:auto val="1"/>
        <c:lblAlgn val="ctr"/>
        <c:lblOffset val="100"/>
        <c:tickLblSkip val="1"/>
        <c:noMultiLvlLbl val="0"/>
      </c:catAx>
      <c:valAx>
        <c:axId val="-555582368"/>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a:solidFill>
                      <a:srgbClr val="A0A0A0"/>
                    </a:solidFill>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en-US"/>
          </a:p>
        </c:txPr>
        <c:crossAx val="-547097888"/>
        <c:crosses val="autoZero"/>
        <c:crossBetween val="between"/>
        <c:majorUnit val="10"/>
        <c:minorUnit val="1"/>
      </c:valAx>
      <c:spPr>
        <a:ln w="6350">
          <a:noFill/>
        </a:ln>
      </c:spPr>
    </c:plotArea>
    <c:plotVisOnly val="1"/>
    <c:dispBlanksAs val="gap"/>
    <c:showDLblsOverMax val="0"/>
  </c:chart>
  <c:spPr>
    <a:ln>
      <a:noFill/>
    </a:ln>
  </c:spPr>
  <c:txPr>
    <a:bodyPr/>
    <a:lstStyle/>
    <a:p>
      <a:pPr>
        <a:defRPr sz="1200">
          <a:solidFill>
            <a:srgbClr val="262626"/>
          </a:solidFill>
          <a:latin typeface="Calibri" panose="020F05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1288698366604"/>
          <c:y val="0.15832870360700935"/>
          <c:w val="0.48736482838570039"/>
          <c:h val="0.77611854884187215"/>
        </c:manualLayout>
      </c:layout>
      <c:barChart>
        <c:barDir val="bar"/>
        <c:grouping val="stacked"/>
        <c:varyColors val="0"/>
        <c:ser>
          <c:idx val="0"/>
          <c:order val="0"/>
          <c:tx>
            <c:strRef>
              <c:f>Taul1!$A$2</c:f>
              <c:strCache>
                <c:ptCount val="1"/>
                <c:pt idx="0">
                  <c:v>5 Suhtaudun 
paljon 
myönteisemmin</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KOULUTUS</c:v>
                </c:pt>
                <c:pt idx="16">
                  <c:v>Perus-/keski-/kansa-/ammatti-/tekninen-/kauppak., n=279</c:v>
                </c:pt>
                <c:pt idx="17">
                  <c:v>Ylioppilas/lukio /opistotaso /ammattikorkeakoulu, n=544</c:v>
                </c:pt>
                <c:pt idx="18">
                  <c:v>Yliopisto/korkeakoulu, n=350</c:v>
                </c:pt>
              </c:strCache>
            </c:strRef>
          </c:cat>
          <c:val>
            <c:numRef>
              <c:f>Taul1!$B$2:$T$2</c:f>
              <c:numCache>
                <c:formatCode>General</c:formatCode>
                <c:ptCount val="19"/>
                <c:pt idx="0">
                  <c:v>3.12307918067191</c:v>
                </c:pt>
                <c:pt idx="2">
                  <c:v>3.2103205752070401</c:v>
                </c:pt>
                <c:pt idx="3">
                  <c:v>3.0358404431406898</c:v>
                </c:pt>
                <c:pt idx="5">
                  <c:v>5.5439530842589901</c:v>
                </c:pt>
                <c:pt idx="6">
                  <c:v>2.8389927831437398</c:v>
                </c:pt>
                <c:pt idx="7">
                  <c:v>2.6184071210695299</c:v>
                </c:pt>
                <c:pt idx="8">
                  <c:v>2.8644799761569901</c:v>
                </c:pt>
                <c:pt idx="10">
                  <c:v>4.1318839885462699</c:v>
                </c:pt>
                <c:pt idx="11">
                  <c:v>2.8724273391115598</c:v>
                </c:pt>
                <c:pt idx="12">
                  <c:v>1.87040170749789</c:v>
                </c:pt>
                <c:pt idx="13">
                  <c:v>2.5134786476177702</c:v>
                </c:pt>
                <c:pt idx="14">
                  <c:v>3.1318130929232102</c:v>
                </c:pt>
                <c:pt idx="16">
                  <c:v>2.8891470806984199</c:v>
                </c:pt>
                <c:pt idx="17">
                  <c:v>3.6603044954426598</c:v>
                </c:pt>
                <c:pt idx="18">
                  <c:v>2.3614101813180102</c:v>
                </c:pt>
              </c:numCache>
            </c:numRef>
          </c:val>
          <c:extLst>
            <c:ext xmlns:c16="http://schemas.microsoft.com/office/drawing/2014/chart" uri="{C3380CC4-5D6E-409C-BE32-E72D297353CC}">
              <c16:uniqueId val="{00000000-5445-44A1-B8FF-A0587FD64ACF}"/>
            </c:ext>
          </c:extLst>
        </c:ser>
        <c:ser>
          <c:idx val="1"/>
          <c:order val="1"/>
          <c:tx>
            <c:strRef>
              <c:f>Taul1!$A$3</c:f>
              <c:strCache>
                <c:ptCount val="1"/>
                <c:pt idx="0">
                  <c:v>4 Suhtaudun 
jossain määrin 
myönteisemmin</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KOULUTUS</c:v>
                </c:pt>
                <c:pt idx="16">
                  <c:v>Perus-/keski-/kansa-/ammatti-/tekninen-/kauppak., n=279</c:v>
                </c:pt>
                <c:pt idx="17">
                  <c:v>Ylioppilas/lukio /opistotaso /ammattikorkeakoulu, n=544</c:v>
                </c:pt>
                <c:pt idx="18">
                  <c:v>Yliopisto/korkeakoulu, n=350</c:v>
                </c:pt>
              </c:strCache>
            </c:strRef>
          </c:cat>
          <c:val>
            <c:numRef>
              <c:f>Taul1!$B$3:$T$3</c:f>
              <c:numCache>
                <c:formatCode>General</c:formatCode>
                <c:ptCount val="19"/>
                <c:pt idx="0">
                  <c:v>10.6452845442916</c:v>
                </c:pt>
                <c:pt idx="2">
                  <c:v>11.9134605223508</c:v>
                </c:pt>
                <c:pt idx="3">
                  <c:v>9.3771471895092002</c:v>
                </c:pt>
                <c:pt idx="5">
                  <c:v>14.339043896712299</c:v>
                </c:pt>
                <c:pt idx="6">
                  <c:v>8.9039122533434796</c:v>
                </c:pt>
                <c:pt idx="7">
                  <c:v>9.4774047028601505</c:v>
                </c:pt>
                <c:pt idx="8">
                  <c:v>11.6273734188887</c:v>
                </c:pt>
                <c:pt idx="10">
                  <c:v>9.7787758126657494</c:v>
                </c:pt>
                <c:pt idx="11">
                  <c:v>6.4001056626813702</c:v>
                </c:pt>
                <c:pt idx="12">
                  <c:v>7.0085208666482703</c:v>
                </c:pt>
                <c:pt idx="13">
                  <c:v>15.9932129401226</c:v>
                </c:pt>
                <c:pt idx="14">
                  <c:v>13.6011431265099</c:v>
                </c:pt>
                <c:pt idx="16">
                  <c:v>17.371877131527501</c:v>
                </c:pt>
                <c:pt idx="17">
                  <c:v>8.5512147785914294</c:v>
                </c:pt>
                <c:pt idx="18">
                  <c:v>8.4833265466947605</c:v>
                </c:pt>
              </c:numCache>
            </c:numRef>
          </c:val>
          <c:extLst>
            <c:ext xmlns:c16="http://schemas.microsoft.com/office/drawing/2014/chart" uri="{C3380CC4-5D6E-409C-BE32-E72D297353CC}">
              <c16:uniqueId val="{00000001-5445-44A1-B8FF-A0587FD64ACF}"/>
            </c:ext>
          </c:extLst>
        </c:ser>
        <c:ser>
          <c:idx val="2"/>
          <c:order val="2"/>
          <c:tx>
            <c:strRef>
              <c:f>Taul1!$A$4</c:f>
              <c:strCache>
                <c:ptCount val="1"/>
                <c:pt idx="0">
                  <c:v>3 Suhtautuminen 
ei ole muuttunut 
lainkaan</c:v>
                </c:pt>
              </c:strCache>
            </c:strRef>
          </c:tx>
          <c:spPr>
            <a:solidFill>
              <a:srgbClr val="B9E6FD"/>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KOULUTUS</c:v>
                </c:pt>
                <c:pt idx="16">
                  <c:v>Perus-/keski-/kansa-/ammatti-/tekninen-/kauppak., n=279</c:v>
                </c:pt>
                <c:pt idx="17">
                  <c:v>Ylioppilas/lukio /opistotaso /ammattikorkeakoulu, n=544</c:v>
                </c:pt>
                <c:pt idx="18">
                  <c:v>Yliopisto/korkeakoulu, n=350</c:v>
                </c:pt>
              </c:strCache>
            </c:strRef>
          </c:cat>
          <c:val>
            <c:numRef>
              <c:f>Taul1!$B$4:$T$4</c:f>
              <c:numCache>
                <c:formatCode>General</c:formatCode>
                <c:ptCount val="19"/>
                <c:pt idx="0">
                  <c:v>59.4634211395799</c:v>
                </c:pt>
                <c:pt idx="2">
                  <c:v>68.158352680258503</c:v>
                </c:pt>
                <c:pt idx="3">
                  <c:v>50.768754409741803</c:v>
                </c:pt>
                <c:pt idx="5">
                  <c:v>53.714908489608803</c:v>
                </c:pt>
                <c:pt idx="6">
                  <c:v>63.033255563748803</c:v>
                </c:pt>
                <c:pt idx="7">
                  <c:v>58.408200189336398</c:v>
                </c:pt>
                <c:pt idx="8">
                  <c:v>60.3298036050736</c:v>
                </c:pt>
                <c:pt idx="10">
                  <c:v>60.812748863768498</c:v>
                </c:pt>
                <c:pt idx="11">
                  <c:v>59.179880433501701</c:v>
                </c:pt>
                <c:pt idx="12">
                  <c:v>56.986080035639297</c:v>
                </c:pt>
                <c:pt idx="13">
                  <c:v>60.003694694077701</c:v>
                </c:pt>
                <c:pt idx="14">
                  <c:v>57.8081727653054</c:v>
                </c:pt>
                <c:pt idx="16">
                  <c:v>52.330470101773699</c:v>
                </c:pt>
                <c:pt idx="17">
                  <c:v>59.220981154078601</c:v>
                </c:pt>
                <c:pt idx="18">
                  <c:v>66.194378963063897</c:v>
                </c:pt>
              </c:numCache>
            </c:numRef>
          </c:val>
          <c:extLst>
            <c:ext xmlns:c16="http://schemas.microsoft.com/office/drawing/2014/chart" uri="{C3380CC4-5D6E-409C-BE32-E72D297353CC}">
              <c16:uniqueId val="{00000002-5445-44A1-B8FF-A0587FD64ACF}"/>
            </c:ext>
          </c:extLst>
        </c:ser>
        <c:ser>
          <c:idx val="3"/>
          <c:order val="3"/>
          <c:tx>
            <c:strRef>
              <c:f>Taul1!$A$5</c:f>
              <c:strCache>
                <c:ptCount val="1"/>
                <c:pt idx="0">
                  <c:v>2 Suhtaudun 
jossain määrin 
kielteisemmin</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KOULUTUS</c:v>
                </c:pt>
                <c:pt idx="16">
                  <c:v>Perus-/keski-/kansa-/ammatti-/tekninen-/kauppak., n=279</c:v>
                </c:pt>
                <c:pt idx="17">
                  <c:v>Ylioppilas/lukio /opistotaso /ammattikorkeakoulu, n=544</c:v>
                </c:pt>
                <c:pt idx="18">
                  <c:v>Yliopisto/korkeakoulu, n=350</c:v>
                </c:pt>
              </c:strCache>
            </c:strRef>
          </c:cat>
          <c:val>
            <c:numRef>
              <c:f>Taul1!$B$5:$T$5</c:f>
              <c:numCache>
                <c:formatCode>General</c:formatCode>
                <c:ptCount val="19"/>
                <c:pt idx="0">
                  <c:v>16.258391615490901</c:v>
                </c:pt>
                <c:pt idx="2">
                  <c:v>8.7685757017384507</c:v>
                </c:pt>
                <c:pt idx="3">
                  <c:v>23.7479794211281</c:v>
                </c:pt>
                <c:pt idx="5">
                  <c:v>14.273008237456301</c:v>
                </c:pt>
                <c:pt idx="6">
                  <c:v>18.113865954248901</c:v>
                </c:pt>
                <c:pt idx="7">
                  <c:v>16.187637911861099</c:v>
                </c:pt>
                <c:pt idx="8">
                  <c:v>15.792521618786299</c:v>
                </c:pt>
                <c:pt idx="10">
                  <c:v>10.7023274047584</c:v>
                </c:pt>
                <c:pt idx="11">
                  <c:v>21.384750565682801</c:v>
                </c:pt>
                <c:pt idx="12">
                  <c:v>18.0909668174912</c:v>
                </c:pt>
                <c:pt idx="13">
                  <c:v>17.055980824848199</c:v>
                </c:pt>
                <c:pt idx="14">
                  <c:v>17.390327617700699</c:v>
                </c:pt>
                <c:pt idx="16">
                  <c:v>12.336077103010799</c:v>
                </c:pt>
                <c:pt idx="17">
                  <c:v>18.025596185244702</c:v>
                </c:pt>
                <c:pt idx="18">
                  <c:v>16.534886864326399</c:v>
                </c:pt>
              </c:numCache>
            </c:numRef>
          </c:val>
          <c:extLst>
            <c:ext xmlns:c16="http://schemas.microsoft.com/office/drawing/2014/chart" uri="{C3380CC4-5D6E-409C-BE32-E72D297353CC}">
              <c16:uniqueId val="{00000003-5445-44A1-B8FF-A0587FD64ACF}"/>
            </c:ext>
          </c:extLst>
        </c:ser>
        <c:ser>
          <c:idx val="4"/>
          <c:order val="4"/>
          <c:tx>
            <c:strRef>
              <c:f>Taul1!$A$6</c:f>
              <c:strCache>
                <c:ptCount val="1"/>
                <c:pt idx="0">
                  <c:v>1 Suhtaudun 
paljon 
kielteisemmin</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KOULUTUS</c:v>
                </c:pt>
                <c:pt idx="16">
                  <c:v>Perus-/keski-/kansa-/ammatti-/tekninen-/kauppak., n=279</c:v>
                </c:pt>
                <c:pt idx="17">
                  <c:v>Ylioppilas/lukio /opistotaso /ammattikorkeakoulu, n=544</c:v>
                </c:pt>
                <c:pt idx="18">
                  <c:v>Yliopisto/korkeakoulu, n=350</c:v>
                </c:pt>
              </c:strCache>
            </c:strRef>
          </c:cat>
          <c:val>
            <c:numRef>
              <c:f>Taul1!$B$6:$T$6</c:f>
              <c:numCache>
                <c:formatCode>General</c:formatCode>
                <c:ptCount val="19"/>
                <c:pt idx="0">
                  <c:v>10.5098235199654</c:v>
                </c:pt>
                <c:pt idx="2">
                  <c:v>7.9492905204449604</c:v>
                </c:pt>
                <c:pt idx="3">
                  <c:v>13.070278536480201</c:v>
                </c:pt>
                <c:pt idx="5">
                  <c:v>12.1290862919635</c:v>
                </c:pt>
                <c:pt idx="6">
                  <c:v>7.1099734455149397</c:v>
                </c:pt>
                <c:pt idx="7">
                  <c:v>13.308350074872701</c:v>
                </c:pt>
                <c:pt idx="8">
                  <c:v>9.3858213810940594</c:v>
                </c:pt>
                <c:pt idx="10">
                  <c:v>14.5742639302609</c:v>
                </c:pt>
                <c:pt idx="11">
                  <c:v>10.1628359990224</c:v>
                </c:pt>
                <c:pt idx="12">
                  <c:v>16.044030572723202</c:v>
                </c:pt>
                <c:pt idx="13">
                  <c:v>4.4336328933335603</c:v>
                </c:pt>
                <c:pt idx="14">
                  <c:v>8.0685433975605303</c:v>
                </c:pt>
                <c:pt idx="16">
                  <c:v>15.0724285829893</c:v>
                </c:pt>
                <c:pt idx="17">
                  <c:v>10.541903386642501</c:v>
                </c:pt>
                <c:pt idx="18">
                  <c:v>6.4259974445968</c:v>
                </c:pt>
              </c:numCache>
            </c:numRef>
          </c:val>
          <c:extLst>
            <c:ext xmlns:c16="http://schemas.microsoft.com/office/drawing/2014/chart" uri="{C3380CC4-5D6E-409C-BE32-E72D297353CC}">
              <c16:uniqueId val="{00000004-5445-44A1-B8FF-A0587FD64ACF}"/>
            </c:ext>
          </c:extLst>
        </c:ser>
        <c:ser>
          <c:idx val="5"/>
          <c:order val="5"/>
          <c:tx>
            <c:strRef>
              <c:f>Taul1!$A$7</c:f>
              <c:strCache>
                <c:ptCount val="1"/>
                <c:pt idx="0">
                  <c:v>Keskiarvo</c:v>
                </c:pt>
              </c:strCache>
            </c:strRef>
          </c:tx>
          <c:spPr>
            <a:noFill/>
          </c:spPr>
          <c:invertIfNegative val="0"/>
          <c:dPt>
            <c:idx val="2"/>
            <c:invertIfNegative val="0"/>
            <c:bubble3D val="0"/>
            <c:extLst>
              <c:ext xmlns:c16="http://schemas.microsoft.com/office/drawing/2014/chart" uri="{C3380CC4-5D6E-409C-BE32-E72D297353CC}">
                <c16:uniqueId val="{00000005-5445-44A1-B8FF-A0587FD64ACF}"/>
              </c:ext>
            </c:extLst>
          </c:dPt>
          <c:dLbls>
            <c:numFmt formatCode="#,##0.00" sourceLinked="0"/>
            <c:spPr>
              <a:noFill/>
              <a:ln>
                <a:noFill/>
              </a:ln>
              <a:effectLst/>
            </c:spPr>
            <c:txPr>
              <a:bodyPr wrap="square" lIns="38100" tIns="19050" rIns="38100" bIns="19050" anchor="ctr">
                <a:spAutoFit/>
              </a:bodyPr>
              <a:lstStyle/>
              <a:p>
                <a:pPr>
                  <a:defRPr>
                    <a:solidFill>
                      <a:srgbClr val="262626"/>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KOULUTUS</c:v>
                </c:pt>
                <c:pt idx="16">
                  <c:v>Perus-/keski-/kansa-/ammatti-/tekninen-/kauppak., n=279</c:v>
                </c:pt>
                <c:pt idx="17">
                  <c:v>Ylioppilas/lukio /opistotaso /ammattikorkeakoulu, n=544</c:v>
                </c:pt>
                <c:pt idx="18">
                  <c:v>Yliopisto/korkeakoulu, n=350</c:v>
                </c:pt>
              </c:strCache>
            </c:strRef>
          </c:cat>
          <c:val>
            <c:numRef>
              <c:f>Taul1!$B$7:$T$7</c:f>
              <c:numCache>
                <c:formatCode>General</c:formatCode>
                <c:ptCount val="19"/>
                <c:pt idx="0">
                  <c:v>2.7961340425021302</c:v>
                </c:pt>
                <c:pt idx="2">
                  <c:v>2.9366694493013501</c:v>
                </c:pt>
                <c:pt idx="3">
                  <c:v>2.65560291581702</c:v>
                </c:pt>
                <c:pt idx="5">
                  <c:v>2.8689576924384701</c:v>
                </c:pt>
                <c:pt idx="6">
                  <c:v>2.8224808497435201</c:v>
                </c:pt>
                <c:pt idx="7">
                  <c:v>2.7190988088339201</c:v>
                </c:pt>
                <c:pt idx="8">
                  <c:v>2.8279216899022699</c:v>
                </c:pt>
                <c:pt idx="10">
                  <c:v>2.78191688524478</c:v>
                </c:pt>
                <c:pt idx="11">
                  <c:v>2.7043453777717601</c:v>
                </c:pt>
                <c:pt idx="12">
                  <c:v>2.6057029631870599</c:v>
                </c:pt>
                <c:pt idx="13">
                  <c:v>2.9509692362384299</c:v>
                </c:pt>
                <c:pt idx="14">
                  <c:v>2.86337354899534</c:v>
                </c:pt>
                <c:pt idx="16">
                  <c:v>2.80669237023934</c:v>
                </c:pt>
                <c:pt idx="17">
                  <c:v>2.76762420810946</c:v>
                </c:pt>
                <c:pt idx="18">
                  <c:v>2.8381926515581002</c:v>
                </c:pt>
              </c:numCache>
            </c:numRef>
          </c:val>
          <c:extLst>
            <c:ext xmlns:c16="http://schemas.microsoft.com/office/drawing/2014/chart" uri="{C3380CC4-5D6E-409C-BE32-E72D297353CC}">
              <c16:uniqueId val="{00000006-5445-44A1-B8FF-A0587FD64ACF}"/>
            </c:ext>
          </c:extLst>
        </c:ser>
        <c:dLbls>
          <c:showLegendKey val="0"/>
          <c:showVal val="0"/>
          <c:showCatName val="0"/>
          <c:showSerName val="0"/>
          <c:showPercent val="0"/>
          <c:showBubbleSize val="0"/>
        </c:dLbls>
        <c:gapWidth val="50"/>
        <c:overlap val="100"/>
        <c:axId val="-473407504"/>
        <c:axId val="-287629600"/>
      </c:barChart>
      <c:catAx>
        <c:axId val="-473407504"/>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en-US"/>
          </a:p>
        </c:txPr>
        <c:crossAx val="-287629600"/>
        <c:crosses val="autoZero"/>
        <c:auto val="1"/>
        <c:lblAlgn val="ctr"/>
        <c:lblOffset val="100"/>
        <c:tickLblSkip val="1"/>
        <c:noMultiLvlLbl val="0"/>
      </c:catAx>
      <c:valAx>
        <c:axId val="-287629600"/>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en-US"/>
          </a:p>
        </c:txPr>
        <c:crossAx val="-473407504"/>
        <c:crosses val="autoZero"/>
        <c:crossBetween val="between"/>
        <c:majorUnit val="10"/>
        <c:minorUnit val="1"/>
      </c:valAx>
      <c:spPr>
        <a:ln>
          <a:noFill/>
        </a:ln>
      </c:spPr>
    </c:plotArea>
    <c:legend>
      <c:legendPos val="t"/>
      <c:layout>
        <c:manualLayout>
          <c:xMode val="edge"/>
          <c:yMode val="edge"/>
          <c:x val="0.14791843108610578"/>
          <c:y val="1.4904447236692011E-2"/>
          <c:w val="0.85087015899210305"/>
          <c:h val="0.13130913344054806"/>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1288698366604"/>
          <c:y val="0.15832870360700935"/>
          <c:w val="0.48736482838570039"/>
          <c:h val="0.77611854884187215"/>
        </c:manualLayout>
      </c:layout>
      <c:barChart>
        <c:barDir val="bar"/>
        <c:grouping val="stacked"/>
        <c:varyColors val="0"/>
        <c:ser>
          <c:idx val="0"/>
          <c:order val="0"/>
          <c:tx>
            <c:strRef>
              <c:f>Taul1!$A$2</c:f>
              <c:strCache>
                <c:ptCount val="1"/>
                <c:pt idx="0">
                  <c:v>5 Suhtaudun 
paljon 
myönteisemmin</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SUURALUE</c:v>
                </c:pt>
                <c:pt idx="2">
                  <c:v>Helsinki-Uusimaa/Etelä-Suomi, n=599</c:v>
                </c:pt>
                <c:pt idx="3">
                  <c:v>Länsi-Suomi, n=318</c:v>
                </c:pt>
                <c:pt idx="4">
                  <c:v>Pohjois- ja Itä-Suomi, n=256</c:v>
                </c:pt>
                <c:pt idx="5">
                  <c:v>TALOUDEN BRUTTOTULOT</c:v>
                </c:pt>
                <c:pt idx="6">
                  <c:v>Alle 20 000 eur/v, n=146</c:v>
                </c:pt>
                <c:pt idx="7">
                  <c:v>20 001 - 40 000 eur/v, n=259</c:v>
                </c:pt>
                <c:pt idx="8">
                  <c:v>Yli 40 000 eur/v, n=632</c:v>
                </c:pt>
                <c:pt idx="9">
                  <c:v>ÄÄNESTÄISI EDUSKUNTAVAALEISSA</c:v>
                </c:pt>
                <c:pt idx="10">
                  <c:v>Vihreä Liitto, n=112</c:v>
                </c:pt>
                <c:pt idx="11">
                  <c:v>Suomen Kristillisdemokraatit (KD), n=30</c:v>
                </c:pt>
                <c:pt idx="12">
                  <c:v>Vasemmistoliitto, n=106</c:v>
                </c:pt>
                <c:pt idx="13">
                  <c:v>Ruotsalainen Kansanpuolue (RKP), n=25</c:v>
                </c:pt>
                <c:pt idx="14">
                  <c:v>Suomen Sosialidemokraattinen Puolue (SDP), n=185</c:v>
                </c:pt>
                <c:pt idx="15">
                  <c:v>Suomen Keskusta, n=88</c:v>
                </c:pt>
                <c:pt idx="16">
                  <c:v>Liike Nyt, n=20</c:v>
                </c:pt>
                <c:pt idx="17">
                  <c:v>Kansallinen Kokoomus (KOK), n=182</c:v>
                </c:pt>
                <c:pt idx="18">
                  <c:v>Perussuomalaiset, n=172</c:v>
                </c:pt>
              </c:strCache>
            </c:strRef>
          </c:cat>
          <c:val>
            <c:numRef>
              <c:f>Taul1!$B$2:$T$2</c:f>
              <c:numCache>
                <c:formatCode>General</c:formatCode>
                <c:ptCount val="19"/>
                <c:pt idx="0">
                  <c:v>3.12307918067191</c:v>
                </c:pt>
                <c:pt idx="2">
                  <c:v>3.6009290475005802</c:v>
                </c:pt>
                <c:pt idx="3">
                  <c:v>3.6451901302876299</c:v>
                </c:pt>
                <c:pt idx="4">
                  <c:v>1.5483204773939701</c:v>
                </c:pt>
                <c:pt idx="6">
                  <c:v>2.57403237977215</c:v>
                </c:pt>
                <c:pt idx="7">
                  <c:v>1.36120044236469</c:v>
                </c:pt>
                <c:pt idx="8">
                  <c:v>3.3401735746062302</c:v>
                </c:pt>
                <c:pt idx="10">
                  <c:v>10.0984850117449</c:v>
                </c:pt>
                <c:pt idx="11">
                  <c:v>2.3895882227437499</c:v>
                </c:pt>
                <c:pt idx="12">
                  <c:v>4.5857356522817696</c:v>
                </c:pt>
                <c:pt idx="14">
                  <c:v>4.1391092914495102</c:v>
                </c:pt>
                <c:pt idx="15">
                  <c:v>4.41582103904648</c:v>
                </c:pt>
                <c:pt idx="16">
                  <c:v>5.2565634196800604</c:v>
                </c:pt>
                <c:pt idx="17">
                  <c:v>1.4877532110782601</c:v>
                </c:pt>
                <c:pt idx="18">
                  <c:v>0.41711427043208099</c:v>
                </c:pt>
              </c:numCache>
            </c:numRef>
          </c:val>
          <c:extLst>
            <c:ext xmlns:c16="http://schemas.microsoft.com/office/drawing/2014/chart" uri="{C3380CC4-5D6E-409C-BE32-E72D297353CC}">
              <c16:uniqueId val="{00000000-5445-44A1-B8FF-A0587FD64ACF}"/>
            </c:ext>
          </c:extLst>
        </c:ser>
        <c:ser>
          <c:idx val="1"/>
          <c:order val="1"/>
          <c:tx>
            <c:strRef>
              <c:f>Taul1!$A$3</c:f>
              <c:strCache>
                <c:ptCount val="1"/>
                <c:pt idx="0">
                  <c:v>4 Suhtaudun 
jossain määrin 
myönteisemmin</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SUURALUE</c:v>
                </c:pt>
                <c:pt idx="2">
                  <c:v>Helsinki-Uusimaa/Etelä-Suomi, n=599</c:v>
                </c:pt>
                <c:pt idx="3">
                  <c:v>Länsi-Suomi, n=318</c:v>
                </c:pt>
                <c:pt idx="4">
                  <c:v>Pohjois- ja Itä-Suomi, n=256</c:v>
                </c:pt>
                <c:pt idx="5">
                  <c:v>TALOUDEN BRUTTOTULOT</c:v>
                </c:pt>
                <c:pt idx="6">
                  <c:v>Alle 20 000 eur/v, n=146</c:v>
                </c:pt>
                <c:pt idx="7">
                  <c:v>20 001 - 40 000 eur/v, n=259</c:v>
                </c:pt>
                <c:pt idx="8">
                  <c:v>Yli 40 000 eur/v, n=632</c:v>
                </c:pt>
                <c:pt idx="9">
                  <c:v>ÄÄNESTÄISI EDUSKUNTAVAALEISSA</c:v>
                </c:pt>
                <c:pt idx="10">
                  <c:v>Vihreä Liitto, n=112</c:v>
                </c:pt>
                <c:pt idx="11">
                  <c:v>Suomen Kristillisdemokraatit (KD), n=30</c:v>
                </c:pt>
                <c:pt idx="12">
                  <c:v>Vasemmistoliitto, n=106</c:v>
                </c:pt>
                <c:pt idx="13">
                  <c:v>Ruotsalainen Kansanpuolue (RKP), n=25</c:v>
                </c:pt>
                <c:pt idx="14">
                  <c:v>Suomen Sosialidemokraattinen Puolue (SDP), n=185</c:v>
                </c:pt>
                <c:pt idx="15">
                  <c:v>Suomen Keskusta, n=88</c:v>
                </c:pt>
                <c:pt idx="16">
                  <c:v>Liike Nyt, n=20</c:v>
                </c:pt>
                <c:pt idx="17">
                  <c:v>Kansallinen Kokoomus (KOK), n=182</c:v>
                </c:pt>
                <c:pt idx="18">
                  <c:v>Perussuomalaiset, n=172</c:v>
                </c:pt>
              </c:strCache>
            </c:strRef>
          </c:cat>
          <c:val>
            <c:numRef>
              <c:f>Taul1!$B$3:$T$3</c:f>
              <c:numCache>
                <c:formatCode>General</c:formatCode>
                <c:ptCount val="19"/>
                <c:pt idx="0">
                  <c:v>10.6452845442916</c:v>
                </c:pt>
                <c:pt idx="2">
                  <c:v>9.7267360740453999</c:v>
                </c:pt>
                <c:pt idx="3">
                  <c:v>11.1734409930053</c:v>
                </c:pt>
                <c:pt idx="4">
                  <c:v>11.9346561189307</c:v>
                </c:pt>
                <c:pt idx="6">
                  <c:v>7.0451157340662398</c:v>
                </c:pt>
                <c:pt idx="7">
                  <c:v>11.547041972468</c:v>
                </c:pt>
                <c:pt idx="8">
                  <c:v>10.655945839019401</c:v>
                </c:pt>
                <c:pt idx="10">
                  <c:v>9.3500420231450505</c:v>
                </c:pt>
                <c:pt idx="11">
                  <c:v>8.6526562833368796</c:v>
                </c:pt>
                <c:pt idx="12">
                  <c:v>8.3434912562349002</c:v>
                </c:pt>
                <c:pt idx="13">
                  <c:v>9.9318054431089209</c:v>
                </c:pt>
                <c:pt idx="14">
                  <c:v>17.403392562641098</c:v>
                </c:pt>
                <c:pt idx="15">
                  <c:v>13.1142925829389</c:v>
                </c:pt>
                <c:pt idx="16">
                  <c:v>5.5115242285614299</c:v>
                </c:pt>
                <c:pt idx="17">
                  <c:v>9.4534864304727506</c:v>
                </c:pt>
                <c:pt idx="18">
                  <c:v>4.1187037694604598</c:v>
                </c:pt>
              </c:numCache>
            </c:numRef>
          </c:val>
          <c:extLst>
            <c:ext xmlns:c16="http://schemas.microsoft.com/office/drawing/2014/chart" uri="{C3380CC4-5D6E-409C-BE32-E72D297353CC}">
              <c16:uniqueId val="{00000001-5445-44A1-B8FF-A0587FD64ACF}"/>
            </c:ext>
          </c:extLst>
        </c:ser>
        <c:ser>
          <c:idx val="2"/>
          <c:order val="2"/>
          <c:tx>
            <c:strRef>
              <c:f>Taul1!$A$4</c:f>
              <c:strCache>
                <c:ptCount val="1"/>
                <c:pt idx="0">
                  <c:v>3 Suhtautuminen 
ei ole muuttunut 
lainkaan</c:v>
                </c:pt>
              </c:strCache>
            </c:strRef>
          </c:tx>
          <c:spPr>
            <a:solidFill>
              <a:srgbClr val="B9E6FD"/>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SUURALUE</c:v>
                </c:pt>
                <c:pt idx="2">
                  <c:v>Helsinki-Uusimaa/Etelä-Suomi, n=599</c:v>
                </c:pt>
                <c:pt idx="3">
                  <c:v>Länsi-Suomi, n=318</c:v>
                </c:pt>
                <c:pt idx="4">
                  <c:v>Pohjois- ja Itä-Suomi, n=256</c:v>
                </c:pt>
                <c:pt idx="5">
                  <c:v>TALOUDEN BRUTTOTULOT</c:v>
                </c:pt>
                <c:pt idx="6">
                  <c:v>Alle 20 000 eur/v, n=146</c:v>
                </c:pt>
                <c:pt idx="7">
                  <c:v>20 001 - 40 000 eur/v, n=259</c:v>
                </c:pt>
                <c:pt idx="8">
                  <c:v>Yli 40 000 eur/v, n=632</c:v>
                </c:pt>
                <c:pt idx="9">
                  <c:v>ÄÄNESTÄISI EDUSKUNTAVAALEISSA</c:v>
                </c:pt>
                <c:pt idx="10">
                  <c:v>Vihreä Liitto, n=112</c:v>
                </c:pt>
                <c:pt idx="11">
                  <c:v>Suomen Kristillisdemokraatit (KD), n=30</c:v>
                </c:pt>
                <c:pt idx="12">
                  <c:v>Vasemmistoliitto, n=106</c:v>
                </c:pt>
                <c:pt idx="13">
                  <c:v>Ruotsalainen Kansanpuolue (RKP), n=25</c:v>
                </c:pt>
                <c:pt idx="14">
                  <c:v>Suomen Sosialidemokraattinen Puolue (SDP), n=185</c:v>
                </c:pt>
                <c:pt idx="15">
                  <c:v>Suomen Keskusta, n=88</c:v>
                </c:pt>
                <c:pt idx="16">
                  <c:v>Liike Nyt, n=20</c:v>
                </c:pt>
                <c:pt idx="17">
                  <c:v>Kansallinen Kokoomus (KOK), n=182</c:v>
                </c:pt>
                <c:pt idx="18">
                  <c:v>Perussuomalaiset, n=172</c:v>
                </c:pt>
              </c:strCache>
            </c:strRef>
          </c:cat>
          <c:val>
            <c:numRef>
              <c:f>Taul1!$B$4:$T$4</c:f>
              <c:numCache>
                <c:formatCode>General</c:formatCode>
                <c:ptCount val="19"/>
                <c:pt idx="0">
                  <c:v>59.4634211395799</c:v>
                </c:pt>
                <c:pt idx="2">
                  <c:v>61.297995418717903</c:v>
                </c:pt>
                <c:pt idx="3">
                  <c:v>55.278537014830398</c:v>
                </c:pt>
                <c:pt idx="4">
                  <c:v>60.439029200933497</c:v>
                </c:pt>
                <c:pt idx="6">
                  <c:v>68.966061974319402</c:v>
                </c:pt>
                <c:pt idx="7">
                  <c:v>59.583825945529</c:v>
                </c:pt>
                <c:pt idx="8">
                  <c:v>53.726669943762701</c:v>
                </c:pt>
                <c:pt idx="10">
                  <c:v>75.789496368769207</c:v>
                </c:pt>
                <c:pt idx="11">
                  <c:v>68.7678685726477</c:v>
                </c:pt>
                <c:pt idx="12">
                  <c:v>70.986586770925499</c:v>
                </c:pt>
                <c:pt idx="13">
                  <c:v>64.619791991031903</c:v>
                </c:pt>
                <c:pt idx="14">
                  <c:v>62.462367885456104</c:v>
                </c:pt>
                <c:pt idx="15">
                  <c:v>56.821114963180399</c:v>
                </c:pt>
                <c:pt idx="16">
                  <c:v>36.044173781287299</c:v>
                </c:pt>
                <c:pt idx="17">
                  <c:v>57.355276383554802</c:v>
                </c:pt>
                <c:pt idx="18">
                  <c:v>32.525174434371102</c:v>
                </c:pt>
              </c:numCache>
            </c:numRef>
          </c:val>
          <c:extLst>
            <c:ext xmlns:c16="http://schemas.microsoft.com/office/drawing/2014/chart" uri="{C3380CC4-5D6E-409C-BE32-E72D297353CC}">
              <c16:uniqueId val="{00000002-5445-44A1-B8FF-A0587FD64ACF}"/>
            </c:ext>
          </c:extLst>
        </c:ser>
        <c:ser>
          <c:idx val="3"/>
          <c:order val="3"/>
          <c:tx>
            <c:strRef>
              <c:f>Taul1!$A$5</c:f>
              <c:strCache>
                <c:ptCount val="1"/>
                <c:pt idx="0">
                  <c:v>2 Suhtaudun 
jossain määrin 
kielteisemmin</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SUURALUE</c:v>
                </c:pt>
                <c:pt idx="2">
                  <c:v>Helsinki-Uusimaa/Etelä-Suomi, n=599</c:v>
                </c:pt>
                <c:pt idx="3">
                  <c:v>Länsi-Suomi, n=318</c:v>
                </c:pt>
                <c:pt idx="4">
                  <c:v>Pohjois- ja Itä-Suomi, n=256</c:v>
                </c:pt>
                <c:pt idx="5">
                  <c:v>TALOUDEN BRUTTOTULOT</c:v>
                </c:pt>
                <c:pt idx="6">
                  <c:v>Alle 20 000 eur/v, n=146</c:v>
                </c:pt>
                <c:pt idx="7">
                  <c:v>20 001 - 40 000 eur/v, n=259</c:v>
                </c:pt>
                <c:pt idx="8">
                  <c:v>Yli 40 000 eur/v, n=632</c:v>
                </c:pt>
                <c:pt idx="9">
                  <c:v>ÄÄNESTÄISI EDUSKUNTAVAALEISSA</c:v>
                </c:pt>
                <c:pt idx="10">
                  <c:v>Vihreä Liitto, n=112</c:v>
                </c:pt>
                <c:pt idx="11">
                  <c:v>Suomen Kristillisdemokraatit (KD), n=30</c:v>
                </c:pt>
                <c:pt idx="12">
                  <c:v>Vasemmistoliitto, n=106</c:v>
                </c:pt>
                <c:pt idx="13">
                  <c:v>Ruotsalainen Kansanpuolue (RKP), n=25</c:v>
                </c:pt>
                <c:pt idx="14">
                  <c:v>Suomen Sosialidemokraattinen Puolue (SDP), n=185</c:v>
                </c:pt>
                <c:pt idx="15">
                  <c:v>Suomen Keskusta, n=88</c:v>
                </c:pt>
                <c:pt idx="16">
                  <c:v>Liike Nyt, n=20</c:v>
                </c:pt>
                <c:pt idx="17">
                  <c:v>Kansallinen Kokoomus (KOK), n=182</c:v>
                </c:pt>
                <c:pt idx="18">
                  <c:v>Perussuomalaiset, n=172</c:v>
                </c:pt>
              </c:strCache>
            </c:strRef>
          </c:cat>
          <c:val>
            <c:numRef>
              <c:f>Taul1!$B$5:$T$5</c:f>
              <c:numCache>
                <c:formatCode>General</c:formatCode>
                <c:ptCount val="19"/>
                <c:pt idx="0">
                  <c:v>16.258391615490901</c:v>
                </c:pt>
                <c:pt idx="2">
                  <c:v>16.5444850384132</c:v>
                </c:pt>
                <c:pt idx="3">
                  <c:v>16.711283384768201</c:v>
                </c:pt>
                <c:pt idx="4">
                  <c:v>15.1564080202497</c:v>
                </c:pt>
                <c:pt idx="6">
                  <c:v>12.2615841426231</c:v>
                </c:pt>
                <c:pt idx="7">
                  <c:v>17.849211672013801</c:v>
                </c:pt>
                <c:pt idx="8">
                  <c:v>19.481661390894001</c:v>
                </c:pt>
                <c:pt idx="10">
                  <c:v>1.7393271986725001</c:v>
                </c:pt>
                <c:pt idx="11">
                  <c:v>14.2425858758267</c:v>
                </c:pt>
                <c:pt idx="12">
                  <c:v>14.873107465655799</c:v>
                </c:pt>
                <c:pt idx="13">
                  <c:v>24.442610699383401</c:v>
                </c:pt>
                <c:pt idx="14">
                  <c:v>12.1096673473465</c:v>
                </c:pt>
                <c:pt idx="15">
                  <c:v>19.3242781587671</c:v>
                </c:pt>
                <c:pt idx="16">
                  <c:v>33.192983478539503</c:v>
                </c:pt>
                <c:pt idx="17">
                  <c:v>23.174768438939601</c:v>
                </c:pt>
                <c:pt idx="18">
                  <c:v>24.877030697752399</c:v>
                </c:pt>
              </c:numCache>
            </c:numRef>
          </c:val>
          <c:extLst>
            <c:ext xmlns:c16="http://schemas.microsoft.com/office/drawing/2014/chart" uri="{C3380CC4-5D6E-409C-BE32-E72D297353CC}">
              <c16:uniqueId val="{00000003-5445-44A1-B8FF-A0587FD64ACF}"/>
            </c:ext>
          </c:extLst>
        </c:ser>
        <c:ser>
          <c:idx val="4"/>
          <c:order val="4"/>
          <c:tx>
            <c:strRef>
              <c:f>Taul1!$A$6</c:f>
              <c:strCache>
                <c:ptCount val="1"/>
                <c:pt idx="0">
                  <c:v>1 Suhtaudun 
paljon 
kielteisemmin</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SUURALUE</c:v>
                </c:pt>
                <c:pt idx="2">
                  <c:v>Helsinki-Uusimaa/Etelä-Suomi, n=599</c:v>
                </c:pt>
                <c:pt idx="3">
                  <c:v>Länsi-Suomi, n=318</c:v>
                </c:pt>
                <c:pt idx="4">
                  <c:v>Pohjois- ja Itä-Suomi, n=256</c:v>
                </c:pt>
                <c:pt idx="5">
                  <c:v>TALOUDEN BRUTTOTULOT</c:v>
                </c:pt>
                <c:pt idx="6">
                  <c:v>Alle 20 000 eur/v, n=146</c:v>
                </c:pt>
                <c:pt idx="7">
                  <c:v>20 001 - 40 000 eur/v, n=259</c:v>
                </c:pt>
                <c:pt idx="8">
                  <c:v>Yli 40 000 eur/v, n=632</c:v>
                </c:pt>
                <c:pt idx="9">
                  <c:v>ÄÄNESTÄISI EDUSKUNTAVAALEISSA</c:v>
                </c:pt>
                <c:pt idx="10">
                  <c:v>Vihreä Liitto, n=112</c:v>
                </c:pt>
                <c:pt idx="11">
                  <c:v>Suomen Kristillisdemokraatit (KD), n=30</c:v>
                </c:pt>
                <c:pt idx="12">
                  <c:v>Vasemmistoliitto, n=106</c:v>
                </c:pt>
                <c:pt idx="13">
                  <c:v>Ruotsalainen Kansanpuolue (RKP), n=25</c:v>
                </c:pt>
                <c:pt idx="14">
                  <c:v>Suomen Sosialidemokraattinen Puolue (SDP), n=185</c:v>
                </c:pt>
                <c:pt idx="15">
                  <c:v>Suomen Keskusta, n=88</c:v>
                </c:pt>
                <c:pt idx="16">
                  <c:v>Liike Nyt, n=20</c:v>
                </c:pt>
                <c:pt idx="17">
                  <c:v>Kansallinen Kokoomus (KOK), n=182</c:v>
                </c:pt>
                <c:pt idx="18">
                  <c:v>Perussuomalaiset, n=172</c:v>
                </c:pt>
              </c:strCache>
            </c:strRef>
          </c:cat>
          <c:val>
            <c:numRef>
              <c:f>Taul1!$B$6:$T$6</c:f>
              <c:numCache>
                <c:formatCode>General</c:formatCode>
                <c:ptCount val="19"/>
                <c:pt idx="0">
                  <c:v>10.5098235199654</c:v>
                </c:pt>
                <c:pt idx="2">
                  <c:v>8.8298544213227501</c:v>
                </c:pt>
                <c:pt idx="3">
                  <c:v>13.191548477108199</c:v>
                </c:pt>
                <c:pt idx="4">
                  <c:v>10.921586182491801</c:v>
                </c:pt>
                <c:pt idx="6">
                  <c:v>9.1532057692189603</c:v>
                </c:pt>
                <c:pt idx="7">
                  <c:v>9.6587199676243891</c:v>
                </c:pt>
                <c:pt idx="8">
                  <c:v>12.7955492517174</c:v>
                </c:pt>
                <c:pt idx="10">
                  <c:v>3.0226493976682498</c:v>
                </c:pt>
                <c:pt idx="11">
                  <c:v>5.9473010454448403</c:v>
                </c:pt>
                <c:pt idx="12">
                  <c:v>1.21107885490192</c:v>
                </c:pt>
                <c:pt idx="13">
                  <c:v>1.00579186647568</c:v>
                </c:pt>
                <c:pt idx="14">
                  <c:v>3.88546291310664</c:v>
                </c:pt>
                <c:pt idx="15">
                  <c:v>6.3244932560670097</c:v>
                </c:pt>
                <c:pt idx="16">
                  <c:v>19.994755091931498</c:v>
                </c:pt>
                <c:pt idx="17">
                  <c:v>8.5287155359545803</c:v>
                </c:pt>
                <c:pt idx="18">
                  <c:v>38.061976827983798</c:v>
                </c:pt>
              </c:numCache>
            </c:numRef>
          </c:val>
          <c:extLst>
            <c:ext xmlns:c16="http://schemas.microsoft.com/office/drawing/2014/chart" uri="{C3380CC4-5D6E-409C-BE32-E72D297353CC}">
              <c16:uniqueId val="{00000004-5445-44A1-B8FF-A0587FD64ACF}"/>
            </c:ext>
          </c:extLst>
        </c:ser>
        <c:ser>
          <c:idx val="5"/>
          <c:order val="5"/>
          <c:tx>
            <c:strRef>
              <c:f>Taul1!$A$7</c:f>
              <c:strCache>
                <c:ptCount val="1"/>
                <c:pt idx="0">
                  <c:v>Keskiarvo</c:v>
                </c:pt>
              </c:strCache>
            </c:strRef>
          </c:tx>
          <c:spPr>
            <a:noFill/>
          </c:spPr>
          <c:invertIfNegative val="0"/>
          <c:dPt>
            <c:idx val="2"/>
            <c:invertIfNegative val="0"/>
            <c:bubble3D val="0"/>
            <c:extLst>
              <c:ext xmlns:c16="http://schemas.microsoft.com/office/drawing/2014/chart" uri="{C3380CC4-5D6E-409C-BE32-E72D297353CC}">
                <c16:uniqueId val="{00000005-5445-44A1-B8FF-A0587FD64ACF}"/>
              </c:ext>
            </c:extLst>
          </c:dPt>
          <c:dLbls>
            <c:numFmt formatCode="#,##0.00" sourceLinked="0"/>
            <c:spPr>
              <a:noFill/>
              <a:ln>
                <a:noFill/>
              </a:ln>
              <a:effectLst/>
            </c:spPr>
            <c:txPr>
              <a:bodyPr wrap="square" lIns="38100" tIns="19050" rIns="38100" bIns="19050" anchor="ctr">
                <a:spAutoFit/>
              </a:bodyPr>
              <a:lstStyle/>
              <a:p>
                <a:pPr>
                  <a:defRPr>
                    <a:solidFill>
                      <a:srgbClr val="262626"/>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Taul1!$B$1:$T$1</c:f>
              <c:strCache>
                <c:ptCount val="19"/>
                <c:pt idx="0">
                  <c:v>Kaikki, n=1173</c:v>
                </c:pt>
                <c:pt idx="1">
                  <c:v>SUURALUE</c:v>
                </c:pt>
                <c:pt idx="2">
                  <c:v>Helsinki-Uusimaa/Etelä-Suomi, n=599</c:v>
                </c:pt>
                <c:pt idx="3">
                  <c:v>Länsi-Suomi, n=318</c:v>
                </c:pt>
                <c:pt idx="4">
                  <c:v>Pohjois- ja Itä-Suomi, n=256</c:v>
                </c:pt>
                <c:pt idx="5">
                  <c:v>TALOUDEN BRUTTOTULOT</c:v>
                </c:pt>
                <c:pt idx="6">
                  <c:v>Alle 20 000 eur/v, n=146</c:v>
                </c:pt>
                <c:pt idx="7">
                  <c:v>20 001 - 40 000 eur/v, n=259</c:v>
                </c:pt>
                <c:pt idx="8">
                  <c:v>Yli 40 000 eur/v, n=632</c:v>
                </c:pt>
                <c:pt idx="9">
                  <c:v>ÄÄNESTÄISI EDUSKUNTAVAALEISSA</c:v>
                </c:pt>
                <c:pt idx="10">
                  <c:v>Vihreä Liitto, n=112</c:v>
                </c:pt>
                <c:pt idx="11">
                  <c:v>Suomen Kristillisdemokraatit (KD), n=30</c:v>
                </c:pt>
                <c:pt idx="12">
                  <c:v>Vasemmistoliitto, n=106</c:v>
                </c:pt>
                <c:pt idx="13">
                  <c:v>Ruotsalainen Kansanpuolue (RKP), n=25</c:v>
                </c:pt>
                <c:pt idx="14">
                  <c:v>Suomen Sosialidemokraattinen Puolue (SDP), n=185</c:v>
                </c:pt>
                <c:pt idx="15">
                  <c:v>Suomen Keskusta, n=88</c:v>
                </c:pt>
                <c:pt idx="16">
                  <c:v>Liike Nyt, n=20</c:v>
                </c:pt>
                <c:pt idx="17">
                  <c:v>Kansallinen Kokoomus (KOK), n=182</c:v>
                </c:pt>
                <c:pt idx="18">
                  <c:v>Perussuomalaiset, n=172</c:v>
                </c:pt>
              </c:strCache>
            </c:strRef>
          </c:cat>
          <c:val>
            <c:numRef>
              <c:f>Taul1!$B$7:$T$7</c:f>
              <c:numCache>
                <c:formatCode>General</c:formatCode>
                <c:ptCount val="19"/>
                <c:pt idx="0">
                  <c:v>2.7961340425021302</c:v>
                </c:pt>
                <c:pt idx="2">
                  <c:v>2.82724400287987</c:v>
                </c:pt>
                <c:pt idx="3">
                  <c:v>2.7536944091459601</c:v>
                </c:pt>
                <c:pt idx="4">
                  <c:v>2.7803171668848399</c:v>
                </c:pt>
                <c:pt idx="6">
                  <c:v>2.8162518481254901</c:v>
                </c:pt>
                <c:pt idx="7">
                  <c:v>2.77102791249935</c:v>
                </c:pt>
                <c:pt idx="8">
                  <c:v>2.7226353309390201</c:v>
                </c:pt>
                <c:pt idx="10">
                  <c:v>3.2176238605262499</c:v>
                </c:pt>
                <c:pt idx="11">
                  <c:v>2.8729464476210702</c:v>
                </c:pt>
                <c:pt idx="12">
                  <c:v>3.0021969738533798</c:v>
                </c:pt>
                <c:pt idx="13">
                  <c:v>2.83477611010774</c:v>
                </c:pt>
                <c:pt idx="14">
                  <c:v>3.0580101797197998</c:v>
                </c:pt>
                <c:pt idx="15">
                  <c:v>2.8997266999012998</c:v>
                </c:pt>
                <c:pt idx="16">
                  <c:v>2.42842157405518</c:v>
                </c:pt>
                <c:pt idx="17">
                  <c:v>2.7219679334178002</c:v>
                </c:pt>
                <c:pt idx="18">
                  <c:v>2.0395194795660401</c:v>
                </c:pt>
              </c:numCache>
            </c:numRef>
          </c:val>
          <c:extLst>
            <c:ext xmlns:c16="http://schemas.microsoft.com/office/drawing/2014/chart" uri="{C3380CC4-5D6E-409C-BE32-E72D297353CC}">
              <c16:uniqueId val="{00000006-5445-44A1-B8FF-A0587FD64ACF}"/>
            </c:ext>
          </c:extLst>
        </c:ser>
        <c:dLbls>
          <c:showLegendKey val="0"/>
          <c:showVal val="0"/>
          <c:showCatName val="0"/>
          <c:showSerName val="0"/>
          <c:showPercent val="0"/>
          <c:showBubbleSize val="0"/>
        </c:dLbls>
        <c:gapWidth val="50"/>
        <c:overlap val="100"/>
        <c:axId val="-287637216"/>
        <c:axId val="-287632320"/>
      </c:barChart>
      <c:catAx>
        <c:axId val="-28763721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en-US"/>
          </a:p>
        </c:txPr>
        <c:crossAx val="-287632320"/>
        <c:crosses val="autoZero"/>
        <c:auto val="1"/>
        <c:lblAlgn val="ctr"/>
        <c:lblOffset val="100"/>
        <c:tickLblSkip val="1"/>
        <c:noMultiLvlLbl val="0"/>
      </c:catAx>
      <c:valAx>
        <c:axId val="-287632320"/>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en-US"/>
          </a:p>
        </c:txPr>
        <c:crossAx val="-287637216"/>
        <c:crosses val="autoZero"/>
        <c:crossBetween val="between"/>
        <c:majorUnit val="10"/>
        <c:minorUnit val="1"/>
      </c:valAx>
      <c:spPr>
        <a:ln>
          <a:noFill/>
        </a:ln>
      </c:spPr>
    </c:plotArea>
    <c:legend>
      <c:legendPos val="t"/>
      <c:layout>
        <c:manualLayout>
          <c:xMode val="edge"/>
          <c:yMode val="edge"/>
          <c:x val="0.14791843108610578"/>
          <c:y val="1.4904447236692011E-2"/>
          <c:w val="0.85087015899210305"/>
          <c:h val="0.13130913344054806"/>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322866556198877"/>
          <c:y val="0.11932875892983152"/>
          <c:w val="0.40854908209379814"/>
          <c:h val="0.80760073534218524"/>
        </c:manualLayout>
      </c:layout>
      <c:barChart>
        <c:barDir val="bar"/>
        <c:grouping val="stacked"/>
        <c:varyColors val="0"/>
        <c:ser>
          <c:idx val="0"/>
          <c:order val="0"/>
          <c:tx>
            <c:strRef>
              <c:f>Taul1!$A$2</c:f>
              <c:strCache>
                <c:ptCount val="1"/>
                <c:pt idx="0">
                  <c:v>4 Täysin 
samaa mieltä</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Taul1!$B$1:$F$1</c:f>
              <c:strCache>
                <c:ptCount val="5"/>
                <c:pt idx="0">
                  <c:v>Afganistanilaisten naisten ja tyttöjen asema Taliban-hallinnon alla saa minut surulliseksi</c:v>
                </c:pt>
                <c:pt idx="1">
                  <c:v>On tärkeää, että Suomi antaa afganistanilaisille humanitaarista hätäapua, jonka tavoitteena on tarjota ruokaa, suojaa, vettä ja hygieniapalveluja kriisien keskellä eläville</c:v>
                </c:pt>
                <c:pt idx="2">
                  <c:v>Suomen kehitysyhteistyö Afganistanissa viimeisten 20 vuoden aikana auttoi parantamaan naisten ja tyttöjen asemaa, esimerkiksi tarjoamalla koulutusta ja työmahdollisuuksia</c:v>
                </c:pt>
                <c:pt idx="3">
                  <c:v>Kehitysyhteistyön tekeminen Afganistanissa on ollut turhaa resurssien tuhlausta, koska maa ei ole siitä kehittynyt</c:v>
                </c:pt>
                <c:pt idx="4">
                  <c:v>Suomen pitäisi pyrkiä mahdollisimman pian jatkamaan pitkäjänteisiä kehitysyhteistyöohjelmia Afganistanissa</c:v>
                </c:pt>
              </c:strCache>
            </c:strRef>
          </c:cat>
          <c:val>
            <c:numRef>
              <c:f>Taul1!$B$2:$F$2</c:f>
              <c:numCache>
                <c:formatCode>General</c:formatCode>
                <c:ptCount val="5"/>
                <c:pt idx="0">
                  <c:v>65.270319999999998</c:v>
                </c:pt>
                <c:pt idx="1">
                  <c:v>37.579689999999999</c:v>
                </c:pt>
                <c:pt idx="2">
                  <c:v>23.717929999999999</c:v>
                </c:pt>
                <c:pt idx="3">
                  <c:v>23.151679999999999</c:v>
                </c:pt>
                <c:pt idx="4">
                  <c:v>13.46341</c:v>
                </c:pt>
              </c:numCache>
            </c:numRef>
          </c:val>
          <c:extLst>
            <c:ext xmlns:c16="http://schemas.microsoft.com/office/drawing/2014/chart" uri="{C3380CC4-5D6E-409C-BE32-E72D297353CC}">
              <c16:uniqueId val="{00000000-4127-4599-AB60-96A069D1B579}"/>
            </c:ext>
          </c:extLst>
        </c:ser>
        <c:ser>
          <c:idx val="1"/>
          <c:order val="1"/>
          <c:tx>
            <c:strRef>
              <c:f>Taul1!$A$3</c:f>
              <c:strCache>
                <c:ptCount val="1"/>
                <c:pt idx="0">
                  <c:v>3 Jokseenkin 
samaa mieltä</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Taul1!$B$1:$F$1</c:f>
              <c:strCache>
                <c:ptCount val="5"/>
                <c:pt idx="0">
                  <c:v>Afganistanilaisten naisten ja tyttöjen asema Taliban-hallinnon alla saa minut surulliseksi</c:v>
                </c:pt>
                <c:pt idx="1">
                  <c:v>On tärkeää, että Suomi antaa afganistanilaisille humanitaarista hätäapua, jonka tavoitteena on tarjota ruokaa, suojaa, vettä ja hygieniapalveluja kriisien keskellä eläville</c:v>
                </c:pt>
                <c:pt idx="2">
                  <c:v>Suomen kehitysyhteistyö Afganistanissa viimeisten 20 vuoden aikana auttoi parantamaan naisten ja tyttöjen asemaa, esimerkiksi tarjoamalla koulutusta ja työmahdollisuuksia</c:v>
                </c:pt>
                <c:pt idx="3">
                  <c:v>Kehitysyhteistyön tekeminen Afganistanissa on ollut turhaa resurssien tuhlausta, koska maa ei ole siitä kehittynyt</c:v>
                </c:pt>
                <c:pt idx="4">
                  <c:v>Suomen pitäisi pyrkiä mahdollisimman pian jatkamaan pitkäjänteisiä kehitysyhteistyöohjelmia Afganistanissa</c:v>
                </c:pt>
              </c:strCache>
            </c:strRef>
          </c:cat>
          <c:val>
            <c:numRef>
              <c:f>Taul1!$B$3:$F$3</c:f>
              <c:numCache>
                <c:formatCode>General</c:formatCode>
                <c:ptCount val="5"/>
                <c:pt idx="0">
                  <c:v>20.643049999999999</c:v>
                </c:pt>
                <c:pt idx="1">
                  <c:v>37.146079999999998</c:v>
                </c:pt>
                <c:pt idx="2">
                  <c:v>40.516509999999997</c:v>
                </c:pt>
                <c:pt idx="3">
                  <c:v>24.897089999999999</c:v>
                </c:pt>
                <c:pt idx="4">
                  <c:v>26.425789999999999</c:v>
                </c:pt>
              </c:numCache>
            </c:numRef>
          </c:val>
          <c:extLst>
            <c:ext xmlns:c16="http://schemas.microsoft.com/office/drawing/2014/chart" uri="{C3380CC4-5D6E-409C-BE32-E72D297353CC}">
              <c16:uniqueId val="{00000001-4127-4599-AB60-96A069D1B579}"/>
            </c:ext>
          </c:extLst>
        </c:ser>
        <c:ser>
          <c:idx val="2"/>
          <c:order val="2"/>
          <c:tx>
            <c:strRef>
              <c:f>Taul1!$A$4</c:f>
              <c:strCache>
                <c:ptCount val="1"/>
                <c:pt idx="0">
                  <c:v>2 Jokseenkin 
eri mieltä</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Taul1!$B$1:$F$1</c:f>
              <c:strCache>
                <c:ptCount val="5"/>
                <c:pt idx="0">
                  <c:v>Afganistanilaisten naisten ja tyttöjen asema Taliban-hallinnon alla saa minut surulliseksi</c:v>
                </c:pt>
                <c:pt idx="1">
                  <c:v>On tärkeää, että Suomi antaa afganistanilaisille humanitaarista hätäapua, jonka tavoitteena on tarjota ruokaa, suojaa, vettä ja hygieniapalveluja kriisien keskellä eläville</c:v>
                </c:pt>
                <c:pt idx="2">
                  <c:v>Suomen kehitysyhteistyö Afganistanissa viimeisten 20 vuoden aikana auttoi parantamaan naisten ja tyttöjen asemaa, esimerkiksi tarjoamalla koulutusta ja työmahdollisuuksia</c:v>
                </c:pt>
                <c:pt idx="3">
                  <c:v>Kehitysyhteistyön tekeminen Afganistanissa on ollut turhaa resurssien tuhlausta, koska maa ei ole siitä kehittynyt</c:v>
                </c:pt>
                <c:pt idx="4">
                  <c:v>Suomen pitäisi pyrkiä mahdollisimman pian jatkamaan pitkäjänteisiä kehitysyhteistyöohjelmia Afganistanissa</c:v>
                </c:pt>
              </c:strCache>
            </c:strRef>
          </c:cat>
          <c:val>
            <c:numRef>
              <c:f>Taul1!$B$4:$F$4</c:f>
              <c:numCache>
                <c:formatCode>General</c:formatCode>
                <c:ptCount val="5"/>
                <c:pt idx="0">
                  <c:v>5.1976599999999999</c:v>
                </c:pt>
                <c:pt idx="1">
                  <c:v>10.318849999999999</c:v>
                </c:pt>
                <c:pt idx="2">
                  <c:v>13.15216</c:v>
                </c:pt>
                <c:pt idx="3">
                  <c:v>27.503250000000001</c:v>
                </c:pt>
                <c:pt idx="4">
                  <c:v>20.19417</c:v>
                </c:pt>
              </c:numCache>
            </c:numRef>
          </c:val>
          <c:extLst>
            <c:ext xmlns:c16="http://schemas.microsoft.com/office/drawing/2014/chart" uri="{C3380CC4-5D6E-409C-BE32-E72D297353CC}">
              <c16:uniqueId val="{00000002-4127-4599-AB60-96A069D1B579}"/>
            </c:ext>
          </c:extLst>
        </c:ser>
        <c:ser>
          <c:idx val="3"/>
          <c:order val="3"/>
          <c:tx>
            <c:strRef>
              <c:f>Taul1!$A$5</c:f>
              <c:strCache>
                <c:ptCount val="1"/>
                <c:pt idx="0">
                  <c:v>1 Täysin 
eri mieltä</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Taul1!$B$1:$F$1</c:f>
              <c:strCache>
                <c:ptCount val="5"/>
                <c:pt idx="0">
                  <c:v>Afganistanilaisten naisten ja tyttöjen asema Taliban-hallinnon alla saa minut surulliseksi</c:v>
                </c:pt>
                <c:pt idx="1">
                  <c:v>On tärkeää, että Suomi antaa afganistanilaisille humanitaarista hätäapua, jonka tavoitteena on tarjota ruokaa, suojaa, vettä ja hygieniapalveluja kriisien keskellä eläville</c:v>
                </c:pt>
                <c:pt idx="2">
                  <c:v>Suomen kehitysyhteistyö Afganistanissa viimeisten 20 vuoden aikana auttoi parantamaan naisten ja tyttöjen asemaa, esimerkiksi tarjoamalla koulutusta ja työmahdollisuuksia</c:v>
                </c:pt>
                <c:pt idx="3">
                  <c:v>Kehitysyhteistyön tekeminen Afganistanissa on ollut turhaa resurssien tuhlausta, koska maa ei ole siitä kehittynyt</c:v>
                </c:pt>
                <c:pt idx="4">
                  <c:v>Suomen pitäisi pyrkiä mahdollisimman pian jatkamaan pitkäjänteisiä kehitysyhteistyöohjelmia Afganistanissa</c:v>
                </c:pt>
              </c:strCache>
            </c:strRef>
          </c:cat>
          <c:val>
            <c:numRef>
              <c:f>Taul1!$B$5:$F$5</c:f>
              <c:numCache>
                <c:formatCode>General</c:formatCode>
                <c:ptCount val="5"/>
                <c:pt idx="0">
                  <c:v>3.2949299999999999</c:v>
                </c:pt>
                <c:pt idx="1">
                  <c:v>9.4058499999999992</c:v>
                </c:pt>
                <c:pt idx="2">
                  <c:v>9.6032899999999994</c:v>
                </c:pt>
                <c:pt idx="3">
                  <c:v>19.732710000000001</c:v>
                </c:pt>
                <c:pt idx="4">
                  <c:v>25.011399999999998</c:v>
                </c:pt>
              </c:numCache>
            </c:numRef>
          </c:val>
          <c:extLst>
            <c:ext xmlns:c16="http://schemas.microsoft.com/office/drawing/2014/chart" uri="{C3380CC4-5D6E-409C-BE32-E72D297353CC}">
              <c16:uniqueId val="{00000003-4127-4599-AB60-96A069D1B579}"/>
            </c:ext>
          </c:extLst>
        </c:ser>
        <c:ser>
          <c:idx val="4"/>
          <c:order val="4"/>
          <c:tx>
            <c:strRef>
              <c:f>Taul1!$A$6</c:f>
              <c:strCache>
                <c:ptCount val="1"/>
                <c:pt idx="0">
                  <c:v>Ei osaa 
sanoa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Taul1!$B$1:$F$1</c:f>
              <c:strCache>
                <c:ptCount val="5"/>
                <c:pt idx="0">
                  <c:v>Afganistanilaisten naisten ja tyttöjen asema Taliban-hallinnon alla saa minut surulliseksi</c:v>
                </c:pt>
                <c:pt idx="1">
                  <c:v>On tärkeää, että Suomi antaa afganistanilaisille humanitaarista hätäapua, jonka tavoitteena on tarjota ruokaa, suojaa, vettä ja hygieniapalveluja kriisien keskellä eläville</c:v>
                </c:pt>
                <c:pt idx="2">
                  <c:v>Suomen kehitysyhteistyö Afganistanissa viimeisten 20 vuoden aikana auttoi parantamaan naisten ja tyttöjen asemaa, esimerkiksi tarjoamalla koulutusta ja työmahdollisuuksia</c:v>
                </c:pt>
                <c:pt idx="3">
                  <c:v>Kehitysyhteistyön tekeminen Afganistanissa on ollut turhaa resurssien tuhlausta, koska maa ei ole siitä kehittynyt</c:v>
                </c:pt>
                <c:pt idx="4">
                  <c:v>Suomen pitäisi pyrkiä mahdollisimman pian jatkamaan pitkäjänteisiä kehitysyhteistyöohjelmia Afganistanissa</c:v>
                </c:pt>
              </c:strCache>
            </c:strRef>
          </c:cat>
          <c:val>
            <c:numRef>
              <c:f>Taul1!$B$6:$F$6</c:f>
              <c:numCache>
                <c:formatCode>General</c:formatCode>
                <c:ptCount val="5"/>
                <c:pt idx="0">
                  <c:v>5.5940500000000002</c:v>
                </c:pt>
                <c:pt idx="1">
                  <c:v>5.5495200000000002</c:v>
                </c:pt>
                <c:pt idx="2">
                  <c:v>13.010120000000001</c:v>
                </c:pt>
                <c:pt idx="3">
                  <c:v>4.7152700000000003</c:v>
                </c:pt>
                <c:pt idx="4">
                  <c:v>14.90523</c:v>
                </c:pt>
              </c:numCache>
            </c:numRef>
          </c:val>
          <c:extLst>
            <c:ext xmlns:c16="http://schemas.microsoft.com/office/drawing/2014/chart" uri="{C3380CC4-5D6E-409C-BE32-E72D297353CC}">
              <c16:uniqueId val="{00000004-4127-4599-AB60-96A069D1B579}"/>
            </c:ext>
          </c:extLst>
        </c:ser>
        <c:ser>
          <c:idx val="5"/>
          <c:order val="5"/>
          <c:tx>
            <c:strRef>
              <c:f>Taul1!$A$7</c:f>
              <c:strCache>
                <c:ptCount val="1"/>
                <c:pt idx="0">
                  <c:v>Keskiarvo</c:v>
                </c:pt>
              </c:strCache>
            </c:strRef>
          </c:tx>
          <c:spPr>
            <a:noFill/>
          </c:spPr>
          <c:invertIfNegative val="0"/>
          <c:dLbls>
            <c:numFmt formatCode="#,##0.00" sourceLinked="0"/>
            <c:spPr>
              <a:noFill/>
              <a:ln>
                <a:noFill/>
              </a:ln>
              <a:effectLst/>
            </c:spPr>
            <c:txPr>
              <a:bodyPr wrap="square" lIns="38100" tIns="19050" rIns="38100" bIns="19050" anchor="ctr">
                <a:spAutoFit/>
              </a:bodyPr>
              <a:lstStyle/>
              <a:p>
                <a:pPr>
                  <a:defRPr>
                    <a:solidFill>
                      <a:srgbClr val="262626"/>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Taul1!$B$1:$F$1</c:f>
              <c:strCache>
                <c:ptCount val="5"/>
                <c:pt idx="0">
                  <c:v>Afganistanilaisten naisten ja tyttöjen asema Taliban-hallinnon alla saa minut surulliseksi</c:v>
                </c:pt>
                <c:pt idx="1">
                  <c:v>On tärkeää, että Suomi antaa afganistanilaisille humanitaarista hätäapua, jonka tavoitteena on tarjota ruokaa, suojaa, vettä ja hygieniapalveluja kriisien keskellä eläville</c:v>
                </c:pt>
                <c:pt idx="2">
                  <c:v>Suomen kehitysyhteistyö Afganistanissa viimeisten 20 vuoden aikana auttoi parantamaan naisten ja tyttöjen asemaa, esimerkiksi tarjoamalla koulutusta ja työmahdollisuuksia</c:v>
                </c:pt>
                <c:pt idx="3">
                  <c:v>Kehitysyhteistyön tekeminen Afganistanissa on ollut turhaa resurssien tuhlausta, koska maa ei ole siitä kehittynyt</c:v>
                </c:pt>
                <c:pt idx="4">
                  <c:v>Suomen pitäisi pyrkiä mahdollisimman pian jatkamaan pitkäjänteisiä kehitysyhteistyöohjelmia Afganistanissa</c:v>
                </c:pt>
              </c:strCache>
            </c:strRef>
          </c:cat>
          <c:val>
            <c:numRef>
              <c:f>Taul1!$B$7:$F$7</c:f>
              <c:numCache>
                <c:formatCode>General</c:formatCode>
                <c:ptCount val="5"/>
                <c:pt idx="0">
                  <c:v>3.57</c:v>
                </c:pt>
                <c:pt idx="1">
                  <c:v>3.09</c:v>
                </c:pt>
                <c:pt idx="2">
                  <c:v>2.9</c:v>
                </c:pt>
                <c:pt idx="3">
                  <c:v>2.54</c:v>
                </c:pt>
                <c:pt idx="4">
                  <c:v>2.33</c:v>
                </c:pt>
              </c:numCache>
            </c:numRef>
          </c:val>
          <c:extLst>
            <c:ext xmlns:c16="http://schemas.microsoft.com/office/drawing/2014/chart" uri="{C3380CC4-5D6E-409C-BE32-E72D297353CC}">
              <c16:uniqueId val="{00000006-4127-4599-AB60-96A069D1B579}"/>
            </c:ext>
          </c:extLst>
        </c:ser>
        <c:dLbls>
          <c:showLegendKey val="0"/>
          <c:showVal val="0"/>
          <c:showCatName val="0"/>
          <c:showSerName val="0"/>
          <c:showPercent val="0"/>
          <c:showBubbleSize val="0"/>
        </c:dLbls>
        <c:gapWidth val="50"/>
        <c:overlap val="100"/>
        <c:axId val="-273694000"/>
        <c:axId val="-273692368"/>
      </c:barChart>
      <c:catAx>
        <c:axId val="-273694000"/>
        <c:scaling>
          <c:orientation val="maxMin"/>
        </c:scaling>
        <c:delete val="0"/>
        <c:axPos val="l"/>
        <c:numFmt formatCode="General" sourceLinked="0"/>
        <c:majorTickMark val="none"/>
        <c:minorTickMark val="none"/>
        <c:tickLblPos val="low"/>
        <c:spPr>
          <a:ln>
            <a:noFill/>
          </a:ln>
        </c:spPr>
        <c:txPr>
          <a:bodyPr/>
          <a:lstStyle/>
          <a:p>
            <a:pPr>
              <a:defRPr sz="1050">
                <a:solidFill>
                  <a:srgbClr val="262626"/>
                </a:solidFill>
                <a:latin typeface="Calibri" panose="020F0502020204030204" pitchFamily="34" charset="0"/>
                <a:cs typeface="Arial" panose="020B0604020202020204" pitchFamily="34" charset="0"/>
              </a:defRPr>
            </a:pPr>
            <a:endParaRPr lang="en-US"/>
          </a:p>
        </c:txPr>
        <c:crossAx val="-273692368"/>
        <c:crosses val="autoZero"/>
        <c:auto val="1"/>
        <c:lblAlgn val="ctr"/>
        <c:lblOffset val="100"/>
        <c:tickLblSkip val="1"/>
        <c:noMultiLvlLbl val="0"/>
      </c:catAx>
      <c:valAx>
        <c:axId val="-273692368"/>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en-US"/>
          </a:p>
        </c:txPr>
        <c:crossAx val="-273694000"/>
        <c:crosses val="autoZero"/>
        <c:crossBetween val="between"/>
        <c:majorUnit val="10"/>
        <c:minorUnit val="1"/>
      </c:valAx>
      <c:spPr>
        <a:ln>
          <a:noFill/>
        </a:ln>
      </c:spPr>
    </c:plotArea>
    <c:legend>
      <c:legendPos val="t"/>
      <c:layout>
        <c:manualLayout>
          <c:xMode val="edge"/>
          <c:yMode val="edge"/>
          <c:x val="0.49127488867926444"/>
          <c:y val="9.5994068380709698E-3"/>
          <c:w val="0.50872511132073561"/>
          <c:h val="0.11804653397105203"/>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501561352393834"/>
          <c:y val="0.11932875892983152"/>
          <c:w val="0.51676216371339212"/>
          <c:h val="0.80760073534218524"/>
        </c:manualLayout>
      </c:layout>
      <c:barChart>
        <c:barDir val="bar"/>
        <c:grouping val="stacked"/>
        <c:varyColors val="0"/>
        <c:ser>
          <c:idx val="0"/>
          <c:order val="0"/>
          <c:tx>
            <c:strRef>
              <c:f>Taul1!$A$2</c:f>
              <c:strCache>
                <c:ptCount val="1"/>
                <c:pt idx="0">
                  <c:v>4 Erittäin 
hyvin</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Taul1!$B$1:$Z$1</c:f>
              <c:strCache>
                <c:ptCount val="25"/>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ÄÄNESTÄISI EDUSKUNTAVAALEISSA</c:v>
                </c:pt>
                <c:pt idx="16">
                  <c:v>Vihreä Liitto, n=112</c:v>
                </c:pt>
                <c:pt idx="17">
                  <c:v>Suomen Kristillisdemokraatit (KD), n=30</c:v>
                </c:pt>
                <c:pt idx="18">
                  <c:v>Vasemmistoliitto, n=106</c:v>
                </c:pt>
                <c:pt idx="19">
                  <c:v>Ruotsalainen Kansanpuolue (RKP), n=25</c:v>
                </c:pt>
                <c:pt idx="20">
                  <c:v>Suomen Sosialidemokraattinen Puolue (SDP), n=185</c:v>
                </c:pt>
                <c:pt idx="21">
                  <c:v>Suomen Keskusta, n=88</c:v>
                </c:pt>
                <c:pt idx="22">
                  <c:v>Liike Nyt, n=20</c:v>
                </c:pt>
                <c:pt idx="23">
                  <c:v>Kansallinen Kokoomus (KOK), n=182</c:v>
                </c:pt>
                <c:pt idx="24">
                  <c:v>Perussuomalaiset, n=172</c:v>
                </c:pt>
              </c:strCache>
            </c:strRef>
          </c:cat>
          <c:val>
            <c:numRef>
              <c:f>Taul1!$B$2:$Z$2</c:f>
              <c:numCache>
                <c:formatCode>General</c:formatCode>
                <c:ptCount val="25"/>
                <c:pt idx="0">
                  <c:v>1.6990656396455199</c:v>
                </c:pt>
                <c:pt idx="2">
                  <c:v>0.70913345617534695</c:v>
                </c:pt>
                <c:pt idx="3">
                  <c:v>2.68896767396821</c:v>
                </c:pt>
                <c:pt idx="6">
                  <c:v>3.6005705789200002</c:v>
                </c:pt>
                <c:pt idx="7">
                  <c:v>1.13181448388993</c:v>
                </c:pt>
                <c:pt idx="8">
                  <c:v>1.60416485311323</c:v>
                </c:pt>
                <c:pt idx="10">
                  <c:v>0.579822641336045</c:v>
                </c:pt>
                <c:pt idx="11">
                  <c:v>1.16181496218367</c:v>
                </c:pt>
                <c:pt idx="12">
                  <c:v>4.7973509845706799</c:v>
                </c:pt>
                <c:pt idx="13">
                  <c:v>3.5043707609983099</c:v>
                </c:pt>
                <c:pt idx="14">
                  <c:v>1.6240940427788499</c:v>
                </c:pt>
                <c:pt idx="16">
                  <c:v>3.7251901816692801</c:v>
                </c:pt>
                <c:pt idx="17">
                  <c:v>5.98143802005547</c:v>
                </c:pt>
                <c:pt idx="20">
                  <c:v>4.3778552149898502</c:v>
                </c:pt>
                <c:pt idx="21">
                  <c:v>2.1908292633550102</c:v>
                </c:pt>
                <c:pt idx="23">
                  <c:v>1.50134074590655</c:v>
                </c:pt>
                <c:pt idx="24">
                  <c:v>1.31756569474846</c:v>
                </c:pt>
              </c:numCache>
            </c:numRef>
          </c:val>
          <c:extLst>
            <c:ext xmlns:c16="http://schemas.microsoft.com/office/drawing/2014/chart" uri="{C3380CC4-5D6E-409C-BE32-E72D297353CC}">
              <c16:uniqueId val="{00000000-4127-4599-AB60-96A069D1B579}"/>
            </c:ext>
          </c:extLst>
        </c:ser>
        <c:ser>
          <c:idx val="1"/>
          <c:order val="1"/>
          <c:tx>
            <c:strRef>
              <c:f>Taul1!$A$3</c:f>
              <c:strCache>
                <c:ptCount val="1"/>
                <c:pt idx="0">
                  <c:v>3 Melko 
hyvin</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Taul1!$B$1:$Z$1</c:f>
              <c:strCache>
                <c:ptCount val="25"/>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ÄÄNESTÄISI EDUSKUNTAVAALEISSA</c:v>
                </c:pt>
                <c:pt idx="16">
                  <c:v>Vihreä Liitto, n=112</c:v>
                </c:pt>
                <c:pt idx="17">
                  <c:v>Suomen Kristillisdemokraatit (KD), n=30</c:v>
                </c:pt>
                <c:pt idx="18">
                  <c:v>Vasemmistoliitto, n=106</c:v>
                </c:pt>
                <c:pt idx="19">
                  <c:v>Ruotsalainen Kansanpuolue (RKP), n=25</c:v>
                </c:pt>
                <c:pt idx="20">
                  <c:v>Suomen Sosialidemokraattinen Puolue (SDP), n=185</c:v>
                </c:pt>
                <c:pt idx="21">
                  <c:v>Suomen Keskusta, n=88</c:v>
                </c:pt>
                <c:pt idx="22">
                  <c:v>Liike Nyt, n=20</c:v>
                </c:pt>
                <c:pt idx="23">
                  <c:v>Kansallinen Kokoomus (KOK), n=182</c:v>
                </c:pt>
                <c:pt idx="24">
                  <c:v>Perussuomalaiset, n=172</c:v>
                </c:pt>
              </c:strCache>
            </c:strRef>
          </c:cat>
          <c:val>
            <c:numRef>
              <c:f>Taul1!$B$3:$Z$3</c:f>
              <c:numCache>
                <c:formatCode>General</c:formatCode>
                <c:ptCount val="25"/>
                <c:pt idx="0">
                  <c:v>29.712363939080099</c:v>
                </c:pt>
                <c:pt idx="2">
                  <c:v>37.676458495134398</c:v>
                </c:pt>
                <c:pt idx="3">
                  <c:v>21.748511935662599</c:v>
                </c:pt>
                <c:pt idx="5">
                  <c:v>30.9220474991454</c:v>
                </c:pt>
                <c:pt idx="6">
                  <c:v>23.885638415757001</c:v>
                </c:pt>
                <c:pt idx="7">
                  <c:v>29.673271954306902</c:v>
                </c:pt>
                <c:pt idx="8">
                  <c:v>33.521844527691499</c:v>
                </c:pt>
                <c:pt idx="10">
                  <c:v>27.403292016122698</c:v>
                </c:pt>
                <c:pt idx="11">
                  <c:v>29.7583598874091</c:v>
                </c:pt>
                <c:pt idx="12">
                  <c:v>26.312289928887498</c:v>
                </c:pt>
                <c:pt idx="13">
                  <c:v>27.8691705722274</c:v>
                </c:pt>
                <c:pt idx="14">
                  <c:v>32.898031936833299</c:v>
                </c:pt>
                <c:pt idx="16">
                  <c:v>45.547486153912402</c:v>
                </c:pt>
                <c:pt idx="17">
                  <c:v>33.627053552378896</c:v>
                </c:pt>
                <c:pt idx="18">
                  <c:v>52.303482954965602</c:v>
                </c:pt>
                <c:pt idx="19">
                  <c:v>38.308837267235397</c:v>
                </c:pt>
                <c:pt idx="20">
                  <c:v>51.141578025892898</c:v>
                </c:pt>
                <c:pt idx="21">
                  <c:v>28.778753447883201</c:v>
                </c:pt>
                <c:pt idx="23">
                  <c:v>20.278167941930398</c:v>
                </c:pt>
                <c:pt idx="24">
                  <c:v>4.20665135449768</c:v>
                </c:pt>
              </c:numCache>
            </c:numRef>
          </c:val>
          <c:extLst>
            <c:ext xmlns:c16="http://schemas.microsoft.com/office/drawing/2014/chart" uri="{C3380CC4-5D6E-409C-BE32-E72D297353CC}">
              <c16:uniqueId val="{00000001-4127-4599-AB60-96A069D1B579}"/>
            </c:ext>
          </c:extLst>
        </c:ser>
        <c:ser>
          <c:idx val="2"/>
          <c:order val="2"/>
          <c:tx>
            <c:strRef>
              <c:f>Taul1!$A$4</c:f>
              <c:strCache>
                <c:ptCount val="1"/>
                <c:pt idx="0">
                  <c:v>2 Melko 
huonosti</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Taul1!$B$1:$Z$1</c:f>
              <c:strCache>
                <c:ptCount val="25"/>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ÄÄNESTÄISI EDUSKUNTAVAALEISSA</c:v>
                </c:pt>
                <c:pt idx="16">
                  <c:v>Vihreä Liitto, n=112</c:v>
                </c:pt>
                <c:pt idx="17">
                  <c:v>Suomen Kristillisdemokraatit (KD), n=30</c:v>
                </c:pt>
                <c:pt idx="18">
                  <c:v>Vasemmistoliitto, n=106</c:v>
                </c:pt>
                <c:pt idx="19">
                  <c:v>Ruotsalainen Kansanpuolue (RKP), n=25</c:v>
                </c:pt>
                <c:pt idx="20">
                  <c:v>Suomen Sosialidemokraattinen Puolue (SDP), n=185</c:v>
                </c:pt>
                <c:pt idx="21">
                  <c:v>Suomen Keskusta, n=88</c:v>
                </c:pt>
                <c:pt idx="22">
                  <c:v>Liike Nyt, n=20</c:v>
                </c:pt>
                <c:pt idx="23">
                  <c:v>Kansallinen Kokoomus (KOK), n=182</c:v>
                </c:pt>
                <c:pt idx="24">
                  <c:v>Perussuomalaiset, n=172</c:v>
                </c:pt>
              </c:strCache>
            </c:strRef>
          </c:cat>
          <c:val>
            <c:numRef>
              <c:f>Taul1!$B$4:$Z$4</c:f>
              <c:numCache>
                <c:formatCode>General</c:formatCode>
                <c:ptCount val="25"/>
                <c:pt idx="0">
                  <c:v>26.522327188557199</c:v>
                </c:pt>
                <c:pt idx="2">
                  <c:v>25.133974862148701</c:v>
                </c:pt>
                <c:pt idx="3">
                  <c:v>27.910637231625799</c:v>
                </c:pt>
                <c:pt idx="5">
                  <c:v>26.2159777662051</c:v>
                </c:pt>
                <c:pt idx="6">
                  <c:v>23.0325906942446</c:v>
                </c:pt>
                <c:pt idx="7">
                  <c:v>24.959200162008099</c:v>
                </c:pt>
                <c:pt idx="8">
                  <c:v>30.849834825242102</c:v>
                </c:pt>
                <c:pt idx="10">
                  <c:v>23.097197279496701</c:v>
                </c:pt>
                <c:pt idx="11">
                  <c:v>25.400486079969799</c:v>
                </c:pt>
                <c:pt idx="12">
                  <c:v>29.512851115891099</c:v>
                </c:pt>
                <c:pt idx="13">
                  <c:v>27.9826504617591</c:v>
                </c:pt>
                <c:pt idx="14">
                  <c:v>31.664923496945701</c:v>
                </c:pt>
                <c:pt idx="16">
                  <c:v>21.456371355300298</c:v>
                </c:pt>
                <c:pt idx="17">
                  <c:v>32.5101344143375</c:v>
                </c:pt>
                <c:pt idx="18">
                  <c:v>14.1326724123536</c:v>
                </c:pt>
                <c:pt idx="19">
                  <c:v>14.1729463785265</c:v>
                </c:pt>
                <c:pt idx="20">
                  <c:v>21.5614660692938</c:v>
                </c:pt>
                <c:pt idx="21">
                  <c:v>26.7100235341751</c:v>
                </c:pt>
                <c:pt idx="22">
                  <c:v>38.083860252338297</c:v>
                </c:pt>
                <c:pt idx="23">
                  <c:v>32.978420375408803</c:v>
                </c:pt>
                <c:pt idx="24">
                  <c:v>24.3599828000293</c:v>
                </c:pt>
              </c:numCache>
            </c:numRef>
          </c:val>
          <c:extLst>
            <c:ext xmlns:c16="http://schemas.microsoft.com/office/drawing/2014/chart" uri="{C3380CC4-5D6E-409C-BE32-E72D297353CC}">
              <c16:uniqueId val="{00000002-4127-4599-AB60-96A069D1B579}"/>
            </c:ext>
          </c:extLst>
        </c:ser>
        <c:ser>
          <c:idx val="3"/>
          <c:order val="3"/>
          <c:tx>
            <c:strRef>
              <c:f>Taul1!$A$5</c:f>
              <c:strCache>
                <c:ptCount val="1"/>
                <c:pt idx="0">
                  <c:v>1 Erittäin 
huonosti</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Taul1!$B$1:$Z$1</c:f>
              <c:strCache>
                <c:ptCount val="25"/>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ÄÄNESTÄISI EDUSKUNTAVAALEISSA</c:v>
                </c:pt>
                <c:pt idx="16">
                  <c:v>Vihreä Liitto, n=112</c:v>
                </c:pt>
                <c:pt idx="17">
                  <c:v>Suomen Kristillisdemokraatit (KD), n=30</c:v>
                </c:pt>
                <c:pt idx="18">
                  <c:v>Vasemmistoliitto, n=106</c:v>
                </c:pt>
                <c:pt idx="19">
                  <c:v>Ruotsalainen Kansanpuolue (RKP), n=25</c:v>
                </c:pt>
                <c:pt idx="20">
                  <c:v>Suomen Sosialidemokraattinen Puolue (SDP), n=185</c:v>
                </c:pt>
                <c:pt idx="21">
                  <c:v>Suomen Keskusta, n=88</c:v>
                </c:pt>
                <c:pt idx="22">
                  <c:v>Liike Nyt, n=20</c:v>
                </c:pt>
                <c:pt idx="23">
                  <c:v>Kansallinen Kokoomus (KOK), n=182</c:v>
                </c:pt>
                <c:pt idx="24">
                  <c:v>Perussuomalaiset, n=172</c:v>
                </c:pt>
              </c:strCache>
            </c:strRef>
          </c:cat>
          <c:val>
            <c:numRef>
              <c:f>Taul1!$B$5:$Z$5</c:f>
              <c:numCache>
                <c:formatCode>General</c:formatCode>
                <c:ptCount val="25"/>
                <c:pt idx="0">
                  <c:v>23.1633967745924</c:v>
                </c:pt>
                <c:pt idx="2">
                  <c:v>13.211377330341101</c:v>
                </c:pt>
                <c:pt idx="3">
                  <c:v>33.1151131224225</c:v>
                </c:pt>
                <c:pt idx="5">
                  <c:v>19.034376124082598</c:v>
                </c:pt>
                <c:pt idx="6">
                  <c:v>26.248040649718501</c:v>
                </c:pt>
                <c:pt idx="7">
                  <c:v>28.650000105109001</c:v>
                </c:pt>
                <c:pt idx="8">
                  <c:v>16.830341400510701</c:v>
                </c:pt>
                <c:pt idx="10">
                  <c:v>25.3939049700898</c:v>
                </c:pt>
                <c:pt idx="11">
                  <c:v>26.784698841585801</c:v>
                </c:pt>
                <c:pt idx="12">
                  <c:v>28.733572480559499</c:v>
                </c:pt>
                <c:pt idx="13">
                  <c:v>17.923457736891201</c:v>
                </c:pt>
                <c:pt idx="14">
                  <c:v>16.101241333254698</c:v>
                </c:pt>
                <c:pt idx="16">
                  <c:v>7.2374630950584997</c:v>
                </c:pt>
                <c:pt idx="17">
                  <c:v>18.312353317687201</c:v>
                </c:pt>
                <c:pt idx="18">
                  <c:v>8.6452471655220595</c:v>
                </c:pt>
                <c:pt idx="19">
                  <c:v>19.36071495298</c:v>
                </c:pt>
                <c:pt idx="20">
                  <c:v>7.0326760200885197</c:v>
                </c:pt>
                <c:pt idx="21">
                  <c:v>15.3734468709669</c:v>
                </c:pt>
                <c:pt idx="22">
                  <c:v>56.404615519100197</c:v>
                </c:pt>
                <c:pt idx="23">
                  <c:v>25.250223457651099</c:v>
                </c:pt>
                <c:pt idx="24">
                  <c:v>64.0454690512897</c:v>
                </c:pt>
              </c:numCache>
            </c:numRef>
          </c:val>
          <c:extLst>
            <c:ext xmlns:c16="http://schemas.microsoft.com/office/drawing/2014/chart" uri="{C3380CC4-5D6E-409C-BE32-E72D297353CC}">
              <c16:uniqueId val="{00000003-4127-4599-AB60-96A069D1B579}"/>
            </c:ext>
          </c:extLst>
        </c:ser>
        <c:ser>
          <c:idx val="4"/>
          <c:order val="4"/>
          <c:tx>
            <c:strRef>
              <c:f>Taul1!$A$6</c:f>
              <c:strCache>
                <c:ptCount val="1"/>
                <c:pt idx="0">
                  <c:v>Ei osaa 
sanoa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Taul1!$B$1:$Z$1</c:f>
              <c:strCache>
                <c:ptCount val="25"/>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ÄÄNESTÄISI EDUSKUNTAVAALEISSA</c:v>
                </c:pt>
                <c:pt idx="16">
                  <c:v>Vihreä Liitto, n=112</c:v>
                </c:pt>
                <c:pt idx="17">
                  <c:v>Suomen Kristillisdemokraatit (KD), n=30</c:v>
                </c:pt>
                <c:pt idx="18">
                  <c:v>Vasemmistoliitto, n=106</c:v>
                </c:pt>
                <c:pt idx="19">
                  <c:v>Ruotsalainen Kansanpuolue (RKP), n=25</c:v>
                </c:pt>
                <c:pt idx="20">
                  <c:v>Suomen Sosialidemokraattinen Puolue (SDP), n=185</c:v>
                </c:pt>
                <c:pt idx="21">
                  <c:v>Suomen Keskusta, n=88</c:v>
                </c:pt>
                <c:pt idx="22">
                  <c:v>Liike Nyt, n=20</c:v>
                </c:pt>
                <c:pt idx="23">
                  <c:v>Kansallinen Kokoomus (KOK), n=182</c:v>
                </c:pt>
                <c:pt idx="24">
                  <c:v>Perussuomalaiset, n=172</c:v>
                </c:pt>
              </c:strCache>
            </c:strRef>
          </c:cat>
          <c:val>
            <c:numRef>
              <c:f>Taul1!$B$6:$Z$6</c:f>
              <c:numCache>
                <c:formatCode>General</c:formatCode>
                <c:ptCount val="25"/>
                <c:pt idx="0">
                  <c:v>18.902846458124401</c:v>
                </c:pt>
                <c:pt idx="2">
                  <c:v>23.269055856200001</c:v>
                </c:pt>
                <c:pt idx="3">
                  <c:v>14.536770036320799</c:v>
                </c:pt>
                <c:pt idx="5">
                  <c:v>23.827598610566699</c:v>
                </c:pt>
                <c:pt idx="6">
                  <c:v>23.233159661359799</c:v>
                </c:pt>
                <c:pt idx="7">
                  <c:v>15.585713294685799</c:v>
                </c:pt>
                <c:pt idx="8">
                  <c:v>17.193814393441901</c:v>
                </c:pt>
                <c:pt idx="10">
                  <c:v>23.525783092954399</c:v>
                </c:pt>
                <c:pt idx="11">
                  <c:v>16.894640228851401</c:v>
                </c:pt>
                <c:pt idx="12">
                  <c:v>10.643935490091099</c:v>
                </c:pt>
                <c:pt idx="13">
                  <c:v>22.7203504681239</c:v>
                </c:pt>
                <c:pt idx="14">
                  <c:v>17.711709190187101</c:v>
                </c:pt>
                <c:pt idx="16">
                  <c:v>22.033489214059401</c:v>
                </c:pt>
                <c:pt idx="17">
                  <c:v>9.5690206955408499</c:v>
                </c:pt>
                <c:pt idx="18">
                  <c:v>24.918597467158701</c:v>
                </c:pt>
                <c:pt idx="19">
                  <c:v>28.157501401257999</c:v>
                </c:pt>
                <c:pt idx="20">
                  <c:v>15.886424669734801</c:v>
                </c:pt>
                <c:pt idx="21">
                  <c:v>26.946946883619699</c:v>
                </c:pt>
                <c:pt idx="22">
                  <c:v>5.5115242285614299</c:v>
                </c:pt>
                <c:pt idx="23">
                  <c:v>19.991847479103001</c:v>
                </c:pt>
                <c:pt idx="24">
                  <c:v>6.0703310994347097</c:v>
                </c:pt>
              </c:numCache>
            </c:numRef>
          </c:val>
          <c:extLst>
            <c:ext xmlns:c16="http://schemas.microsoft.com/office/drawing/2014/chart" uri="{C3380CC4-5D6E-409C-BE32-E72D297353CC}">
              <c16:uniqueId val="{00000004-4127-4599-AB60-96A069D1B579}"/>
            </c:ext>
          </c:extLst>
        </c:ser>
        <c:ser>
          <c:idx val="5"/>
          <c:order val="5"/>
          <c:tx>
            <c:strRef>
              <c:f>Taul1!$A$7</c:f>
              <c:strCache>
                <c:ptCount val="1"/>
                <c:pt idx="0">
                  <c:v>Keskiarvo</c:v>
                </c:pt>
              </c:strCache>
            </c:strRef>
          </c:tx>
          <c:spPr>
            <a:noFill/>
          </c:spPr>
          <c:invertIfNegative val="0"/>
          <c:dLbls>
            <c:numFmt formatCode="#,##0.00" sourceLinked="0"/>
            <c:spPr>
              <a:noFill/>
              <a:ln>
                <a:noFill/>
              </a:ln>
              <a:effectLst/>
            </c:spPr>
            <c:txPr>
              <a:bodyPr wrap="square" lIns="38100" tIns="19050" rIns="38100" bIns="19050" anchor="ctr">
                <a:spAutoFit/>
              </a:bodyPr>
              <a:lstStyle/>
              <a:p>
                <a:pPr>
                  <a:defRPr>
                    <a:solidFill>
                      <a:srgbClr val="262626"/>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Taul1!$B$1:$Z$1</c:f>
              <c:strCache>
                <c:ptCount val="25"/>
                <c:pt idx="0">
                  <c:v>Kaikki, n=1173</c:v>
                </c:pt>
                <c:pt idx="1">
                  <c:v>SUKUPUOLI</c:v>
                </c:pt>
                <c:pt idx="2">
                  <c:v>Nainen, n=543</c:v>
                </c:pt>
                <c:pt idx="3">
                  <c:v>Mies, n=630</c:v>
                </c:pt>
                <c:pt idx="4">
                  <c:v>IKÄ</c:v>
                </c:pt>
                <c:pt idx="5">
                  <c:v>15-24 vuotta, n=40</c:v>
                </c:pt>
                <c:pt idx="6">
                  <c:v>25-39 vuotta, n=234</c:v>
                </c:pt>
                <c:pt idx="7">
                  <c:v>40-59 vuotta, n=394</c:v>
                </c:pt>
                <c:pt idx="8">
                  <c:v>60-79 vuotta, n=505</c:v>
                </c:pt>
                <c:pt idx="9">
                  <c:v>AMMATTI/ASEMA</c:v>
                </c:pt>
                <c:pt idx="10">
                  <c:v>Maanviljelijä/työntekijä, n=242</c:v>
                </c:pt>
                <c:pt idx="11">
                  <c:v>Toimihenkilö/ylempi toimihenkilö/asiantuntija, n=349</c:v>
                </c:pt>
                <c:pt idx="12">
                  <c:v>Yrittäjä/johtava asema, n=95</c:v>
                </c:pt>
                <c:pt idx="13">
                  <c:v>Opiskelija/koululainen, n=87</c:v>
                </c:pt>
                <c:pt idx="14">
                  <c:v>Eläkeläinen, n=327</c:v>
                </c:pt>
                <c:pt idx="15">
                  <c:v>ÄÄNESTÄISI EDUSKUNTAVAALEISSA</c:v>
                </c:pt>
                <c:pt idx="16">
                  <c:v>Vihreä Liitto, n=112</c:v>
                </c:pt>
                <c:pt idx="17">
                  <c:v>Suomen Kristillisdemokraatit (KD), n=30</c:v>
                </c:pt>
                <c:pt idx="18">
                  <c:v>Vasemmistoliitto, n=106</c:v>
                </c:pt>
                <c:pt idx="19">
                  <c:v>Ruotsalainen Kansanpuolue (RKP), n=25</c:v>
                </c:pt>
                <c:pt idx="20">
                  <c:v>Suomen Sosialidemokraattinen Puolue (SDP), n=185</c:v>
                </c:pt>
                <c:pt idx="21">
                  <c:v>Suomen Keskusta, n=88</c:v>
                </c:pt>
                <c:pt idx="22">
                  <c:v>Liike Nyt, n=20</c:v>
                </c:pt>
                <c:pt idx="23">
                  <c:v>Kansallinen Kokoomus (KOK), n=182</c:v>
                </c:pt>
                <c:pt idx="24">
                  <c:v>Perussuomalaiset, n=172</c:v>
                </c:pt>
              </c:strCache>
            </c:strRef>
          </c:cat>
          <c:val>
            <c:numRef>
              <c:f>Taul1!$B$7:$Z$7</c:f>
              <c:numCache>
                <c:formatCode>General</c:formatCode>
                <c:ptCount val="25"/>
                <c:pt idx="0">
                  <c:v>2.1226565669612798</c:v>
                </c:pt>
                <c:pt idx="2">
                  <c:v>2.3373260731503001</c:v>
                </c:pt>
                <c:pt idx="3">
                  <c:v>1.9299269891698601</c:v>
                </c:pt>
                <c:pt idx="5">
                  <c:v>2.1560627098295901</c:v>
                </c:pt>
                <c:pt idx="6">
                  <c:v>2.0630316280119501</c:v>
                </c:pt>
                <c:pt idx="7">
                  <c:v>2.03893773133986</c:v>
                </c:pt>
                <c:pt idx="8">
                  <c:v>2.2403181922659501</c:v>
                </c:pt>
                <c:pt idx="10">
                  <c:v>2.0414392256223599</c:v>
                </c:pt>
                <c:pt idx="11">
                  <c:v>2.0637418691739899</c:v>
                </c:pt>
                <c:pt idx="12">
                  <c:v>2.0802790438098699</c:v>
                </c:pt>
                <c:pt idx="13">
                  <c:v>2.2193909322834</c:v>
                </c:pt>
                <c:pt idx="14">
                  <c:v>2.24359454415531</c:v>
                </c:pt>
                <c:pt idx="16">
                  <c:v>2.5869238338474401</c:v>
                </c:pt>
                <c:pt idx="17">
                  <c:v>2.3016397310369201</c:v>
                </c:pt>
                <c:pt idx="18">
                  <c:v>2.5814786926808799</c:v>
                </c:pt>
                <c:pt idx="19">
                  <c:v>2.263745313482</c:v>
                </c:pt>
                <c:pt idx="20">
                  <c:v>2.6284908497613499</c:v>
                </c:pt>
                <c:pt idx="21">
                  <c:v>2.2434801058251401</c:v>
                </c:pt>
                <c:pt idx="22">
                  <c:v>1.4030529643049801</c:v>
                </c:pt>
                <c:pt idx="23">
                  <c:v>1.9753853330959801</c:v>
                </c:pt>
                <c:pt idx="24">
                  <c:v>1.3909944858013701</c:v>
                </c:pt>
              </c:numCache>
            </c:numRef>
          </c:val>
          <c:extLst>
            <c:ext xmlns:c16="http://schemas.microsoft.com/office/drawing/2014/chart" uri="{C3380CC4-5D6E-409C-BE32-E72D297353CC}">
              <c16:uniqueId val="{00000006-4127-4599-AB60-96A069D1B579}"/>
            </c:ext>
          </c:extLst>
        </c:ser>
        <c:dLbls>
          <c:showLegendKey val="0"/>
          <c:showVal val="0"/>
          <c:showCatName val="0"/>
          <c:showSerName val="0"/>
          <c:showPercent val="0"/>
          <c:showBubbleSize val="0"/>
        </c:dLbls>
        <c:gapWidth val="50"/>
        <c:overlap val="100"/>
        <c:axId val="-287639392"/>
        <c:axId val="-287637760"/>
      </c:barChart>
      <c:catAx>
        <c:axId val="-287639392"/>
        <c:scaling>
          <c:orientation val="maxMin"/>
        </c:scaling>
        <c:delete val="0"/>
        <c:axPos val="l"/>
        <c:numFmt formatCode="General" sourceLinked="0"/>
        <c:majorTickMark val="none"/>
        <c:minorTickMark val="none"/>
        <c:tickLblPos val="low"/>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en-US"/>
          </a:p>
        </c:txPr>
        <c:crossAx val="-287637760"/>
        <c:crosses val="autoZero"/>
        <c:auto val="1"/>
        <c:lblAlgn val="ctr"/>
        <c:lblOffset val="100"/>
        <c:tickLblSkip val="1"/>
        <c:noMultiLvlLbl val="0"/>
      </c:catAx>
      <c:valAx>
        <c:axId val="-287637760"/>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en-US"/>
          </a:p>
        </c:txPr>
        <c:crossAx val="-287639392"/>
        <c:crosses val="autoZero"/>
        <c:crossBetween val="between"/>
        <c:majorUnit val="10"/>
        <c:minorUnit val="1"/>
      </c:valAx>
      <c:spPr>
        <a:ln>
          <a:noFill/>
        </a:ln>
      </c:spPr>
    </c:plotArea>
    <c:legend>
      <c:legendPos val="t"/>
      <c:layout>
        <c:manualLayout>
          <c:xMode val="edge"/>
          <c:yMode val="edge"/>
          <c:x val="0.27408130706110678"/>
          <c:y val="9.5994068380709698E-3"/>
          <c:w val="0.72591869293889322"/>
          <c:h val="0.11804653397105203"/>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955290" cy="497657"/>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63032" y="0"/>
            <a:ext cx="2955290" cy="497657"/>
          </a:xfrm>
          <a:prstGeom prst="rect">
            <a:avLst/>
          </a:prstGeom>
        </p:spPr>
        <p:txBody>
          <a:bodyPr vert="horz" lIns="91440" tIns="45720" rIns="91440" bIns="45720" rtlCol="0"/>
          <a:lstStyle>
            <a:lvl1pPr algn="r">
              <a:defRPr sz="1200"/>
            </a:lvl1pPr>
          </a:lstStyle>
          <a:p>
            <a:fld id="{651BC38D-06CE-45D7-8357-95901C0F0F94}" type="datetimeFigureOut">
              <a:rPr lang="fi-FI" smtClean="0"/>
              <a:t>15.10.2021</a:t>
            </a:fld>
            <a:endParaRPr lang="fi-FI"/>
          </a:p>
        </p:txBody>
      </p:sp>
      <p:sp>
        <p:nvSpPr>
          <p:cNvPr id="4" name="Dian kuvan paikkamerkki 3"/>
          <p:cNvSpPr>
            <a:spLocks noGrp="1" noRot="1" noChangeAspect="1"/>
          </p:cNvSpPr>
          <p:nvPr>
            <p:ph type="sldImg" idx="2"/>
          </p:nvPr>
        </p:nvSpPr>
        <p:spPr>
          <a:xfrm>
            <a:off x="433388" y="1239838"/>
            <a:ext cx="5953125" cy="334803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1991" y="4773375"/>
            <a:ext cx="5455920" cy="3905488"/>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1" y="9421044"/>
            <a:ext cx="2955290" cy="497656"/>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42FCB4C5-B3FC-4B30-BC32-769E27A55558}" type="slidenum">
              <a:rPr lang="fi-FI" smtClean="0"/>
              <a:t>‹#›</a:t>
            </a:fld>
            <a:endParaRPr lang="fi-FI"/>
          </a:p>
        </p:txBody>
      </p:sp>
    </p:spTree>
    <p:extLst>
      <p:ext uri="{BB962C8B-B14F-4D97-AF65-F5344CB8AC3E}">
        <p14:creationId xmlns:p14="http://schemas.microsoft.com/office/powerpoint/2010/main" val="3803548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PPNAME=KAPEE_</a:t>
            </a:r>
            <a:r>
              <a:rPr lang="fi-FI" sz="1200" dirty="0">
                <a:latin typeface="Calibri" panose="020F0502020204030204" pitchFamily="34" charset="0"/>
              </a:rPr>
              <a:t>KT4 7 </a:t>
            </a:r>
            <a:r>
              <a:rPr lang="fi-FI" sz="1200" dirty="0" err="1">
                <a:latin typeface="Calibri" panose="020F0502020204030204" pitchFamily="34" charset="0"/>
              </a:rPr>
              <a:t>os</a:t>
            </a:r>
            <a:r>
              <a:rPr lang="fi-FI" sz="1200" dirty="0">
                <a:latin typeface="Calibri" panose="020F0502020204030204" pitchFamily="34" charset="0"/>
              </a:rPr>
              <a:t> + ka 10-4 7-1</a:t>
            </a:r>
          </a:p>
          <a:p>
            <a:r>
              <a:rPr lang="fi-FI" dirty="0"/>
              <a:t>PPGROUPID=0</a:t>
            </a: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325D1-EC1A-4301-99D0-380293F88DA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55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PPNAME=KAPEE_</a:t>
            </a:r>
            <a:r>
              <a:rPr lang="fi-FI" sz="1200" dirty="0">
                <a:latin typeface="Calibri" panose="020F0502020204030204" pitchFamily="34" charset="0"/>
              </a:rPr>
              <a:t>KT4 7 </a:t>
            </a:r>
            <a:r>
              <a:rPr lang="fi-FI" sz="1200" dirty="0" err="1">
                <a:latin typeface="Calibri" panose="020F0502020204030204" pitchFamily="34" charset="0"/>
              </a:rPr>
              <a:t>os</a:t>
            </a:r>
            <a:r>
              <a:rPr lang="fi-FI" sz="1200" dirty="0">
                <a:latin typeface="Calibri" panose="020F0502020204030204" pitchFamily="34" charset="0"/>
              </a:rPr>
              <a:t> + ka 10-4 7-1</a:t>
            </a:r>
          </a:p>
          <a:p>
            <a:r>
              <a:rPr lang="fi-FI" dirty="0"/>
              <a:t>PPGROUPID=0</a:t>
            </a: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325D1-EC1A-4301-99D0-380293F88DA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0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PPNAME=KAPEE_</a:t>
            </a:r>
            <a:r>
              <a:rPr lang="fi-FI" sz="1200" dirty="0">
                <a:latin typeface="Calibri" panose="020F0502020204030204" pitchFamily="34" charset="0"/>
              </a:rPr>
              <a:t>KT4 8 </a:t>
            </a:r>
            <a:r>
              <a:rPr lang="fi-FI" sz="1200" dirty="0" err="1">
                <a:latin typeface="Calibri" panose="020F0502020204030204" pitchFamily="34" charset="0"/>
              </a:rPr>
              <a:t>os</a:t>
            </a:r>
            <a:r>
              <a:rPr lang="fi-FI" sz="1200" dirty="0">
                <a:latin typeface="Calibri" panose="020F0502020204030204" pitchFamily="34" charset="0"/>
              </a:rPr>
              <a:t> + ka 10-4+eos 7-1+eos</a:t>
            </a:r>
          </a:p>
          <a:p>
            <a:r>
              <a:rPr lang="fi-FI" dirty="0"/>
              <a:t>PPGROUPID=0</a:t>
            </a:r>
          </a:p>
          <a:p>
            <a:endParaRPr lang="fi-FI" dirty="0"/>
          </a:p>
        </p:txBody>
      </p:sp>
      <p:sp>
        <p:nvSpPr>
          <p:cNvPr id="4" name="Dian numeron paikkamerkki 3"/>
          <p:cNvSpPr>
            <a:spLocks noGrp="1"/>
          </p:cNvSpPr>
          <p:nvPr>
            <p:ph type="sldNum" sz="quarter" idx="10"/>
          </p:nvPr>
        </p:nvSpPr>
        <p:spPr/>
        <p:txBody>
          <a:bodyPr/>
          <a:lstStyle/>
          <a:p>
            <a:fld id="{45B325D1-EC1A-4301-99D0-380293F88DAE}" type="slidenum">
              <a:rPr lang="fi-FI" smtClean="0"/>
              <a:t>25</a:t>
            </a:fld>
            <a:endParaRPr lang="fi-FI"/>
          </a:p>
        </p:txBody>
      </p:sp>
    </p:spTree>
    <p:extLst>
      <p:ext uri="{BB962C8B-B14F-4D97-AF65-F5344CB8AC3E}">
        <p14:creationId xmlns:p14="http://schemas.microsoft.com/office/powerpoint/2010/main" val="3771948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PPNAME=KAPEE_</a:t>
            </a:r>
            <a:r>
              <a:rPr lang="fi-FI" sz="1200" dirty="0">
                <a:latin typeface="Calibri" panose="020F0502020204030204" pitchFamily="34" charset="0"/>
              </a:rPr>
              <a:t>KT4 NSI 3 </a:t>
            </a:r>
            <a:r>
              <a:rPr lang="fi-FI" sz="1200" dirty="0" err="1">
                <a:latin typeface="Calibri" panose="020F0502020204030204" pitchFamily="34" charset="0"/>
              </a:rPr>
              <a:t>os</a:t>
            </a:r>
            <a:r>
              <a:rPr lang="fi-FI" sz="1200" dirty="0">
                <a:latin typeface="Calibri" panose="020F0502020204030204" pitchFamily="34" charset="0"/>
              </a:rPr>
              <a:t> + NSI </a:t>
            </a:r>
            <a:r>
              <a:rPr lang="fi-FI" sz="1100" dirty="0">
                <a:latin typeface="Calibri" panose="020F0502020204030204" pitchFamily="34" charset="0"/>
              </a:rPr>
              <a:t>suo-</a:t>
            </a:r>
            <a:r>
              <a:rPr lang="fi-FI" sz="1100" dirty="0" err="1">
                <a:latin typeface="Calibri" panose="020F0502020204030204" pitchFamily="34" charset="0"/>
              </a:rPr>
              <a:t>pas</a:t>
            </a:r>
            <a:r>
              <a:rPr lang="fi-FI" sz="1100" dirty="0">
                <a:latin typeface="Calibri" panose="020F0502020204030204" pitchFamily="34" charset="0"/>
              </a:rPr>
              <a:t>-</a:t>
            </a:r>
            <a:r>
              <a:rPr lang="fi-FI" sz="1100" dirty="0" err="1">
                <a:latin typeface="Calibri" panose="020F0502020204030204" pitchFamily="34" charset="0"/>
              </a:rPr>
              <a:t>kri</a:t>
            </a:r>
            <a:endParaRPr lang="fi-FI" sz="1100" dirty="0">
              <a:latin typeface="Calibri" panose="020F0502020204030204" pitchFamily="34" charset="0"/>
            </a:endParaRPr>
          </a:p>
          <a:p>
            <a:r>
              <a:rPr lang="fi-FI" dirty="0"/>
              <a:t>PPGROUPID=0</a:t>
            </a:r>
          </a:p>
        </p:txBody>
      </p:sp>
      <p:sp>
        <p:nvSpPr>
          <p:cNvPr id="4" name="Dian numeron paikkamerkki 3"/>
          <p:cNvSpPr>
            <a:spLocks noGrp="1"/>
          </p:cNvSpPr>
          <p:nvPr>
            <p:ph type="sldNum" sz="quarter" idx="10"/>
          </p:nvPr>
        </p:nvSpPr>
        <p:spPr/>
        <p:txBody>
          <a:bodyPr/>
          <a:lstStyle/>
          <a:p>
            <a:fld id="{45B325D1-EC1A-4301-99D0-380293F88DAE}" type="slidenum">
              <a:rPr lang="fi-FI" smtClean="0"/>
              <a:t>30</a:t>
            </a:fld>
            <a:endParaRPr lang="fi-FI"/>
          </a:p>
        </p:txBody>
      </p:sp>
    </p:spTree>
    <p:extLst>
      <p:ext uri="{BB962C8B-B14F-4D97-AF65-F5344CB8AC3E}">
        <p14:creationId xmlns:p14="http://schemas.microsoft.com/office/powerpoint/2010/main" val="77681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PPNAME=KAPEE_</a:t>
            </a:r>
            <a:r>
              <a:rPr lang="fi-FI" sz="1200" dirty="0">
                <a:latin typeface="Calibri" panose="020F0502020204030204" pitchFamily="34" charset="0"/>
              </a:rPr>
              <a:t>KT4 NSI 3 </a:t>
            </a:r>
            <a:r>
              <a:rPr lang="fi-FI" sz="1200" dirty="0" err="1">
                <a:latin typeface="Calibri" panose="020F0502020204030204" pitchFamily="34" charset="0"/>
              </a:rPr>
              <a:t>os</a:t>
            </a:r>
            <a:r>
              <a:rPr lang="fi-FI" sz="1200" dirty="0">
                <a:latin typeface="Calibri" panose="020F0502020204030204" pitchFamily="34" charset="0"/>
              </a:rPr>
              <a:t> + NSI </a:t>
            </a:r>
            <a:r>
              <a:rPr lang="fi-FI" sz="1100" dirty="0">
                <a:latin typeface="Calibri" panose="020F0502020204030204" pitchFamily="34" charset="0"/>
              </a:rPr>
              <a:t>suo-</a:t>
            </a:r>
            <a:r>
              <a:rPr lang="fi-FI" sz="1100" dirty="0" err="1">
                <a:latin typeface="Calibri" panose="020F0502020204030204" pitchFamily="34" charset="0"/>
              </a:rPr>
              <a:t>pas</a:t>
            </a:r>
            <a:r>
              <a:rPr lang="fi-FI" sz="1100" dirty="0">
                <a:latin typeface="Calibri" panose="020F0502020204030204" pitchFamily="34" charset="0"/>
              </a:rPr>
              <a:t>-</a:t>
            </a:r>
            <a:r>
              <a:rPr lang="fi-FI" sz="1100" dirty="0" err="1">
                <a:latin typeface="Calibri" panose="020F0502020204030204" pitchFamily="34" charset="0"/>
              </a:rPr>
              <a:t>kri</a:t>
            </a:r>
            <a:endParaRPr lang="fi-FI" sz="1100" dirty="0">
              <a:latin typeface="Calibri" panose="020F0502020204030204" pitchFamily="34" charset="0"/>
            </a:endParaRPr>
          </a:p>
          <a:p>
            <a:r>
              <a:rPr lang="fi-FI" dirty="0"/>
              <a:t>PPGROUPID=0</a:t>
            </a:r>
          </a:p>
        </p:txBody>
      </p:sp>
      <p:sp>
        <p:nvSpPr>
          <p:cNvPr id="4" name="Dian numeron paikkamerkki 3"/>
          <p:cNvSpPr>
            <a:spLocks noGrp="1"/>
          </p:cNvSpPr>
          <p:nvPr>
            <p:ph type="sldNum" sz="quarter" idx="10"/>
          </p:nvPr>
        </p:nvSpPr>
        <p:spPr/>
        <p:txBody>
          <a:bodyPr/>
          <a:lstStyle/>
          <a:p>
            <a:fld id="{45B325D1-EC1A-4301-99D0-380293F88DAE}" type="slidenum">
              <a:rPr lang="fi-FI" smtClean="0"/>
              <a:t>32</a:t>
            </a:fld>
            <a:endParaRPr lang="fi-FI"/>
          </a:p>
        </p:txBody>
      </p:sp>
    </p:spTree>
    <p:extLst>
      <p:ext uri="{BB962C8B-B14F-4D97-AF65-F5344CB8AC3E}">
        <p14:creationId xmlns:p14="http://schemas.microsoft.com/office/powerpoint/2010/main" val="153519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vaatii taustakuvan">
    <p:spTree>
      <p:nvGrpSpPr>
        <p:cNvPr id="1" name=""/>
        <p:cNvGrpSpPr/>
        <p:nvPr/>
      </p:nvGrpSpPr>
      <p:grpSpPr>
        <a:xfrm>
          <a:off x="0" y="0"/>
          <a:ext cx="0" cy="0"/>
          <a:chOff x="0" y="0"/>
          <a:chExt cx="0" cy="0"/>
        </a:xfrm>
      </p:grpSpPr>
      <p:sp>
        <p:nvSpPr>
          <p:cNvPr id="8" name="Suorakulmio 7"/>
          <p:cNvSpPr/>
          <p:nvPr userDrawn="1"/>
        </p:nvSpPr>
        <p:spPr>
          <a:xfrm>
            <a:off x="0" y="0"/>
            <a:ext cx="12192000" cy="6858000"/>
          </a:xfrm>
          <a:prstGeom prst="rect">
            <a:avLst/>
          </a:pr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hasCustomPrompt="1"/>
          </p:nvPr>
        </p:nvSpPr>
        <p:spPr>
          <a:xfrm>
            <a:off x="1875064" y="895388"/>
            <a:ext cx="8441873" cy="2387600"/>
          </a:xfrm>
        </p:spPr>
        <p:txBody>
          <a:bodyPr anchor="b">
            <a:normAutofit/>
          </a:bodyPr>
          <a:lstStyle>
            <a:lvl1pPr algn="ctr">
              <a:defRPr sz="4800" i="1" baseline="0">
                <a:solidFill>
                  <a:schemeClr val="bg1"/>
                </a:solidFill>
              </a:defRPr>
            </a:lvl1pPr>
          </a:lstStyle>
          <a:p>
            <a:r>
              <a:rPr lang="fi-FI" dirty="0"/>
              <a:t>Tarjouksen/raportin</a:t>
            </a:r>
            <a:br>
              <a:rPr lang="fi-FI" dirty="0"/>
            </a:br>
            <a:r>
              <a:rPr lang="fi-FI" dirty="0"/>
              <a:t>otsikko</a:t>
            </a:r>
          </a:p>
        </p:txBody>
      </p:sp>
      <p:sp>
        <p:nvSpPr>
          <p:cNvPr id="3" name="Alaotsikko 2"/>
          <p:cNvSpPr>
            <a:spLocks noGrp="1"/>
          </p:cNvSpPr>
          <p:nvPr>
            <p:ph type="subTitle" idx="1" hasCustomPrompt="1"/>
          </p:nvPr>
        </p:nvSpPr>
        <p:spPr>
          <a:xfrm>
            <a:off x="1875063" y="3917007"/>
            <a:ext cx="8441874" cy="981563"/>
          </a:xfrm>
        </p:spPr>
        <p:txBody>
          <a:bodyPr anchor="t"/>
          <a:lstStyle>
            <a:lvl1pPr marL="0" indent="0" algn="ctr">
              <a:buNone/>
              <a:defRPr sz="2400" b="0" i="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Tutkimuksen nimi</a:t>
            </a:r>
            <a:br>
              <a:rPr lang="fi-FI" dirty="0"/>
            </a:br>
            <a:r>
              <a:rPr lang="fi-FI" dirty="0"/>
              <a:t>Asiakas tai tutkijan etu- ja sukunimi</a:t>
            </a:r>
          </a:p>
        </p:txBody>
      </p:sp>
      <p:sp>
        <p:nvSpPr>
          <p:cNvPr id="4" name="Päivämäärän paikkamerkki 3"/>
          <p:cNvSpPr>
            <a:spLocks noGrp="1"/>
          </p:cNvSpPr>
          <p:nvPr>
            <p:ph type="dt" sz="half" idx="10"/>
          </p:nvPr>
        </p:nvSpPr>
        <p:spPr/>
        <p:txBody>
          <a:bodyPr/>
          <a:lstStyle/>
          <a:p>
            <a:r>
              <a:rPr lang="fi-FI"/>
              <a:t>9.12.2020</a:t>
            </a:r>
          </a:p>
        </p:txBody>
      </p:sp>
      <p:sp>
        <p:nvSpPr>
          <p:cNvPr id="5" name="Alatunnisteen paikkamerkki 4"/>
          <p:cNvSpPr>
            <a:spLocks noGrp="1"/>
          </p:cNvSpPr>
          <p:nvPr>
            <p:ph type="ftr" sz="quarter" idx="11"/>
          </p:nvPr>
        </p:nvSpPr>
        <p:spPr/>
        <p:txBody>
          <a:bodyPr/>
          <a:lstStyle/>
          <a:p>
            <a:r>
              <a:rPr lang="fi-FI"/>
              <a:t>Suomalaisten mielipiteet kehitysyhteistyöstä 2021</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1" name="Tekstin paikkamerkki 10"/>
          <p:cNvSpPr>
            <a:spLocks noGrp="1"/>
          </p:cNvSpPr>
          <p:nvPr>
            <p:ph type="body" sz="quarter" idx="13" hasCustomPrompt="1"/>
          </p:nvPr>
        </p:nvSpPr>
        <p:spPr>
          <a:xfrm>
            <a:off x="1874838" y="3410765"/>
            <a:ext cx="8442325" cy="383027"/>
          </a:xfrm>
        </p:spPr>
        <p:txBody>
          <a:bodyPr anchor="ctr">
            <a:noAutofit/>
          </a:bodyPr>
          <a:lstStyle>
            <a:lvl1pPr marL="0" indent="0" algn="ctr">
              <a:buNone/>
              <a:defRPr sz="2400" b="1">
                <a:solidFill>
                  <a:schemeClr val="bg1"/>
                </a:solidFill>
                <a:latin typeface="+mn-lt"/>
              </a:defRPr>
            </a:lvl1pPr>
          </a:lstStyle>
          <a:p>
            <a:pPr lvl="0"/>
            <a:r>
              <a:rPr lang="fi-FI" dirty="0"/>
              <a:t>TUTKIMUSRAPORTTI/TARJOUS</a:t>
            </a:r>
          </a:p>
        </p:txBody>
      </p:sp>
      <p:sp>
        <p:nvSpPr>
          <p:cNvPr id="10" name="Tekstin paikkamerkki 9"/>
          <p:cNvSpPr>
            <a:spLocks noGrp="1"/>
          </p:cNvSpPr>
          <p:nvPr>
            <p:ph type="body" sz="quarter" idx="14" hasCustomPrompt="1"/>
          </p:nvPr>
        </p:nvSpPr>
        <p:spPr>
          <a:xfrm>
            <a:off x="1874838" y="5037363"/>
            <a:ext cx="8442325" cy="587149"/>
          </a:xfrm>
        </p:spPr>
        <p:txBody>
          <a:bodyPr anchor="ctr">
            <a:normAutofit/>
          </a:bodyPr>
          <a:lstStyle>
            <a:lvl1pPr marL="0" indent="0" algn="ctr">
              <a:buNone/>
              <a:defRPr sz="1600" baseline="0">
                <a:solidFill>
                  <a:schemeClr val="bg1"/>
                </a:solidFill>
                <a:latin typeface="+mn-lt"/>
              </a:defRPr>
            </a:lvl1pPr>
          </a:lstStyle>
          <a:p>
            <a:pPr lvl="0"/>
            <a:r>
              <a:rPr lang="fi-FI" dirty="0"/>
              <a:t>xx.xx.2018/Taloustutkimus Oy</a:t>
            </a:r>
          </a:p>
        </p:txBody>
      </p:sp>
    </p:spTree>
    <p:extLst>
      <p:ext uri="{BB962C8B-B14F-4D97-AF65-F5344CB8AC3E}">
        <p14:creationId xmlns:p14="http://schemas.microsoft.com/office/powerpoint/2010/main" val="3881956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9.12.2020</a:t>
            </a:r>
          </a:p>
        </p:txBody>
      </p:sp>
      <p:sp>
        <p:nvSpPr>
          <p:cNvPr id="3" name="Alatunnisteen paikkamerkki 2"/>
          <p:cNvSpPr>
            <a:spLocks noGrp="1"/>
          </p:cNvSpPr>
          <p:nvPr>
            <p:ph type="ftr" sz="quarter" idx="11"/>
          </p:nvPr>
        </p:nvSpPr>
        <p:spPr/>
        <p:txBody>
          <a:bodyPr/>
          <a:lstStyle/>
          <a:p>
            <a:r>
              <a:rPr lang="fi-FI"/>
              <a:t>Suomalaisten mielipiteet kehitysyhteistyöstä 2021</a:t>
            </a:r>
          </a:p>
        </p:txBody>
      </p:sp>
      <p:sp>
        <p:nvSpPr>
          <p:cNvPr id="4" name="Dian numeron paikkamerkki 3"/>
          <p:cNvSpPr>
            <a:spLocks noGrp="1"/>
          </p:cNvSpPr>
          <p:nvPr>
            <p:ph type="sldNum" sz="quarter" idx="12"/>
          </p:nvPr>
        </p:nvSpPr>
        <p:spPr/>
        <p:txBody>
          <a:bodyPr/>
          <a:lstStyle/>
          <a:p>
            <a:fld id="{45530FF3-944E-453D-AD86-280F662E2B3A}" type="slidenum">
              <a:rPr lang="fi-FI" smtClean="0"/>
              <a:t>‹#›</a:t>
            </a:fld>
            <a:endParaRPr lang="fi-FI"/>
          </a:p>
        </p:txBody>
      </p:sp>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433148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yhjä, ilman logoa">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9.12.2020</a:t>
            </a:r>
          </a:p>
        </p:txBody>
      </p:sp>
      <p:sp>
        <p:nvSpPr>
          <p:cNvPr id="3" name="Alatunnisteen paikkamerkki 2"/>
          <p:cNvSpPr>
            <a:spLocks noGrp="1"/>
          </p:cNvSpPr>
          <p:nvPr>
            <p:ph type="ftr" sz="quarter" idx="11"/>
          </p:nvPr>
        </p:nvSpPr>
        <p:spPr/>
        <p:txBody>
          <a:bodyPr/>
          <a:lstStyle/>
          <a:p>
            <a:r>
              <a:rPr lang="fi-FI"/>
              <a:t>Suomalaisten mielipiteet kehitysyhteistyöstä 2021</a:t>
            </a:r>
          </a:p>
        </p:txBody>
      </p:sp>
      <p:sp>
        <p:nvSpPr>
          <p:cNvPr id="4" name="Dian numeron paikkamerkki 3"/>
          <p:cNvSpPr>
            <a:spLocks noGrp="1"/>
          </p:cNvSpPr>
          <p:nvPr>
            <p:ph type="sldNum" sz="quarter" idx="12"/>
          </p:nvPr>
        </p:nvSpPr>
        <p:spPr/>
        <p:txBody>
          <a:bodyPr/>
          <a:lstStyle/>
          <a:p>
            <a:fld id="{45530FF3-944E-453D-AD86-280F662E2B3A}" type="slidenum">
              <a:rPr lang="fi-FI" smtClean="0"/>
              <a:t>‹#›</a:t>
            </a:fld>
            <a:endParaRPr lang="fi-FI"/>
          </a:p>
        </p:txBody>
      </p:sp>
    </p:spTree>
    <p:extLst>
      <p:ext uri="{BB962C8B-B14F-4D97-AF65-F5344CB8AC3E}">
        <p14:creationId xmlns:p14="http://schemas.microsoft.com/office/powerpoint/2010/main" val="356977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kuv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9.12.2020</a:t>
            </a:r>
          </a:p>
        </p:txBody>
      </p:sp>
      <p:sp>
        <p:nvSpPr>
          <p:cNvPr id="4" name="Alatunnisteen paikkamerkki 3"/>
          <p:cNvSpPr>
            <a:spLocks noGrp="1"/>
          </p:cNvSpPr>
          <p:nvPr>
            <p:ph type="ftr" sz="quarter" idx="11"/>
          </p:nvPr>
        </p:nvSpPr>
        <p:spPr/>
        <p:txBody>
          <a:bodyPr/>
          <a:lstStyle/>
          <a:p>
            <a:r>
              <a:rPr lang="fi-FI"/>
              <a:t>Suomalaisten mielipiteet kehitysyhteistyöstä 2021</a:t>
            </a:r>
          </a:p>
        </p:txBody>
      </p:sp>
      <p:sp>
        <p:nvSpPr>
          <p:cNvPr id="5" name="Dian numeron paikkamerkki 4"/>
          <p:cNvSpPr>
            <a:spLocks noGrp="1"/>
          </p:cNvSpPr>
          <p:nvPr>
            <p:ph type="sldNum" sz="quarter" idx="12"/>
          </p:nvPr>
        </p:nvSpPr>
        <p:spPr/>
        <p:txBody>
          <a:bodyPr/>
          <a:lstStyle/>
          <a:p>
            <a:fld id="{B6DB0E4E-F5D7-41BD-96AC-FA55D8C3805E}" type="slidenum">
              <a:rPr lang="fi-FI" smtClean="0"/>
              <a:pPr/>
              <a:t>‹#›</a:t>
            </a:fld>
            <a:endParaRPr lang="fi-FI"/>
          </a:p>
        </p:txBody>
      </p:sp>
      <p:sp>
        <p:nvSpPr>
          <p:cNvPr id="12" name="Tekstin paikkamerkki 18"/>
          <p:cNvSpPr>
            <a:spLocks noGrp="1"/>
          </p:cNvSpPr>
          <p:nvPr>
            <p:ph type="body" sz="quarter" idx="14" hasCustomPrompt="1"/>
          </p:nvPr>
        </p:nvSpPr>
        <p:spPr>
          <a:xfrm>
            <a:off x="653138" y="2359382"/>
            <a:ext cx="6484781" cy="307622"/>
          </a:xfrm>
          <a:prstGeom prst="rect">
            <a:avLst/>
          </a:prstGeom>
        </p:spPr>
        <p:txBody>
          <a:bodyPr/>
          <a:lstStyle>
            <a:lvl1pPr marL="0" indent="0">
              <a:buFont typeface="Arial" panose="020B0604020202020204" pitchFamily="34" charset="0"/>
              <a:buNone/>
              <a:defRPr sz="2000" b="1" baseline="0">
                <a:solidFill>
                  <a:schemeClr val="tx1">
                    <a:lumMod val="85000"/>
                    <a:lumOff val="15000"/>
                  </a:schemeClr>
                </a:solidFill>
                <a:latin typeface="+mn-lt"/>
              </a:defRPr>
            </a:lvl1pPr>
            <a:lvl3pPr marL="914400" indent="0">
              <a:buNone/>
              <a:defRPr sz="2400"/>
            </a:lvl3pPr>
          </a:lstStyle>
          <a:p>
            <a:pPr lvl="0"/>
            <a:r>
              <a:rPr lang="fi-FI" dirty="0"/>
              <a:t>TUTKIMUSTARJOUS, CALIBRI BOLD</a:t>
            </a:r>
          </a:p>
        </p:txBody>
      </p:sp>
      <p:sp>
        <p:nvSpPr>
          <p:cNvPr id="13" name="Tekstin paikkamerkki 18"/>
          <p:cNvSpPr>
            <a:spLocks noGrp="1"/>
          </p:cNvSpPr>
          <p:nvPr>
            <p:ph type="body" sz="quarter" idx="15" hasCustomPrompt="1"/>
          </p:nvPr>
        </p:nvSpPr>
        <p:spPr>
          <a:xfrm>
            <a:off x="653138" y="4308449"/>
            <a:ext cx="6484781" cy="402525"/>
          </a:xfrm>
          <a:prstGeom prst="rect">
            <a:avLst/>
          </a:prstGeom>
        </p:spPr>
        <p:txBody>
          <a:bodyPr/>
          <a:lstStyle>
            <a:lvl1pPr marL="0" indent="0">
              <a:lnSpc>
                <a:spcPts val="1600"/>
              </a:lnSpc>
              <a:buFont typeface="Arial" panose="020B0604020202020204" pitchFamily="34" charset="0"/>
              <a:buNone/>
              <a:defRPr sz="2000" baseline="0">
                <a:solidFill>
                  <a:schemeClr val="tx1">
                    <a:lumMod val="85000"/>
                    <a:lumOff val="15000"/>
                  </a:schemeClr>
                </a:solidFill>
                <a:latin typeface="+mj-lt"/>
              </a:defRPr>
            </a:lvl1pPr>
            <a:lvl3pPr marL="914400" indent="0">
              <a:buNone/>
              <a:defRPr sz="2400"/>
            </a:lvl3pPr>
          </a:lstStyle>
          <a:p>
            <a:pPr lvl="0"/>
            <a:r>
              <a:rPr lang="fi-FI" dirty="0"/>
              <a:t>Alaotsikko, </a:t>
            </a:r>
            <a:r>
              <a:rPr lang="fi-FI" dirty="0" err="1"/>
              <a:t>Calibri</a:t>
            </a:r>
            <a:r>
              <a:rPr lang="fi-FI" dirty="0"/>
              <a:t> </a:t>
            </a:r>
            <a:r>
              <a:rPr lang="fi-FI" dirty="0" err="1"/>
              <a:t>Light</a:t>
            </a:r>
            <a:endParaRPr lang="fi-FI" dirty="0"/>
          </a:p>
        </p:txBody>
      </p:sp>
      <p:sp>
        <p:nvSpPr>
          <p:cNvPr id="14" name="Otsikko 1"/>
          <p:cNvSpPr>
            <a:spLocks noGrp="1"/>
          </p:cNvSpPr>
          <p:nvPr>
            <p:ph type="title" hasCustomPrompt="1"/>
          </p:nvPr>
        </p:nvSpPr>
        <p:spPr>
          <a:xfrm>
            <a:off x="653138" y="2693900"/>
            <a:ext cx="6484780" cy="1085619"/>
          </a:xfrm>
          <a:prstGeom prst="rect">
            <a:avLst/>
          </a:prstGeom>
        </p:spPr>
        <p:txBody>
          <a:bodyPr/>
          <a:lstStyle>
            <a:lvl1pPr>
              <a:defRPr sz="4000" b="0">
                <a:solidFill>
                  <a:schemeClr val="tx1">
                    <a:lumMod val="85000"/>
                    <a:lumOff val="15000"/>
                  </a:schemeClr>
                </a:solidFill>
                <a:latin typeface="+mj-lt"/>
              </a:defRPr>
            </a:lvl1pPr>
          </a:lstStyle>
          <a:p>
            <a:r>
              <a:rPr lang="fi-FI" dirty="0"/>
              <a:t>TARJOUKSEN OTSIKKO, ISOLLA, CALIBRI LIGHT</a:t>
            </a:r>
          </a:p>
        </p:txBody>
      </p:sp>
      <p:sp>
        <p:nvSpPr>
          <p:cNvPr id="15" name="Kuvan paikkamerkki 2"/>
          <p:cNvSpPr>
            <a:spLocks noGrp="1"/>
          </p:cNvSpPr>
          <p:nvPr>
            <p:ph type="pic" idx="1" hasCustomPrompt="1"/>
          </p:nvPr>
        </p:nvSpPr>
        <p:spPr>
          <a:xfrm>
            <a:off x="7325032" y="0"/>
            <a:ext cx="4866968" cy="6857999"/>
          </a:xfrm>
          <a:prstGeom prst="rect">
            <a:avLst/>
          </a:prstGeom>
        </p:spPr>
        <p:txBody>
          <a:bodyPr/>
          <a:lstStyle>
            <a:lvl1pPr marL="0" indent="0">
              <a:buNone/>
              <a:defRPr sz="3200">
                <a:solidFill>
                  <a:schemeClr val="tx1">
                    <a:lumMod val="85000"/>
                    <a:lumOff val="15000"/>
                  </a:schemeClr>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Kuva</a:t>
            </a:r>
          </a:p>
        </p:txBody>
      </p:sp>
    </p:spTree>
    <p:extLst>
      <p:ext uri="{BB962C8B-B14F-4D97-AF65-F5344CB8AC3E}">
        <p14:creationId xmlns:p14="http://schemas.microsoft.com/office/powerpoint/2010/main" val="703385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9.12.2020</a:t>
            </a:r>
          </a:p>
        </p:txBody>
      </p:sp>
      <p:sp>
        <p:nvSpPr>
          <p:cNvPr id="4" name="Alatunnisteen paikkamerkki 3"/>
          <p:cNvSpPr>
            <a:spLocks noGrp="1"/>
          </p:cNvSpPr>
          <p:nvPr>
            <p:ph type="ftr" sz="quarter" idx="11"/>
          </p:nvPr>
        </p:nvSpPr>
        <p:spPr/>
        <p:txBody>
          <a:bodyPr/>
          <a:lstStyle/>
          <a:p>
            <a:r>
              <a:rPr lang="fi-FI"/>
              <a:t>Suomalaisten mielipiteet kehitysyhteistyöstä 2021</a:t>
            </a:r>
          </a:p>
        </p:txBody>
      </p:sp>
      <p:sp>
        <p:nvSpPr>
          <p:cNvPr id="5" name="Dian numeron paikkamerkki 4"/>
          <p:cNvSpPr>
            <a:spLocks noGrp="1"/>
          </p:cNvSpPr>
          <p:nvPr>
            <p:ph type="sldNum" sz="quarter" idx="12"/>
          </p:nvPr>
        </p:nvSpPr>
        <p:spPr/>
        <p:txBody>
          <a:bodyPr/>
          <a:lstStyle/>
          <a:p>
            <a:fld id="{B6DB0E4E-F5D7-41BD-96AC-FA55D8C3805E}" type="slidenum">
              <a:rPr lang="fi-FI" smtClean="0"/>
              <a:pPr/>
              <a:t>‹#›</a:t>
            </a:fld>
            <a:endParaRPr lang="fi-FI"/>
          </a:p>
        </p:txBody>
      </p:sp>
      <p:sp>
        <p:nvSpPr>
          <p:cNvPr id="12" name="Tekstin paikkamerkki 18"/>
          <p:cNvSpPr>
            <a:spLocks noGrp="1"/>
          </p:cNvSpPr>
          <p:nvPr>
            <p:ph type="body" sz="quarter" idx="14" hasCustomPrompt="1"/>
          </p:nvPr>
        </p:nvSpPr>
        <p:spPr>
          <a:xfrm>
            <a:off x="2373083" y="1945726"/>
            <a:ext cx="6484781" cy="307622"/>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60F28"/>
              </a:buClr>
              <a:buSzTx/>
              <a:buFont typeface="Arial" panose="020B0604020202020204" pitchFamily="34" charset="0"/>
              <a:buNone/>
              <a:tabLst/>
              <a:defRPr sz="2000" b="1" baseline="0">
                <a:solidFill>
                  <a:schemeClr val="tx1">
                    <a:lumMod val="85000"/>
                    <a:lumOff val="15000"/>
                  </a:schemeClr>
                </a:solidFill>
                <a:latin typeface="+mn-lt"/>
              </a:defRPr>
            </a:lvl1pPr>
            <a:lvl3pPr marL="914400" indent="0">
              <a:buNone/>
              <a:defRPr sz="2400"/>
            </a:lvl3pPr>
          </a:lstStyle>
          <a:p>
            <a:pPr marL="0" marR="0" lvl="0" indent="0" algn="l" defTabSz="914400" rtl="0" eaLnBrk="1" fontAlgn="auto" latinLnBrk="0" hangingPunct="1">
              <a:lnSpc>
                <a:spcPct val="90000"/>
              </a:lnSpc>
              <a:spcBef>
                <a:spcPts val="1000"/>
              </a:spcBef>
              <a:spcAft>
                <a:spcPts val="0"/>
              </a:spcAft>
              <a:buClr>
                <a:srgbClr val="E60F28"/>
              </a:buClr>
              <a:buSzTx/>
              <a:buFont typeface="Arial" panose="020B0604020202020204" pitchFamily="34" charset="0"/>
              <a:buNone/>
              <a:tabLst/>
              <a:defRPr/>
            </a:pPr>
            <a:r>
              <a:rPr lang="fi-FI" dirty="0"/>
              <a:t>TUTKIMUSTARJOUS, CALIBRI BOLD, 20 PT</a:t>
            </a:r>
          </a:p>
        </p:txBody>
      </p:sp>
      <p:sp>
        <p:nvSpPr>
          <p:cNvPr id="13" name="Tekstin paikkamerkki 18"/>
          <p:cNvSpPr>
            <a:spLocks noGrp="1"/>
          </p:cNvSpPr>
          <p:nvPr>
            <p:ph type="body" sz="quarter" idx="15" hasCustomPrompt="1"/>
          </p:nvPr>
        </p:nvSpPr>
        <p:spPr>
          <a:xfrm>
            <a:off x="2373083" y="3894793"/>
            <a:ext cx="6484781" cy="402525"/>
          </a:xfrm>
          <a:prstGeom prst="rect">
            <a:avLst/>
          </a:prstGeom>
        </p:spPr>
        <p:txBody>
          <a:bodyPr/>
          <a:lstStyle>
            <a:lvl1pPr marL="0" indent="0">
              <a:lnSpc>
                <a:spcPts val="1600"/>
              </a:lnSpc>
              <a:buFont typeface="Arial" panose="020B0604020202020204" pitchFamily="34" charset="0"/>
              <a:buNone/>
              <a:defRPr sz="2000" baseline="0">
                <a:solidFill>
                  <a:schemeClr val="tx1">
                    <a:lumMod val="85000"/>
                    <a:lumOff val="15000"/>
                  </a:schemeClr>
                </a:solidFill>
                <a:latin typeface="+mj-lt"/>
              </a:defRPr>
            </a:lvl1pPr>
            <a:lvl3pPr marL="914400" indent="0">
              <a:buNone/>
              <a:defRPr sz="2400"/>
            </a:lvl3pPr>
          </a:lstStyle>
          <a:p>
            <a:pPr lvl="0"/>
            <a:r>
              <a:rPr lang="fi-FI" dirty="0"/>
              <a:t>Alaotsikko, </a:t>
            </a:r>
            <a:r>
              <a:rPr lang="fi-FI" dirty="0" err="1"/>
              <a:t>Calibri</a:t>
            </a:r>
            <a:r>
              <a:rPr lang="fi-FI" dirty="0"/>
              <a:t> </a:t>
            </a:r>
            <a:r>
              <a:rPr lang="fi-FI" dirty="0" err="1"/>
              <a:t>Light</a:t>
            </a:r>
            <a:endParaRPr lang="fi-FI" dirty="0"/>
          </a:p>
        </p:txBody>
      </p:sp>
      <p:sp>
        <p:nvSpPr>
          <p:cNvPr id="14" name="Otsikko 1"/>
          <p:cNvSpPr>
            <a:spLocks noGrp="1"/>
          </p:cNvSpPr>
          <p:nvPr>
            <p:ph type="title" hasCustomPrompt="1"/>
          </p:nvPr>
        </p:nvSpPr>
        <p:spPr>
          <a:xfrm>
            <a:off x="2373083" y="2280244"/>
            <a:ext cx="6484780" cy="1092875"/>
          </a:xfrm>
          <a:prstGeom prst="rect">
            <a:avLst/>
          </a:prstGeom>
        </p:spPr>
        <p:txBody>
          <a:bodyPr/>
          <a:lstStyle>
            <a:lvl1pPr>
              <a:defRPr sz="4000" b="0">
                <a:solidFill>
                  <a:schemeClr val="tx1">
                    <a:lumMod val="85000"/>
                    <a:lumOff val="15000"/>
                  </a:schemeClr>
                </a:solidFill>
                <a:latin typeface="+mj-lt"/>
              </a:defRPr>
            </a:lvl1pPr>
          </a:lstStyle>
          <a:p>
            <a:r>
              <a:rPr lang="fi-FI" dirty="0"/>
              <a:t>TARJOUKSEN OTSIKKO, ISOLLA, CALIBRI LIGHT</a:t>
            </a:r>
          </a:p>
        </p:txBody>
      </p:sp>
    </p:spTree>
    <p:extLst>
      <p:ext uri="{BB962C8B-B14F-4D97-AF65-F5344CB8AC3E}">
        <p14:creationId xmlns:p14="http://schemas.microsoft.com/office/powerpoint/2010/main" val="1294234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9.12.2020</a:t>
            </a:r>
          </a:p>
        </p:txBody>
      </p:sp>
      <p:sp>
        <p:nvSpPr>
          <p:cNvPr id="5" name="Alatunnisteen paikkamerkki 4"/>
          <p:cNvSpPr>
            <a:spLocks noGrp="1"/>
          </p:cNvSpPr>
          <p:nvPr>
            <p:ph type="ftr" sz="quarter" idx="11"/>
          </p:nvPr>
        </p:nvSpPr>
        <p:spPr/>
        <p:txBody>
          <a:bodyPr/>
          <a:lstStyle/>
          <a:p>
            <a:r>
              <a:rPr lang="fi-FI"/>
              <a:t>Suomalaisten mielipiteet kehitysyhteistyöstä 2021</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7"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8"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587265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sisältö ja kuv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9.12.2020</a:t>
            </a:r>
          </a:p>
        </p:txBody>
      </p:sp>
      <p:sp>
        <p:nvSpPr>
          <p:cNvPr id="5" name="Alatunnisteen paikkamerkki 4"/>
          <p:cNvSpPr>
            <a:spLocks noGrp="1"/>
          </p:cNvSpPr>
          <p:nvPr>
            <p:ph type="ftr" sz="quarter" idx="11"/>
          </p:nvPr>
        </p:nvSpPr>
        <p:spPr/>
        <p:txBody>
          <a:bodyPr/>
          <a:lstStyle/>
          <a:p>
            <a:r>
              <a:rPr lang="fi-FI"/>
              <a:t>Suomalaisten mielipiteet kehitysyhteistyöstä 2021</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7" name="Otsikko 1"/>
          <p:cNvSpPr>
            <a:spLocks noGrp="1"/>
          </p:cNvSpPr>
          <p:nvPr>
            <p:ph type="title" hasCustomPrompt="1"/>
          </p:nvPr>
        </p:nvSpPr>
        <p:spPr>
          <a:xfrm>
            <a:off x="653138" y="582697"/>
            <a:ext cx="6335491"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8" name="Sisällön paikkamerkki 2"/>
          <p:cNvSpPr>
            <a:spLocks noGrp="1"/>
          </p:cNvSpPr>
          <p:nvPr>
            <p:ph idx="1" hasCustomPrompt="1"/>
          </p:nvPr>
        </p:nvSpPr>
        <p:spPr>
          <a:xfrm>
            <a:off x="653138" y="1335159"/>
            <a:ext cx="6335491" cy="4706412"/>
          </a:xfrm>
          <a:prstGeom prst="rect">
            <a:avLst/>
          </a:prstGeom>
        </p:spPr>
        <p:txBody>
          <a:bodyPr/>
          <a:lstStyle>
            <a:lvl1pPr>
              <a:defRPr sz="1800" baseline="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Kuvan paikkamerkki 2"/>
          <p:cNvSpPr>
            <a:spLocks noGrp="1"/>
          </p:cNvSpPr>
          <p:nvPr>
            <p:ph type="pic" idx="13" hasCustomPrompt="1"/>
          </p:nvPr>
        </p:nvSpPr>
        <p:spPr>
          <a:xfrm>
            <a:off x="7325032" y="0"/>
            <a:ext cx="4866968" cy="6857999"/>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Kuva</a:t>
            </a:r>
          </a:p>
        </p:txBody>
      </p:sp>
    </p:spTree>
    <p:extLst>
      <p:ext uri="{BB962C8B-B14F-4D97-AF65-F5344CB8AC3E}">
        <p14:creationId xmlns:p14="http://schemas.microsoft.com/office/powerpoint/2010/main" val="2888070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ja sisältö (sisennetty)">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9.12.2020</a:t>
            </a:r>
          </a:p>
        </p:txBody>
      </p:sp>
      <p:sp>
        <p:nvSpPr>
          <p:cNvPr id="4" name="Alatunnisteen paikkamerkki 3"/>
          <p:cNvSpPr>
            <a:spLocks noGrp="1"/>
          </p:cNvSpPr>
          <p:nvPr>
            <p:ph type="ftr" sz="quarter" idx="11"/>
          </p:nvPr>
        </p:nvSpPr>
        <p:spPr/>
        <p:txBody>
          <a:bodyPr/>
          <a:lstStyle/>
          <a:p>
            <a:r>
              <a:rPr lang="fi-FI"/>
              <a:t>Suomalaisten mielipiteet kehitysyhteistyöstä 2021</a:t>
            </a:r>
          </a:p>
        </p:txBody>
      </p:sp>
      <p:sp>
        <p:nvSpPr>
          <p:cNvPr id="5" name="Dian numeron paikkamerkki 4"/>
          <p:cNvSpPr>
            <a:spLocks noGrp="1"/>
          </p:cNvSpPr>
          <p:nvPr>
            <p:ph type="sldNum" sz="quarter" idx="12"/>
          </p:nvPr>
        </p:nvSpPr>
        <p:spPr/>
        <p:txBody>
          <a:bodyPr/>
          <a:lstStyle/>
          <a:p>
            <a:fld id="{B6DB0E4E-F5D7-41BD-96AC-FA55D8C3805E}" type="slidenum">
              <a:rPr lang="fi-FI" smtClean="0"/>
              <a:t>‹#›</a:t>
            </a:fld>
            <a:endParaRPr lang="fi-FI"/>
          </a:p>
        </p:txBody>
      </p:sp>
      <p:sp>
        <p:nvSpPr>
          <p:cNvPr id="8" name="Sisällön paikkamerkki 2"/>
          <p:cNvSpPr>
            <a:spLocks noGrp="1"/>
          </p:cNvSpPr>
          <p:nvPr>
            <p:ph idx="1" hasCustomPrompt="1"/>
          </p:nvPr>
        </p:nvSpPr>
        <p:spPr>
          <a:xfrm>
            <a:off x="1045029" y="1335159"/>
            <a:ext cx="10641873" cy="4813092"/>
          </a:xfrm>
          <a:prstGeom prst="rect">
            <a:avLst/>
          </a:prstGeom>
        </p:spPr>
        <p:txBody>
          <a:bodyPr/>
          <a:lstStyle>
            <a:lvl1pPr>
              <a:defRPr sz="2000">
                <a:solidFill>
                  <a:schemeClr val="tx1">
                    <a:lumMod val="85000"/>
                    <a:lumOff val="15000"/>
                  </a:schemeClr>
                </a:solidFill>
                <a:latin typeface="+mj-lt"/>
              </a:defRPr>
            </a:lvl1pPr>
            <a:lvl2pPr>
              <a:defRPr sz="2000">
                <a:solidFill>
                  <a:schemeClr val="tx1">
                    <a:lumMod val="85000"/>
                    <a:lumOff val="15000"/>
                  </a:schemeClr>
                </a:solidFill>
                <a:latin typeface="+mj-lt"/>
              </a:defRPr>
            </a:lvl2pPr>
            <a:lvl3pPr>
              <a:defRPr sz="1800">
                <a:solidFill>
                  <a:schemeClr val="tx1">
                    <a:lumMod val="85000"/>
                    <a:lumOff val="15000"/>
                  </a:schemeClr>
                </a:solidFill>
                <a:latin typeface="+mj-lt"/>
              </a:defRPr>
            </a:lvl3pPr>
            <a:lvl4pPr>
              <a:defRPr sz="1800">
                <a:solidFill>
                  <a:schemeClr val="tx1">
                    <a:lumMod val="85000"/>
                    <a:lumOff val="15000"/>
                  </a:schemeClr>
                </a:solidFill>
                <a:latin typeface="+mj-lt"/>
              </a:defRPr>
            </a:lvl4pPr>
            <a:lvl5pPr>
              <a:defRPr sz="18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Tree>
    <p:extLst>
      <p:ext uri="{BB962C8B-B14F-4D97-AF65-F5344CB8AC3E}">
        <p14:creationId xmlns:p14="http://schemas.microsoft.com/office/powerpoint/2010/main" val="2516200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ksi palstaa">
    <p:spTree>
      <p:nvGrpSpPr>
        <p:cNvPr id="1" name=""/>
        <p:cNvGrpSpPr/>
        <p:nvPr/>
      </p:nvGrpSpPr>
      <p:grpSpPr>
        <a:xfrm>
          <a:off x="0" y="0"/>
          <a:ext cx="0" cy="0"/>
          <a:chOff x="0" y="0"/>
          <a:chExt cx="0" cy="0"/>
        </a:xfrm>
      </p:grpSpPr>
      <p:sp>
        <p:nvSpPr>
          <p:cNvPr id="3" name="Tekstin paikkamerkki 2"/>
          <p:cNvSpPr>
            <a:spLocks noGrp="1"/>
          </p:cNvSpPr>
          <p:nvPr>
            <p:ph type="body" idx="1" hasCustomPrompt="1"/>
          </p:nvPr>
        </p:nvSpPr>
        <p:spPr>
          <a:xfrm>
            <a:off x="653138"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REGULAR, KAIKKI ISOLLA</a:t>
            </a:r>
          </a:p>
        </p:txBody>
      </p:sp>
      <p:sp>
        <p:nvSpPr>
          <p:cNvPr id="4" name="Sisällön paikkamerkki 3"/>
          <p:cNvSpPr>
            <a:spLocks noGrp="1"/>
          </p:cNvSpPr>
          <p:nvPr>
            <p:ph sz="half" idx="2" hasCustomPrompt="1"/>
          </p:nvPr>
        </p:nvSpPr>
        <p:spPr>
          <a:xfrm>
            <a:off x="653138"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p:cNvSpPr>
            <a:spLocks noGrp="1"/>
          </p:cNvSpPr>
          <p:nvPr>
            <p:ph type="dt" sz="half" idx="10"/>
          </p:nvPr>
        </p:nvSpPr>
        <p:spPr/>
        <p:txBody>
          <a:bodyPr/>
          <a:lstStyle/>
          <a:p>
            <a:r>
              <a:rPr lang="fi-FI"/>
              <a:t>9.12.2020</a:t>
            </a:r>
          </a:p>
        </p:txBody>
      </p:sp>
      <p:sp>
        <p:nvSpPr>
          <p:cNvPr id="8" name="Alatunnisteen paikkamerkki 7"/>
          <p:cNvSpPr>
            <a:spLocks noGrp="1"/>
          </p:cNvSpPr>
          <p:nvPr>
            <p:ph type="ftr" sz="quarter" idx="11"/>
          </p:nvPr>
        </p:nvSpPr>
        <p:spPr/>
        <p:txBody>
          <a:bodyPr/>
          <a:lstStyle/>
          <a:p>
            <a:r>
              <a:rPr lang="fi-FI"/>
              <a:t>Suomalaisten mielipiteet kehitysyhteistyöstä 2021</a:t>
            </a:r>
          </a:p>
        </p:txBody>
      </p:sp>
      <p:sp>
        <p:nvSpPr>
          <p:cNvPr id="9" name="Dian numeron paikkamerkki 8"/>
          <p:cNvSpPr>
            <a:spLocks noGrp="1"/>
          </p:cNvSpPr>
          <p:nvPr>
            <p:ph type="sldNum" sz="quarter" idx="12"/>
          </p:nvPr>
        </p:nvSpPr>
        <p:spPr/>
        <p:txBody>
          <a:bodyPr/>
          <a:lstStyle/>
          <a:p>
            <a:fld id="{B6DB0E4E-F5D7-41BD-96AC-FA55D8C3805E}" type="slidenum">
              <a:rPr lang="fi-FI" smtClean="0"/>
              <a:t>‹#›</a:t>
            </a:fld>
            <a:endParaRPr lang="fi-FI"/>
          </a:p>
        </p:txBody>
      </p:sp>
      <p:sp>
        <p:nvSpPr>
          <p:cNvPr id="11" name="Tekstin paikkamerkki 2"/>
          <p:cNvSpPr>
            <a:spLocks noGrp="1"/>
          </p:cNvSpPr>
          <p:nvPr>
            <p:ph type="body" idx="13" hasCustomPrompt="1"/>
          </p:nvPr>
        </p:nvSpPr>
        <p:spPr>
          <a:xfrm>
            <a:off x="6307182"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REGULAR, KAIKKI ISOLLA</a:t>
            </a:r>
          </a:p>
        </p:txBody>
      </p:sp>
      <p:sp>
        <p:nvSpPr>
          <p:cNvPr id="12" name="Sisällön paikkamerkki 3"/>
          <p:cNvSpPr>
            <a:spLocks noGrp="1"/>
          </p:cNvSpPr>
          <p:nvPr>
            <p:ph sz="half" idx="14" hasCustomPrompt="1"/>
          </p:nvPr>
        </p:nvSpPr>
        <p:spPr>
          <a:xfrm>
            <a:off x="6307182"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Tree>
    <p:extLst>
      <p:ext uri="{BB962C8B-B14F-4D97-AF65-F5344CB8AC3E}">
        <p14:creationId xmlns:p14="http://schemas.microsoft.com/office/powerpoint/2010/main" val="2726352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ksi palstaa, ilman otsikoita">
    <p:spTree>
      <p:nvGrpSpPr>
        <p:cNvPr id="1" name=""/>
        <p:cNvGrpSpPr/>
        <p:nvPr/>
      </p:nvGrpSpPr>
      <p:grpSpPr>
        <a:xfrm>
          <a:off x="0" y="0"/>
          <a:ext cx="0" cy="0"/>
          <a:chOff x="0" y="0"/>
          <a:chExt cx="0" cy="0"/>
        </a:xfrm>
      </p:grpSpPr>
      <p:sp>
        <p:nvSpPr>
          <p:cNvPr id="4" name="Sisällön paikkamerkki 3"/>
          <p:cNvSpPr>
            <a:spLocks noGrp="1"/>
          </p:cNvSpPr>
          <p:nvPr>
            <p:ph sz="half" idx="2" hasCustomPrompt="1"/>
          </p:nvPr>
        </p:nvSpPr>
        <p:spPr>
          <a:xfrm>
            <a:off x="653138" y="1362705"/>
            <a:ext cx="5365210" cy="4711524"/>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p:cNvSpPr>
            <a:spLocks noGrp="1"/>
          </p:cNvSpPr>
          <p:nvPr>
            <p:ph type="dt" sz="half" idx="10"/>
          </p:nvPr>
        </p:nvSpPr>
        <p:spPr/>
        <p:txBody>
          <a:bodyPr/>
          <a:lstStyle/>
          <a:p>
            <a:r>
              <a:rPr lang="fi-FI"/>
              <a:t>9.12.2020</a:t>
            </a:r>
          </a:p>
        </p:txBody>
      </p:sp>
      <p:sp>
        <p:nvSpPr>
          <p:cNvPr id="8" name="Alatunnisteen paikkamerkki 7"/>
          <p:cNvSpPr>
            <a:spLocks noGrp="1"/>
          </p:cNvSpPr>
          <p:nvPr>
            <p:ph type="ftr" sz="quarter" idx="11"/>
          </p:nvPr>
        </p:nvSpPr>
        <p:spPr/>
        <p:txBody>
          <a:bodyPr/>
          <a:lstStyle/>
          <a:p>
            <a:r>
              <a:rPr lang="fi-FI"/>
              <a:t>Suomalaisten mielipiteet kehitysyhteistyöstä 2021</a:t>
            </a:r>
          </a:p>
        </p:txBody>
      </p:sp>
      <p:sp>
        <p:nvSpPr>
          <p:cNvPr id="9" name="Dian numeron paikkamerkki 8"/>
          <p:cNvSpPr>
            <a:spLocks noGrp="1"/>
          </p:cNvSpPr>
          <p:nvPr>
            <p:ph type="sldNum" sz="quarter" idx="12"/>
          </p:nvPr>
        </p:nvSpPr>
        <p:spPr/>
        <p:txBody>
          <a:bodyPr/>
          <a:lstStyle/>
          <a:p>
            <a:fld id="{B6DB0E4E-F5D7-41BD-96AC-FA55D8C3805E}" type="slidenum">
              <a:rPr lang="fi-FI" smtClean="0"/>
              <a:t>‹#›</a:t>
            </a:fld>
            <a:endParaRPr lang="fi-FI"/>
          </a:p>
        </p:txBody>
      </p:sp>
      <p:sp>
        <p:nvSpPr>
          <p:cNvPr id="12" name="Sisällön paikkamerkki 3"/>
          <p:cNvSpPr>
            <a:spLocks noGrp="1"/>
          </p:cNvSpPr>
          <p:nvPr>
            <p:ph sz="half" idx="14" hasCustomPrompt="1"/>
          </p:nvPr>
        </p:nvSpPr>
        <p:spPr>
          <a:xfrm>
            <a:off x="6307182" y="1362705"/>
            <a:ext cx="5365210" cy="4711524"/>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Tree>
    <p:extLst>
      <p:ext uri="{BB962C8B-B14F-4D97-AF65-F5344CB8AC3E}">
        <p14:creationId xmlns:p14="http://schemas.microsoft.com/office/powerpoint/2010/main" val="3081303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e palstaa">
    <p:spTree>
      <p:nvGrpSpPr>
        <p:cNvPr id="1" name=""/>
        <p:cNvGrpSpPr/>
        <p:nvPr/>
      </p:nvGrpSpPr>
      <p:grpSpPr>
        <a:xfrm>
          <a:off x="0" y="0"/>
          <a:ext cx="0" cy="0"/>
          <a:chOff x="0" y="0"/>
          <a:chExt cx="0" cy="0"/>
        </a:xfrm>
      </p:grpSpPr>
      <p:sp>
        <p:nvSpPr>
          <p:cNvPr id="3" name="Tekstin paikkamerkki 2"/>
          <p:cNvSpPr>
            <a:spLocks noGrp="1"/>
          </p:cNvSpPr>
          <p:nvPr>
            <p:ph type="body" idx="1" hasCustomPrompt="1"/>
          </p:nvPr>
        </p:nvSpPr>
        <p:spPr>
          <a:xfrm>
            <a:off x="653138" y="1362262"/>
            <a:ext cx="3413766" cy="704253"/>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REGULAR, KAIKKI ISOLLA</a:t>
            </a:r>
          </a:p>
        </p:txBody>
      </p:sp>
      <p:sp>
        <p:nvSpPr>
          <p:cNvPr id="4" name="Sisällön paikkamerkki 3"/>
          <p:cNvSpPr>
            <a:spLocks noGrp="1"/>
          </p:cNvSpPr>
          <p:nvPr>
            <p:ph sz="half" idx="2" hasCustomPrompt="1"/>
          </p:nvPr>
        </p:nvSpPr>
        <p:spPr>
          <a:xfrm>
            <a:off x="653138" y="2141166"/>
            <a:ext cx="3413766" cy="3943948"/>
          </a:xfrm>
          <a:prstGeom prst="rect">
            <a:avLst/>
          </a:prstGeom>
        </p:spPr>
        <p:txBody>
          <a:bodyPr/>
          <a:lstStyle>
            <a:lvl1pPr>
              <a:defRPr sz="1600">
                <a:solidFill>
                  <a:schemeClr val="tx1">
                    <a:lumMod val="85000"/>
                    <a:lumOff val="15000"/>
                  </a:schemeClr>
                </a:solidFill>
                <a:latin typeface="+mj-lt"/>
              </a:defRPr>
            </a:lvl1pPr>
            <a:lvl2pPr>
              <a:defRPr sz="16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p:cNvSpPr>
            <a:spLocks noGrp="1"/>
          </p:cNvSpPr>
          <p:nvPr>
            <p:ph type="dt" sz="half" idx="10"/>
          </p:nvPr>
        </p:nvSpPr>
        <p:spPr/>
        <p:txBody>
          <a:bodyPr/>
          <a:lstStyle/>
          <a:p>
            <a:r>
              <a:rPr lang="fi-FI"/>
              <a:t>9.12.2020</a:t>
            </a:r>
          </a:p>
        </p:txBody>
      </p:sp>
      <p:sp>
        <p:nvSpPr>
          <p:cNvPr id="8" name="Alatunnisteen paikkamerkki 7"/>
          <p:cNvSpPr>
            <a:spLocks noGrp="1"/>
          </p:cNvSpPr>
          <p:nvPr>
            <p:ph type="ftr" sz="quarter" idx="11"/>
          </p:nvPr>
        </p:nvSpPr>
        <p:spPr/>
        <p:txBody>
          <a:bodyPr/>
          <a:lstStyle/>
          <a:p>
            <a:r>
              <a:rPr lang="fi-FI"/>
              <a:t>Suomalaisten mielipiteet kehitysyhteistyöstä 2021</a:t>
            </a:r>
            <a:endParaRPr lang="fi-FI" dirty="0"/>
          </a:p>
        </p:txBody>
      </p:sp>
      <p:sp>
        <p:nvSpPr>
          <p:cNvPr id="9" name="Dian numeron paikkamerkki 8"/>
          <p:cNvSpPr>
            <a:spLocks noGrp="1"/>
          </p:cNvSpPr>
          <p:nvPr>
            <p:ph type="sldNum" sz="quarter" idx="12"/>
          </p:nvPr>
        </p:nvSpPr>
        <p:spPr/>
        <p:txBody>
          <a:bodyPr/>
          <a:lstStyle/>
          <a:p>
            <a:fld id="{B6DB0E4E-F5D7-41BD-96AC-FA55D8C3805E}" type="slidenum">
              <a:rPr lang="fi-FI" smtClean="0"/>
              <a:t>‹#›</a:t>
            </a:fld>
            <a:endParaRPr lang="fi-FI"/>
          </a:p>
        </p:txBody>
      </p:sp>
      <p:sp>
        <p:nvSpPr>
          <p:cNvPr id="13" name="Tekstin paikkamerkki 2"/>
          <p:cNvSpPr>
            <a:spLocks noGrp="1"/>
          </p:cNvSpPr>
          <p:nvPr>
            <p:ph type="body" idx="13" hasCustomPrompt="1"/>
          </p:nvPr>
        </p:nvSpPr>
        <p:spPr>
          <a:xfrm>
            <a:off x="4467492" y="1362262"/>
            <a:ext cx="3413766" cy="704253"/>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REGULAR, KAIKKI ISOLLA</a:t>
            </a:r>
          </a:p>
        </p:txBody>
      </p:sp>
      <p:sp>
        <p:nvSpPr>
          <p:cNvPr id="14" name="Sisällön paikkamerkki 3"/>
          <p:cNvSpPr>
            <a:spLocks noGrp="1"/>
          </p:cNvSpPr>
          <p:nvPr>
            <p:ph sz="half" idx="14" hasCustomPrompt="1"/>
          </p:nvPr>
        </p:nvSpPr>
        <p:spPr>
          <a:xfrm>
            <a:off x="4467492" y="2141166"/>
            <a:ext cx="3413766" cy="3943948"/>
          </a:xfrm>
          <a:prstGeom prst="rect">
            <a:avLst/>
          </a:prstGeom>
        </p:spPr>
        <p:txBody>
          <a:bodyPr/>
          <a:lstStyle>
            <a:lvl1pPr>
              <a:defRPr sz="1600">
                <a:solidFill>
                  <a:schemeClr val="tx1">
                    <a:lumMod val="85000"/>
                    <a:lumOff val="15000"/>
                  </a:schemeClr>
                </a:solidFill>
                <a:latin typeface="+mj-lt"/>
              </a:defRPr>
            </a:lvl1pPr>
            <a:lvl2pPr>
              <a:defRPr sz="16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5" name="Tekstin paikkamerkki 2"/>
          <p:cNvSpPr>
            <a:spLocks noGrp="1"/>
          </p:cNvSpPr>
          <p:nvPr>
            <p:ph type="body" idx="15" hasCustomPrompt="1"/>
          </p:nvPr>
        </p:nvSpPr>
        <p:spPr>
          <a:xfrm>
            <a:off x="8273136" y="1362262"/>
            <a:ext cx="3413766" cy="704253"/>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REGULAR, KAIKKI ISOLLA</a:t>
            </a:r>
          </a:p>
        </p:txBody>
      </p:sp>
      <p:sp>
        <p:nvSpPr>
          <p:cNvPr id="16" name="Sisällön paikkamerkki 3"/>
          <p:cNvSpPr>
            <a:spLocks noGrp="1"/>
          </p:cNvSpPr>
          <p:nvPr>
            <p:ph sz="half" idx="16" hasCustomPrompt="1"/>
          </p:nvPr>
        </p:nvSpPr>
        <p:spPr>
          <a:xfrm>
            <a:off x="8273136" y="2141166"/>
            <a:ext cx="3413766" cy="3943948"/>
          </a:xfrm>
          <a:prstGeom prst="rect">
            <a:avLst/>
          </a:prstGeom>
        </p:spPr>
        <p:txBody>
          <a:bodyPr/>
          <a:lstStyle>
            <a:lvl1pPr>
              <a:defRPr sz="1600">
                <a:solidFill>
                  <a:schemeClr val="tx1">
                    <a:lumMod val="85000"/>
                    <a:lumOff val="15000"/>
                  </a:schemeClr>
                </a:solidFill>
                <a:latin typeface="+mj-lt"/>
              </a:defRPr>
            </a:lvl1pPr>
            <a:lvl2pPr>
              <a:defRPr sz="16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Tree>
    <p:extLst>
      <p:ext uri="{BB962C8B-B14F-4D97-AF65-F5344CB8AC3E}">
        <p14:creationId xmlns:p14="http://schemas.microsoft.com/office/powerpoint/2010/main" val="249903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875064" y="895388"/>
            <a:ext cx="8441873" cy="2387600"/>
          </a:xfrm>
        </p:spPr>
        <p:txBody>
          <a:bodyPr anchor="b">
            <a:normAutofit/>
          </a:bodyPr>
          <a:lstStyle>
            <a:lvl1pPr algn="ctr">
              <a:defRPr sz="4800" i="1" baseline="0">
                <a:solidFill>
                  <a:schemeClr val="tx1">
                    <a:lumMod val="85000"/>
                    <a:lumOff val="15000"/>
                  </a:schemeClr>
                </a:solidFill>
              </a:defRPr>
            </a:lvl1pPr>
          </a:lstStyle>
          <a:p>
            <a:r>
              <a:rPr lang="fi-FI" dirty="0"/>
              <a:t>Tarjouksen/raportin</a:t>
            </a:r>
            <a:br>
              <a:rPr lang="fi-FI" dirty="0"/>
            </a:br>
            <a:r>
              <a:rPr lang="fi-FI" dirty="0"/>
              <a:t>otsikko</a:t>
            </a:r>
          </a:p>
        </p:txBody>
      </p:sp>
      <p:sp>
        <p:nvSpPr>
          <p:cNvPr id="3" name="Alaotsikko 2"/>
          <p:cNvSpPr>
            <a:spLocks noGrp="1"/>
          </p:cNvSpPr>
          <p:nvPr>
            <p:ph type="subTitle" idx="1" hasCustomPrompt="1"/>
          </p:nvPr>
        </p:nvSpPr>
        <p:spPr>
          <a:xfrm>
            <a:off x="1875063" y="3917007"/>
            <a:ext cx="8441874" cy="981563"/>
          </a:xfrm>
        </p:spPr>
        <p:txBody>
          <a:bodyPr anchor="t"/>
          <a:lstStyle>
            <a:lvl1pPr marL="0" indent="0" algn="ctr">
              <a:buNone/>
              <a:defRPr sz="2400" b="0" i="0" baseline="0">
                <a:solidFill>
                  <a:schemeClr val="tx1">
                    <a:lumMod val="85000"/>
                    <a:lumOff val="1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Tutkimuksen nimi</a:t>
            </a:r>
            <a:br>
              <a:rPr lang="fi-FI" dirty="0"/>
            </a:br>
            <a:r>
              <a:rPr lang="fi-FI" dirty="0"/>
              <a:t>Asiakas tai tutkijan etu- ja sukunimi</a:t>
            </a:r>
          </a:p>
        </p:txBody>
      </p:sp>
      <p:sp>
        <p:nvSpPr>
          <p:cNvPr id="4" name="Päivämäärän paikkamerkki 3"/>
          <p:cNvSpPr>
            <a:spLocks noGrp="1"/>
          </p:cNvSpPr>
          <p:nvPr>
            <p:ph type="dt" sz="half" idx="10"/>
          </p:nvPr>
        </p:nvSpPr>
        <p:spPr/>
        <p:txBody>
          <a:bodyPr/>
          <a:lstStyle/>
          <a:p>
            <a:r>
              <a:rPr lang="fi-FI"/>
              <a:t>9.12.2020</a:t>
            </a:r>
          </a:p>
        </p:txBody>
      </p:sp>
      <p:sp>
        <p:nvSpPr>
          <p:cNvPr id="5" name="Alatunnisteen paikkamerkki 4"/>
          <p:cNvSpPr>
            <a:spLocks noGrp="1"/>
          </p:cNvSpPr>
          <p:nvPr>
            <p:ph type="ftr" sz="quarter" idx="11"/>
          </p:nvPr>
        </p:nvSpPr>
        <p:spPr/>
        <p:txBody>
          <a:bodyPr/>
          <a:lstStyle/>
          <a:p>
            <a:r>
              <a:rPr lang="fi-FI"/>
              <a:t>Suomalaisten mielipiteet kehitysyhteistyöstä 2021</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1" name="Tekstin paikkamerkki 10"/>
          <p:cNvSpPr>
            <a:spLocks noGrp="1"/>
          </p:cNvSpPr>
          <p:nvPr>
            <p:ph type="body" sz="quarter" idx="13" hasCustomPrompt="1"/>
          </p:nvPr>
        </p:nvSpPr>
        <p:spPr>
          <a:xfrm>
            <a:off x="1874838" y="3410765"/>
            <a:ext cx="8442325" cy="383027"/>
          </a:xfrm>
        </p:spPr>
        <p:txBody>
          <a:bodyPr anchor="ctr">
            <a:noAutofit/>
          </a:bodyPr>
          <a:lstStyle>
            <a:lvl1pPr marL="0" indent="0" algn="ctr">
              <a:buNone/>
              <a:defRPr sz="2400" b="1">
                <a:solidFill>
                  <a:schemeClr val="tx1">
                    <a:lumMod val="85000"/>
                    <a:lumOff val="15000"/>
                  </a:schemeClr>
                </a:solidFill>
                <a:latin typeface="+mn-lt"/>
              </a:defRPr>
            </a:lvl1pPr>
          </a:lstStyle>
          <a:p>
            <a:pPr lvl="0"/>
            <a:r>
              <a:rPr lang="fi-FI" dirty="0"/>
              <a:t>TUTKIMUSRAPORTTI/TARJOUS</a:t>
            </a:r>
          </a:p>
        </p:txBody>
      </p:sp>
      <p:sp>
        <p:nvSpPr>
          <p:cNvPr id="10" name="Tekstin paikkamerkki 9"/>
          <p:cNvSpPr>
            <a:spLocks noGrp="1"/>
          </p:cNvSpPr>
          <p:nvPr>
            <p:ph type="body" sz="quarter" idx="14" hasCustomPrompt="1"/>
          </p:nvPr>
        </p:nvSpPr>
        <p:spPr>
          <a:xfrm>
            <a:off x="1874838" y="5037363"/>
            <a:ext cx="8442325" cy="587149"/>
          </a:xfrm>
        </p:spPr>
        <p:txBody>
          <a:bodyPr anchor="ctr">
            <a:normAutofit/>
          </a:bodyPr>
          <a:lstStyle>
            <a:lvl1pPr marL="0" indent="0" algn="ctr">
              <a:buNone/>
              <a:defRPr sz="1600" baseline="0">
                <a:solidFill>
                  <a:schemeClr val="tx1">
                    <a:lumMod val="85000"/>
                    <a:lumOff val="15000"/>
                  </a:schemeClr>
                </a:solidFill>
                <a:latin typeface="+mn-lt"/>
              </a:defRPr>
            </a:lvl1pPr>
          </a:lstStyle>
          <a:p>
            <a:pPr lvl="0"/>
            <a:r>
              <a:rPr lang="fi-FI" dirty="0"/>
              <a:t>xx.xx.2018/Taloustutkimus Oy</a:t>
            </a:r>
          </a:p>
        </p:txBody>
      </p:sp>
    </p:spTree>
    <p:extLst>
      <p:ext uri="{BB962C8B-B14F-4D97-AF65-F5344CB8AC3E}">
        <p14:creationId xmlns:p14="http://schemas.microsoft.com/office/powerpoint/2010/main" val="2041151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9.12.2020</a:t>
            </a:r>
          </a:p>
        </p:txBody>
      </p:sp>
      <p:sp>
        <p:nvSpPr>
          <p:cNvPr id="3" name="Alatunnisteen paikkamerkki 2"/>
          <p:cNvSpPr>
            <a:spLocks noGrp="1"/>
          </p:cNvSpPr>
          <p:nvPr>
            <p:ph type="ftr" sz="quarter" idx="11"/>
          </p:nvPr>
        </p:nvSpPr>
        <p:spPr/>
        <p:txBody>
          <a:bodyPr/>
          <a:lstStyle/>
          <a:p>
            <a:r>
              <a:rPr lang="fi-FI"/>
              <a:t>Suomalaisten mielipiteet kehitysyhteistyöstä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a:t>
            </a:fld>
            <a:endParaRPr lang="fi-FI"/>
          </a:p>
        </p:txBody>
      </p:sp>
    </p:spTree>
    <p:extLst>
      <p:ext uri="{BB962C8B-B14F-4D97-AF65-F5344CB8AC3E}">
        <p14:creationId xmlns:p14="http://schemas.microsoft.com/office/powerpoint/2010/main" val="965025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9.12.2020</a:t>
            </a:r>
          </a:p>
        </p:txBody>
      </p:sp>
      <p:sp>
        <p:nvSpPr>
          <p:cNvPr id="3" name="Alatunnisteen paikkamerkki 2"/>
          <p:cNvSpPr>
            <a:spLocks noGrp="1"/>
          </p:cNvSpPr>
          <p:nvPr>
            <p:ph type="ftr" sz="quarter" idx="11"/>
          </p:nvPr>
        </p:nvSpPr>
        <p:spPr/>
        <p:txBody>
          <a:bodyPr/>
          <a:lstStyle/>
          <a:p>
            <a:r>
              <a:rPr lang="fi-FI"/>
              <a:t>Suomalaisten mielipiteet kehitysyhteistyöstä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a:t>
            </a:fld>
            <a:endParaRPr lang="fi-FI"/>
          </a:p>
        </p:txBody>
      </p:sp>
      <p:sp>
        <p:nvSpPr>
          <p:cNvPr id="5" name="Otsikko 1"/>
          <p:cNvSpPr>
            <a:spLocks noGrp="1"/>
          </p:cNvSpPr>
          <p:nvPr>
            <p:ph type="title" hasCustomPrompt="1"/>
          </p:nvPr>
        </p:nvSpPr>
        <p:spPr>
          <a:xfrm>
            <a:off x="831850" y="3033916"/>
            <a:ext cx="10515599" cy="652001"/>
          </a:xfrm>
          <a:prstGeom prst="rect">
            <a:avLst/>
          </a:prstGeom>
        </p:spPr>
        <p:txBody>
          <a:bodyPr/>
          <a:lstStyle>
            <a:lvl1pPr algn="ctr">
              <a:defRPr sz="4000" b="1" baseline="0">
                <a:solidFill>
                  <a:schemeClr val="tx1">
                    <a:lumMod val="85000"/>
                    <a:lumOff val="15000"/>
                  </a:schemeClr>
                </a:solidFill>
                <a:latin typeface="+mn-lt"/>
              </a:defRPr>
            </a:lvl1pPr>
          </a:lstStyle>
          <a:p>
            <a:r>
              <a:rPr lang="fi-FI" dirty="0"/>
              <a:t>MUOKATTAVA VÄLIOTSIKKO, ISOLLA 40 PT</a:t>
            </a:r>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1596" y="1217915"/>
            <a:ext cx="10195564" cy="5631376"/>
          </a:xfrm>
          <a:prstGeom prst="rect">
            <a:avLst/>
          </a:prstGeom>
        </p:spPr>
      </p:pic>
    </p:spTree>
    <p:extLst>
      <p:ext uri="{BB962C8B-B14F-4D97-AF65-F5344CB8AC3E}">
        <p14:creationId xmlns:p14="http://schemas.microsoft.com/office/powerpoint/2010/main" val="2369740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Yleiset sopimusehdot">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9.12.2020</a:t>
            </a:r>
          </a:p>
        </p:txBody>
      </p:sp>
      <p:sp>
        <p:nvSpPr>
          <p:cNvPr id="5" name="Alatunnisteen paikkamerkki 4"/>
          <p:cNvSpPr>
            <a:spLocks noGrp="1"/>
          </p:cNvSpPr>
          <p:nvPr>
            <p:ph type="ftr" sz="quarter" idx="11"/>
          </p:nvPr>
        </p:nvSpPr>
        <p:spPr/>
        <p:txBody>
          <a:bodyPr/>
          <a:lstStyle/>
          <a:p>
            <a:r>
              <a:rPr lang="fi-FI"/>
              <a:t>Suomalaisten mielipiteet kehitysyhteistyöstä 2021</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9" name="Tekstiruutu 8"/>
          <p:cNvSpPr txBox="1"/>
          <p:nvPr userDrawn="1"/>
        </p:nvSpPr>
        <p:spPr>
          <a:xfrm>
            <a:off x="653138" y="581804"/>
            <a:ext cx="10700663" cy="846386"/>
          </a:xfrm>
          <a:prstGeom prst="rect">
            <a:avLst/>
          </a:prstGeom>
        </p:spPr>
        <p:txBody>
          <a:bodyPr wrap="square" rtlCol="0">
            <a:spAutoFit/>
          </a:bodyPr>
          <a:lstStyle/>
          <a:p>
            <a:pPr algn="l">
              <a:buClr>
                <a:srgbClr val="E60F28"/>
              </a:buClr>
              <a:buSzPct val="150000"/>
            </a:pPr>
            <a:r>
              <a:rPr lang="fi-FI" sz="1600" b="1" dirty="0">
                <a:solidFill>
                  <a:schemeClr val="tx1">
                    <a:lumMod val="85000"/>
                    <a:lumOff val="15000"/>
                  </a:schemeClr>
                </a:solidFill>
                <a:effectLst/>
                <a:latin typeface="+mn-lt"/>
              </a:rPr>
              <a:t>TARJOUKSEN LIITE</a:t>
            </a:r>
          </a:p>
          <a:p>
            <a:pPr algn="l">
              <a:buClr>
                <a:srgbClr val="E60F28"/>
              </a:buClr>
              <a:buSzPct val="150000"/>
            </a:pPr>
            <a:r>
              <a:rPr lang="fi-FI" sz="2100" dirty="0">
                <a:solidFill>
                  <a:schemeClr val="tx1">
                    <a:lumMod val="85000"/>
                    <a:lumOff val="15000"/>
                  </a:schemeClr>
                </a:solidFill>
                <a:effectLst/>
                <a:latin typeface="+mj-lt"/>
              </a:rPr>
              <a:t>TALOUSTUTKIMUKSEN YLEISET ERILLISTUTKIMUSTEN SOPIMUSEHDOT JA LAADUNVARMISTUS</a:t>
            </a:r>
          </a:p>
          <a:p>
            <a:pPr algn="l">
              <a:buClr>
                <a:srgbClr val="E60F28"/>
              </a:buClr>
              <a:buSzPct val="150000"/>
            </a:pPr>
            <a:r>
              <a:rPr lang="fi-FI" sz="1200" dirty="0">
                <a:solidFill>
                  <a:schemeClr val="tx1">
                    <a:lumMod val="85000"/>
                    <a:lumOff val="15000"/>
                  </a:schemeClr>
                </a:solidFill>
                <a:effectLst/>
                <a:latin typeface="+mj-lt"/>
              </a:rPr>
              <a:t>Seuraavat yleiset sopimusehdot ovat aina voimassa erillistutkimuksissa ellei tarjouksessa ole toisin määritelty.</a:t>
            </a:r>
          </a:p>
        </p:txBody>
      </p:sp>
      <p:sp>
        <p:nvSpPr>
          <p:cNvPr id="3" name="Tekstiruutu 2"/>
          <p:cNvSpPr txBox="1"/>
          <p:nvPr userDrawn="1"/>
        </p:nvSpPr>
        <p:spPr>
          <a:xfrm>
            <a:off x="653142" y="1613847"/>
            <a:ext cx="5218609" cy="4426853"/>
          </a:xfrm>
          <a:prstGeom prst="rect">
            <a:avLst/>
          </a:prstGeom>
          <a:noFill/>
        </p:spPr>
        <p:txBody>
          <a:bodyPr wrap="square" rtlCol="0">
            <a:spAutoFit/>
          </a:bodyPr>
          <a:lstStyle/>
          <a:p>
            <a:pPr lvl="0">
              <a:lnSpc>
                <a:spcPts val="1300"/>
              </a:lnSpc>
            </a:pPr>
            <a:r>
              <a:rPr lang="fi-FI" sz="1000" b="1" dirty="0">
                <a:solidFill>
                  <a:schemeClr val="tx1">
                    <a:lumMod val="85000"/>
                    <a:lumOff val="15000"/>
                  </a:schemeClr>
                </a:solidFill>
                <a:latin typeface="+mn-lt"/>
              </a:rPr>
              <a:t>Maksuehdot</a:t>
            </a:r>
          </a:p>
          <a:p>
            <a:pPr lvl="0">
              <a:lnSpc>
                <a:spcPts val="1300"/>
              </a:lnSpc>
            </a:pPr>
            <a:r>
              <a:rPr lang="fi-FI" sz="1000" dirty="0">
                <a:solidFill>
                  <a:schemeClr val="tx1">
                    <a:lumMod val="85000"/>
                    <a:lumOff val="15000"/>
                  </a:schemeClr>
                </a:solidFill>
              </a:rPr>
              <a:t>Tutkimus laskutetaan kahdessa erässä: 50 % tilauksesta ja 50 % raportin/tulosten toimittamisen yhteydessä. Maksuehdot 14 pv netto, viivästyskorko: korkolain mukainen viitekorko lisättynä korkolain 4 §:n mukaisella 7 prosenttiyksikön lisäkorolla. </a:t>
            </a:r>
            <a:r>
              <a:rPr lang="fi-FI" sz="1000" dirty="0" err="1">
                <a:solidFill>
                  <a:schemeClr val="tx1">
                    <a:lumMod val="85000"/>
                    <a:lumOff val="15000"/>
                  </a:schemeClr>
                </a:solidFill>
              </a:rPr>
              <a:t>Alv.rek</a:t>
            </a:r>
            <a:r>
              <a:rPr lang="fi-FI" sz="1000" dirty="0">
                <a:solidFill>
                  <a:schemeClr val="tx1">
                    <a:lumMod val="85000"/>
                    <a:lumOff val="15000"/>
                  </a:schemeClr>
                </a:solidFill>
              </a:rPr>
              <a:t>.</a:t>
            </a:r>
          </a:p>
          <a:p>
            <a:pPr lvl="0">
              <a:lnSpc>
                <a:spcPts val="1300"/>
              </a:lnSpc>
            </a:pPr>
            <a:endParaRPr lang="fi-FI" sz="1000" dirty="0">
              <a:solidFill>
                <a:schemeClr val="tx1">
                  <a:lumMod val="85000"/>
                  <a:lumOff val="15000"/>
                </a:schemeClr>
              </a:solidFill>
            </a:endParaRPr>
          </a:p>
          <a:p>
            <a:pPr lvl="0">
              <a:lnSpc>
                <a:spcPts val="1300"/>
              </a:lnSpc>
            </a:pPr>
            <a:r>
              <a:rPr lang="fi-FI" sz="1000" b="1" dirty="0">
                <a:solidFill>
                  <a:schemeClr val="tx1">
                    <a:lumMod val="85000"/>
                    <a:lumOff val="15000"/>
                  </a:schemeClr>
                </a:solidFill>
                <a:latin typeface="+mn-lt"/>
              </a:rPr>
              <a:t>Lisätyöt</a:t>
            </a:r>
          </a:p>
          <a:p>
            <a:pPr lvl="0">
              <a:lnSpc>
                <a:spcPts val="1300"/>
              </a:lnSpc>
            </a:pPr>
            <a:r>
              <a:rPr lang="fi-FI" sz="1000" dirty="0">
                <a:solidFill>
                  <a:schemeClr val="tx1">
                    <a:lumMod val="85000"/>
                    <a:lumOff val="15000"/>
                  </a:schemeClr>
                </a:solidFill>
              </a:rPr>
              <a:t>Kaikista töistä, joista tarjouksessa ei ole sovittu, sovitaan ja veloitetaan erikseen. Tämä koskee myös kaikkia tilaajan ehdottamia muutoksia toimeksiantoon.</a:t>
            </a:r>
          </a:p>
          <a:p>
            <a:pPr lvl="0">
              <a:lnSpc>
                <a:spcPts val="1300"/>
              </a:lnSpc>
            </a:pPr>
            <a:endParaRPr lang="fi-FI" sz="1000" dirty="0">
              <a:solidFill>
                <a:schemeClr val="tx1">
                  <a:lumMod val="85000"/>
                  <a:lumOff val="15000"/>
                </a:schemeClr>
              </a:solidFill>
            </a:endParaRPr>
          </a:p>
          <a:p>
            <a:pPr lvl="0">
              <a:lnSpc>
                <a:spcPts val="1300"/>
              </a:lnSpc>
            </a:pPr>
            <a:r>
              <a:rPr lang="fi-FI" sz="1000" b="1" dirty="0">
                <a:solidFill>
                  <a:schemeClr val="tx1">
                    <a:lumMod val="85000"/>
                    <a:lumOff val="15000"/>
                  </a:schemeClr>
                </a:solidFill>
                <a:latin typeface="+mn-lt"/>
              </a:rPr>
              <a:t>Alihankinta</a:t>
            </a:r>
          </a:p>
          <a:p>
            <a:pPr lvl="0">
              <a:lnSpc>
                <a:spcPts val="1300"/>
              </a:lnSpc>
            </a:pPr>
            <a:r>
              <a:rPr lang="fi-FI" sz="1000" dirty="0">
                <a:solidFill>
                  <a:schemeClr val="tx1">
                    <a:lumMod val="85000"/>
                    <a:lumOff val="15000"/>
                  </a:schemeClr>
                </a:solidFill>
              </a:rPr>
              <a:t>Tämän projektin tiedonkeruussa ei käytetä alihankkijoita, ellei sitä ole mainittu tarjouksessa tai muutoin sovittu toimeksiantajan kanssa erikseen.</a:t>
            </a:r>
          </a:p>
          <a:p>
            <a:pPr lvl="0">
              <a:lnSpc>
                <a:spcPts val="1300"/>
              </a:lnSpc>
            </a:pPr>
            <a:endParaRPr lang="fi-FI" sz="1000" dirty="0">
              <a:solidFill>
                <a:schemeClr val="tx1">
                  <a:lumMod val="85000"/>
                  <a:lumOff val="15000"/>
                </a:schemeClr>
              </a:solidFill>
            </a:endParaRPr>
          </a:p>
          <a:p>
            <a:pPr lvl="0">
              <a:lnSpc>
                <a:spcPts val="1300"/>
              </a:lnSpc>
            </a:pPr>
            <a:r>
              <a:rPr lang="fi-FI" sz="1000" b="1" dirty="0">
                <a:solidFill>
                  <a:schemeClr val="tx1">
                    <a:lumMod val="85000"/>
                    <a:lumOff val="15000"/>
                  </a:schemeClr>
                </a:solidFill>
                <a:latin typeface="+mn-lt"/>
              </a:rPr>
              <a:t>Tarjouksen voimassaolo</a:t>
            </a:r>
          </a:p>
          <a:p>
            <a:pPr lvl="0">
              <a:lnSpc>
                <a:spcPts val="1300"/>
              </a:lnSpc>
            </a:pPr>
            <a:r>
              <a:rPr lang="fi-FI" sz="1000" dirty="0">
                <a:solidFill>
                  <a:schemeClr val="tx1">
                    <a:lumMod val="85000"/>
                    <a:lumOff val="15000"/>
                  </a:schemeClr>
                </a:solidFill>
              </a:rPr>
              <a:t>Tarjous on voimassa 3 kk tarjouksen päivämäärästä. Mikäli tilausta ei tehdä tämän ajan kuluessa, Taloustutkimuksella on oikeus määritellä tarjouksen hinta ja muut ehdot uudelleen.</a:t>
            </a:r>
          </a:p>
          <a:p>
            <a:pPr lvl="0">
              <a:lnSpc>
                <a:spcPts val="1300"/>
              </a:lnSpc>
            </a:pPr>
            <a:endParaRPr lang="fi-FI" sz="1000" dirty="0">
              <a:solidFill>
                <a:schemeClr val="tx1">
                  <a:lumMod val="85000"/>
                  <a:lumOff val="15000"/>
                </a:schemeClr>
              </a:solidFill>
            </a:endParaRPr>
          </a:p>
          <a:p>
            <a:pPr lvl="0">
              <a:lnSpc>
                <a:spcPts val="1300"/>
              </a:lnSpc>
            </a:pPr>
            <a:r>
              <a:rPr lang="fi-FI" sz="1000" b="1" dirty="0">
                <a:solidFill>
                  <a:schemeClr val="tx1">
                    <a:lumMod val="85000"/>
                    <a:lumOff val="15000"/>
                  </a:schemeClr>
                </a:solidFill>
                <a:latin typeface="+mn-lt"/>
              </a:rPr>
              <a:t>Tilauksen peruutus</a:t>
            </a:r>
          </a:p>
          <a:p>
            <a:pPr lvl="0">
              <a:lnSpc>
                <a:spcPts val="1300"/>
              </a:lnSpc>
            </a:pPr>
            <a:r>
              <a:rPr lang="fi-FI" sz="1000" dirty="0">
                <a:solidFill>
                  <a:schemeClr val="tx1">
                    <a:lumMod val="85000"/>
                    <a:lumOff val="15000"/>
                  </a:schemeClr>
                </a:solidFill>
              </a:rPr>
              <a:t>Mikäli tilaaja peruu tilauksen, on Taloustutkimuksella oikeus laskuttaa tilaajalta peruutukseen mennessä kaikki tilauksen johdosta syntyneet kustannukset normaaleine liiketoiminnan katteineen.</a:t>
            </a:r>
          </a:p>
          <a:p>
            <a:pPr lvl="0">
              <a:lnSpc>
                <a:spcPts val="1300"/>
              </a:lnSpc>
            </a:pPr>
            <a:endParaRPr lang="fi-FI" sz="1000" dirty="0">
              <a:solidFill>
                <a:schemeClr val="tx1">
                  <a:lumMod val="85000"/>
                  <a:lumOff val="15000"/>
                </a:schemeClr>
              </a:solidFill>
            </a:endParaRPr>
          </a:p>
          <a:p>
            <a:pPr lvl="0">
              <a:lnSpc>
                <a:spcPts val="1300"/>
              </a:lnSpc>
            </a:pPr>
            <a:r>
              <a:rPr lang="fi-FI" sz="1000" b="1" dirty="0">
                <a:solidFill>
                  <a:schemeClr val="tx1">
                    <a:lumMod val="85000"/>
                    <a:lumOff val="15000"/>
                  </a:schemeClr>
                </a:solidFill>
                <a:latin typeface="+mn-lt"/>
              </a:rPr>
              <a:t>Tulosten omistus- ja julkistusoikeudet</a:t>
            </a:r>
          </a:p>
          <a:p>
            <a:pPr lvl="0">
              <a:lnSpc>
                <a:spcPts val="1300"/>
              </a:lnSpc>
            </a:pPr>
            <a:r>
              <a:rPr lang="fi-FI" sz="1000" dirty="0">
                <a:solidFill>
                  <a:schemeClr val="tx1">
                    <a:lumMod val="85000"/>
                    <a:lumOff val="15000"/>
                  </a:schemeClr>
                </a:solidFill>
              </a:rPr>
              <a:t>Mikäli tutkimus toteutetaan yhden tai useamman tilaajan toimeksiannosta ja maksamana, siirtyy tulosten ja datan omistusoikeus tilaajalle/-</a:t>
            </a:r>
            <a:r>
              <a:rPr lang="fi-FI" sz="1000" dirty="0" err="1">
                <a:solidFill>
                  <a:schemeClr val="tx1">
                    <a:lumMod val="85000"/>
                    <a:lumOff val="15000"/>
                  </a:schemeClr>
                </a:solidFill>
              </a:rPr>
              <a:t>jille</a:t>
            </a:r>
            <a:r>
              <a:rPr lang="fi-FI" sz="1000" dirty="0">
                <a:solidFill>
                  <a:schemeClr val="tx1">
                    <a:lumMod val="85000"/>
                    <a:lumOff val="15000"/>
                  </a:schemeClr>
                </a:solidFill>
              </a:rPr>
              <a:t> kun kaikki tutkimukseen liittyvät laskut on maksettu Taloustutkimukselle.</a:t>
            </a:r>
          </a:p>
        </p:txBody>
      </p:sp>
      <p:sp>
        <p:nvSpPr>
          <p:cNvPr id="15" name="Tekstiruutu 14"/>
          <p:cNvSpPr txBox="1"/>
          <p:nvPr userDrawn="1"/>
        </p:nvSpPr>
        <p:spPr>
          <a:xfrm>
            <a:off x="6241601" y="1623496"/>
            <a:ext cx="5214522" cy="3760004"/>
          </a:xfrm>
          <a:prstGeom prst="rect">
            <a:avLst/>
          </a:prstGeom>
          <a:noFill/>
        </p:spPr>
        <p:txBody>
          <a:bodyPr wrap="square" rtlCol="0">
            <a:spAutoFit/>
          </a:bodyPr>
          <a:lstStyle/>
          <a:p>
            <a:pPr lvl="0">
              <a:lnSpc>
                <a:spcPts val="1300"/>
              </a:lnSpc>
            </a:pPr>
            <a:r>
              <a:rPr lang="fi-FI" sz="1000" dirty="0">
                <a:solidFill>
                  <a:schemeClr val="tx1">
                    <a:lumMod val="85000"/>
                    <a:lumOff val="15000"/>
                  </a:schemeClr>
                </a:solidFill>
              </a:rPr>
              <a:t>Siihen asti tulosten ja datan  omistusoikeus on Taloustutkimuksella. Tilaajalla-/</a:t>
            </a:r>
            <a:r>
              <a:rPr lang="fi-FI" sz="1000" dirty="0" err="1">
                <a:solidFill>
                  <a:schemeClr val="tx1">
                    <a:lumMod val="85000"/>
                    <a:lumOff val="15000"/>
                  </a:schemeClr>
                </a:solidFill>
              </a:rPr>
              <a:t>jilla</a:t>
            </a:r>
            <a:r>
              <a:rPr lang="fi-FI" sz="1000" dirty="0">
                <a:solidFill>
                  <a:schemeClr val="tx1">
                    <a:lumMod val="85000"/>
                    <a:lumOff val="15000"/>
                  </a:schemeClr>
                </a:solidFill>
              </a:rPr>
              <a:t> on oikeus julkistaa/luovuttaa/ levittää omistamiaan tuloksia/dataa parhaaksi katsomallaan tavalla Suomen lainsäädännön puitteissa sekä Kansainvälisen Kauppakamarin (ICC) ja </a:t>
            </a:r>
            <a:r>
              <a:rPr lang="fi-FI" sz="1000" dirty="0" err="1">
                <a:solidFill>
                  <a:schemeClr val="tx1">
                    <a:lumMod val="85000"/>
                    <a:lumOff val="15000"/>
                  </a:schemeClr>
                </a:solidFill>
              </a:rPr>
              <a:t>ESOMARin</a:t>
            </a:r>
            <a:r>
              <a:rPr lang="fi-FI" sz="1000" dirty="0">
                <a:solidFill>
                  <a:schemeClr val="tx1">
                    <a:lumMod val="85000"/>
                    <a:lumOff val="15000"/>
                  </a:schemeClr>
                </a:solidFill>
              </a:rPr>
              <a:t> (European </a:t>
            </a:r>
            <a:r>
              <a:rPr lang="fi-FI" sz="1000" dirty="0" err="1">
                <a:solidFill>
                  <a:schemeClr val="tx1">
                    <a:lumMod val="85000"/>
                    <a:lumOff val="15000"/>
                  </a:schemeClr>
                </a:solidFill>
              </a:rPr>
              <a:t>Society</a:t>
            </a:r>
            <a:r>
              <a:rPr lang="fi-FI" sz="1000" dirty="0">
                <a:solidFill>
                  <a:schemeClr val="tx1">
                    <a:lumMod val="85000"/>
                    <a:lumOff val="15000"/>
                  </a:schemeClr>
                </a:solidFill>
              </a:rPr>
              <a:t> for </a:t>
            </a:r>
            <a:r>
              <a:rPr lang="fi-FI" sz="1000" dirty="0" err="1">
                <a:solidFill>
                  <a:schemeClr val="tx1">
                    <a:lumMod val="85000"/>
                    <a:lumOff val="15000"/>
                  </a:schemeClr>
                </a:solidFill>
              </a:rPr>
              <a:t>Opinion</a:t>
            </a:r>
            <a:r>
              <a:rPr lang="fi-FI" sz="1000" dirty="0">
                <a:solidFill>
                  <a:schemeClr val="tx1">
                    <a:lumMod val="85000"/>
                    <a:lumOff val="15000"/>
                  </a:schemeClr>
                </a:solidFill>
              </a:rPr>
              <a:t> and Marketing </a:t>
            </a:r>
            <a:r>
              <a:rPr lang="fi-FI" sz="1000" dirty="0" err="1">
                <a:solidFill>
                  <a:schemeClr val="tx1">
                    <a:lumMod val="85000"/>
                    <a:lumOff val="15000"/>
                  </a:schemeClr>
                </a:solidFill>
              </a:rPr>
              <a:t>Research</a:t>
            </a:r>
            <a:r>
              <a:rPr lang="fi-FI" sz="1000" dirty="0">
                <a:solidFill>
                  <a:schemeClr val="tx1">
                    <a:lumMod val="85000"/>
                    <a:lumOff val="15000"/>
                  </a:schemeClr>
                </a:solidFill>
              </a:rPr>
              <a:t>) tutkimussääntöjä noudattaen.</a:t>
            </a:r>
          </a:p>
          <a:p>
            <a:pPr lvl="0">
              <a:lnSpc>
                <a:spcPts val="1300"/>
              </a:lnSpc>
            </a:pPr>
            <a:r>
              <a:rPr lang="fi-FI" sz="1000" dirty="0">
                <a:solidFill>
                  <a:schemeClr val="tx1">
                    <a:lumMod val="85000"/>
                    <a:lumOff val="15000"/>
                  </a:schemeClr>
                </a:solidFill>
              </a:rPr>
              <a:t> </a:t>
            </a:r>
          </a:p>
          <a:p>
            <a:pPr lvl="0">
              <a:lnSpc>
                <a:spcPts val="1300"/>
              </a:lnSpc>
            </a:pPr>
            <a:r>
              <a:rPr lang="fi-FI" sz="1000" b="1" dirty="0">
                <a:solidFill>
                  <a:schemeClr val="tx1">
                    <a:lumMod val="85000"/>
                    <a:lumOff val="15000"/>
                  </a:schemeClr>
                </a:solidFill>
                <a:latin typeface="+mn-lt"/>
              </a:rPr>
              <a:t>Laadunvarmistus</a:t>
            </a:r>
          </a:p>
          <a:p>
            <a:pPr lvl="0">
              <a:lnSpc>
                <a:spcPts val="1300"/>
              </a:lnSpc>
            </a:pPr>
            <a:r>
              <a:rPr lang="fi-FI" sz="1000" dirty="0">
                <a:solidFill>
                  <a:schemeClr val="tx1">
                    <a:lumMod val="85000"/>
                    <a:lumOff val="15000"/>
                  </a:schemeClr>
                </a:solidFill>
              </a:rPr>
              <a:t>Taloustutkimus käsittelee aina kaikkia tutkimuksiin liittyviä, sekä asiakkailta saatuja että tutkimuksen yhteydessä syntyneitä tietoja ehdottoman luottamuksellisina.</a:t>
            </a:r>
          </a:p>
          <a:p>
            <a:pPr lvl="0">
              <a:lnSpc>
                <a:spcPts val="1300"/>
              </a:lnSpc>
            </a:pPr>
            <a:r>
              <a:rPr lang="fi-FI" sz="1000" dirty="0">
                <a:solidFill>
                  <a:schemeClr val="tx1">
                    <a:lumMod val="85000"/>
                    <a:lumOff val="15000"/>
                  </a:schemeClr>
                </a:solidFill>
              </a:rPr>
              <a:t> </a:t>
            </a:r>
          </a:p>
          <a:p>
            <a:pPr lvl="0">
              <a:lnSpc>
                <a:spcPts val="1300"/>
              </a:lnSpc>
            </a:pPr>
            <a:r>
              <a:rPr lang="fi-FI" sz="1000" dirty="0">
                <a:solidFill>
                  <a:schemeClr val="tx1">
                    <a:lumMod val="85000"/>
                    <a:lumOff val="15000"/>
                  </a:schemeClr>
                </a:solidFill>
              </a:rPr>
              <a:t>SGS </a:t>
            </a:r>
            <a:r>
              <a:rPr lang="fi-FI" sz="1000" dirty="0" err="1">
                <a:solidFill>
                  <a:schemeClr val="tx1">
                    <a:lumMod val="85000"/>
                    <a:lumOff val="15000"/>
                  </a:schemeClr>
                </a:solidFill>
              </a:rPr>
              <a:t>Fimko</a:t>
            </a:r>
            <a:r>
              <a:rPr lang="fi-FI" sz="1000" dirty="0">
                <a:solidFill>
                  <a:schemeClr val="tx1">
                    <a:lumMod val="85000"/>
                    <a:lumOff val="15000"/>
                  </a:schemeClr>
                </a:solidFill>
              </a:rPr>
              <a:t> on myöntänyt Taloustutkimukselle ISO 20252 -toimialasertifikaatin ja tämän projektin kaikki vaiheet toteutetaan sen sekä Suomen lakien mukaisesti.</a:t>
            </a:r>
          </a:p>
          <a:p>
            <a:pPr lvl="0">
              <a:lnSpc>
                <a:spcPts val="1300"/>
              </a:lnSpc>
            </a:pPr>
            <a:r>
              <a:rPr lang="fi-FI" sz="1000" dirty="0">
                <a:solidFill>
                  <a:schemeClr val="tx1">
                    <a:lumMod val="85000"/>
                    <a:lumOff val="15000"/>
                  </a:schemeClr>
                </a:solidFill>
              </a:rPr>
              <a:t> </a:t>
            </a:r>
          </a:p>
          <a:p>
            <a:pPr lvl="0">
              <a:lnSpc>
                <a:spcPts val="1300"/>
              </a:lnSpc>
            </a:pPr>
            <a:r>
              <a:rPr lang="fi-FI" sz="1000" dirty="0">
                <a:solidFill>
                  <a:schemeClr val="tx1">
                    <a:lumMod val="85000"/>
                    <a:lumOff val="15000"/>
                  </a:schemeClr>
                </a:solidFill>
              </a:rPr>
              <a:t>Lisäksi Taloustutkimus on sitoutunut noudattamaan Kansainvälisen Kauppakamarin ja </a:t>
            </a:r>
            <a:r>
              <a:rPr lang="fi-FI" sz="1000" dirty="0" err="1">
                <a:solidFill>
                  <a:schemeClr val="tx1">
                    <a:lumMod val="85000"/>
                    <a:lumOff val="15000"/>
                  </a:schemeClr>
                </a:solidFill>
              </a:rPr>
              <a:t>ESOMARin</a:t>
            </a:r>
            <a:r>
              <a:rPr lang="fi-FI" sz="1000" dirty="0">
                <a:solidFill>
                  <a:schemeClr val="tx1">
                    <a:lumMod val="85000"/>
                    <a:lumOff val="15000"/>
                  </a:schemeClr>
                </a:solidFill>
              </a:rPr>
              <a:t> yhdessä julkaisemia tutkimusalan kansainvälisiä perussääntöjä.</a:t>
            </a:r>
          </a:p>
          <a:p>
            <a:pPr lvl="0">
              <a:lnSpc>
                <a:spcPts val="1300"/>
              </a:lnSpc>
            </a:pPr>
            <a:endParaRPr lang="fi-FI" sz="1000" dirty="0">
              <a:solidFill>
                <a:schemeClr val="tx1">
                  <a:lumMod val="85000"/>
                  <a:lumOff val="15000"/>
                </a:schemeClr>
              </a:solidFill>
            </a:endParaRPr>
          </a:p>
          <a:p>
            <a:pPr lvl="0">
              <a:lnSpc>
                <a:spcPts val="1300"/>
              </a:lnSpc>
            </a:pPr>
            <a:r>
              <a:rPr lang="fi-FI" sz="1000" dirty="0">
                <a:solidFill>
                  <a:schemeClr val="tx1">
                    <a:lumMod val="85000"/>
                    <a:lumOff val="15000"/>
                  </a:schemeClr>
                </a:solidFill>
              </a:rPr>
              <a:t>http://www.esomar.org/uploads/public/knowledge-and-standards/codes-and-guidelines/ICCESOMAR_Code_English_.pdf</a:t>
            </a:r>
          </a:p>
          <a:p>
            <a:pPr lvl="0">
              <a:lnSpc>
                <a:spcPts val="1300"/>
              </a:lnSpc>
            </a:pPr>
            <a:endParaRPr lang="fi-FI" sz="1000" dirty="0">
              <a:solidFill>
                <a:schemeClr val="tx1">
                  <a:lumMod val="85000"/>
                  <a:lumOff val="15000"/>
                </a:schemeClr>
              </a:solidFill>
            </a:endParaRPr>
          </a:p>
          <a:p>
            <a:pPr lvl="0">
              <a:lnSpc>
                <a:spcPts val="1300"/>
              </a:lnSpc>
            </a:pPr>
            <a:r>
              <a:rPr lang="fi-FI" sz="1000" dirty="0">
                <a:solidFill>
                  <a:schemeClr val="tx1">
                    <a:lumMod val="85000"/>
                    <a:lumOff val="15000"/>
                  </a:schemeClr>
                </a:solidFill>
              </a:rPr>
              <a:t>ICC, International </a:t>
            </a:r>
            <a:r>
              <a:rPr lang="fi-FI" sz="1000" dirty="0" err="1">
                <a:solidFill>
                  <a:schemeClr val="tx1">
                    <a:lumMod val="85000"/>
                    <a:lumOff val="15000"/>
                  </a:schemeClr>
                </a:solidFill>
              </a:rPr>
              <a:t>Chamber</a:t>
            </a:r>
            <a:r>
              <a:rPr lang="fi-FI" sz="1000" dirty="0">
                <a:solidFill>
                  <a:schemeClr val="tx1">
                    <a:lumMod val="85000"/>
                    <a:lumOff val="15000"/>
                  </a:schemeClr>
                </a:solidFill>
              </a:rPr>
              <a:t> of Commerce</a:t>
            </a:r>
          </a:p>
          <a:p>
            <a:pPr lvl="0">
              <a:lnSpc>
                <a:spcPts val="1300"/>
              </a:lnSpc>
            </a:pPr>
            <a:r>
              <a:rPr lang="fi-FI" sz="1000" dirty="0">
                <a:solidFill>
                  <a:schemeClr val="tx1">
                    <a:lumMod val="85000"/>
                    <a:lumOff val="15000"/>
                  </a:schemeClr>
                </a:solidFill>
              </a:rPr>
              <a:t>ESOMAR, European </a:t>
            </a:r>
            <a:r>
              <a:rPr lang="fi-FI" sz="1000" dirty="0" err="1">
                <a:solidFill>
                  <a:schemeClr val="tx1">
                    <a:lumMod val="85000"/>
                    <a:lumOff val="15000"/>
                  </a:schemeClr>
                </a:solidFill>
              </a:rPr>
              <a:t>Society</a:t>
            </a:r>
            <a:r>
              <a:rPr lang="fi-FI" sz="1000" dirty="0">
                <a:solidFill>
                  <a:schemeClr val="tx1">
                    <a:lumMod val="85000"/>
                    <a:lumOff val="15000"/>
                  </a:schemeClr>
                </a:solidFill>
              </a:rPr>
              <a:t> for </a:t>
            </a:r>
            <a:r>
              <a:rPr lang="fi-FI" sz="1000" dirty="0" err="1">
                <a:solidFill>
                  <a:schemeClr val="tx1">
                    <a:lumMod val="85000"/>
                    <a:lumOff val="15000"/>
                  </a:schemeClr>
                </a:solidFill>
              </a:rPr>
              <a:t>Opinion</a:t>
            </a:r>
            <a:r>
              <a:rPr lang="fi-FI" sz="1000" dirty="0">
                <a:solidFill>
                  <a:schemeClr val="tx1">
                    <a:lumMod val="85000"/>
                    <a:lumOff val="15000"/>
                  </a:schemeClr>
                </a:solidFill>
              </a:rPr>
              <a:t> and Marketing </a:t>
            </a:r>
            <a:r>
              <a:rPr lang="fi-FI" sz="1000" dirty="0" err="1">
                <a:solidFill>
                  <a:schemeClr val="tx1">
                    <a:lumMod val="85000"/>
                    <a:lumOff val="15000"/>
                  </a:schemeClr>
                </a:solidFill>
              </a:rPr>
              <a:t>Research</a:t>
            </a:r>
            <a:r>
              <a:rPr lang="fi-FI" sz="1000" dirty="0">
                <a:solidFill>
                  <a:schemeClr val="tx1">
                    <a:lumMod val="85000"/>
                    <a:lumOff val="15000"/>
                  </a:schemeClr>
                </a:solidFill>
              </a:rPr>
              <a:t> (www.esomar.org)</a:t>
            </a:r>
          </a:p>
          <a:p>
            <a:pPr lvl="0">
              <a:lnSpc>
                <a:spcPts val="1300"/>
              </a:lnSpc>
            </a:pPr>
            <a:endParaRPr lang="fi-FI" sz="1000" dirty="0">
              <a:solidFill>
                <a:schemeClr val="tx1">
                  <a:lumMod val="85000"/>
                  <a:lumOff val="15000"/>
                </a:schemeClr>
              </a:solidFill>
            </a:endParaRPr>
          </a:p>
          <a:p>
            <a:pPr>
              <a:lnSpc>
                <a:spcPts val="1300"/>
              </a:lnSpc>
            </a:pPr>
            <a:endParaRPr lang="fi-FI" sz="1000" dirty="0">
              <a:solidFill>
                <a:schemeClr val="tx1">
                  <a:lumMod val="85000"/>
                  <a:lumOff val="15000"/>
                </a:schemeClr>
              </a:solidFill>
            </a:endParaRPr>
          </a:p>
        </p:txBody>
      </p:sp>
      <p:pic>
        <p:nvPicPr>
          <p:cNvPr id="2" name="Kuva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3987" y="5426193"/>
            <a:ext cx="952136" cy="929430"/>
          </a:xfrm>
          <a:prstGeom prst="rect">
            <a:avLst/>
          </a:prstGeom>
        </p:spPr>
      </p:pic>
    </p:spTree>
    <p:extLst>
      <p:ext uri="{BB962C8B-B14F-4D97-AF65-F5344CB8AC3E}">
        <p14:creationId xmlns:p14="http://schemas.microsoft.com/office/powerpoint/2010/main" val="3542945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kodia, vaatii taustakuvan">
    <p:spTree>
      <p:nvGrpSpPr>
        <p:cNvPr id="1" name=""/>
        <p:cNvGrpSpPr/>
        <p:nvPr/>
      </p:nvGrpSpPr>
      <p:grpSpPr>
        <a:xfrm>
          <a:off x="0" y="0"/>
          <a:ext cx="0" cy="0"/>
          <a:chOff x="0" y="0"/>
          <a:chExt cx="0" cy="0"/>
        </a:xfrm>
      </p:grpSpPr>
      <p:sp>
        <p:nvSpPr>
          <p:cNvPr id="8" name="Suorakulmio 7"/>
          <p:cNvSpPr/>
          <p:nvPr userDrawn="1"/>
        </p:nvSpPr>
        <p:spPr>
          <a:xfrm>
            <a:off x="0" y="0"/>
            <a:ext cx="12192000" cy="6858000"/>
          </a:xfrm>
          <a:prstGeom prst="rect">
            <a:avLst/>
          </a:pr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hasCustomPrompt="1"/>
          </p:nvPr>
        </p:nvSpPr>
        <p:spPr>
          <a:xfrm>
            <a:off x="1875064" y="895388"/>
            <a:ext cx="8441873" cy="2387600"/>
          </a:xfrm>
        </p:spPr>
        <p:txBody>
          <a:bodyPr anchor="b">
            <a:normAutofit/>
          </a:bodyPr>
          <a:lstStyle>
            <a:lvl1pPr algn="ctr">
              <a:defRPr sz="4800" i="1" baseline="0">
                <a:solidFill>
                  <a:schemeClr val="bg1"/>
                </a:solidFill>
              </a:defRPr>
            </a:lvl1pPr>
          </a:lstStyle>
          <a:p>
            <a:r>
              <a:rPr lang="fi-FI" dirty="0"/>
              <a:t>Raportin otsikko</a:t>
            </a:r>
          </a:p>
        </p:txBody>
      </p:sp>
      <p:sp>
        <p:nvSpPr>
          <p:cNvPr id="3" name="Alaotsikko 2"/>
          <p:cNvSpPr>
            <a:spLocks noGrp="1"/>
          </p:cNvSpPr>
          <p:nvPr>
            <p:ph type="subTitle" idx="1" hasCustomPrompt="1"/>
          </p:nvPr>
        </p:nvSpPr>
        <p:spPr>
          <a:xfrm>
            <a:off x="1875063" y="3917007"/>
            <a:ext cx="8441874" cy="981563"/>
          </a:xfrm>
        </p:spPr>
        <p:txBody>
          <a:bodyPr anchor="t"/>
          <a:lstStyle>
            <a:lvl1pPr marL="0" indent="0" algn="ctr">
              <a:buNone/>
              <a:defRPr sz="2400" b="0" i="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Asiakas</a:t>
            </a:r>
          </a:p>
        </p:txBody>
      </p:sp>
      <p:sp>
        <p:nvSpPr>
          <p:cNvPr id="4" name="Päivämäärän paikkamerkki 3"/>
          <p:cNvSpPr>
            <a:spLocks noGrp="1"/>
          </p:cNvSpPr>
          <p:nvPr>
            <p:ph type="dt" sz="half" idx="10"/>
          </p:nvPr>
        </p:nvSpPr>
        <p:spPr/>
        <p:txBody>
          <a:bodyPr/>
          <a:lstStyle/>
          <a:p>
            <a:r>
              <a:rPr lang="fi-FI"/>
              <a:t>9.12.2020</a:t>
            </a:r>
          </a:p>
        </p:txBody>
      </p:sp>
      <p:sp>
        <p:nvSpPr>
          <p:cNvPr id="5" name="Alatunnisteen paikkamerkki 4"/>
          <p:cNvSpPr>
            <a:spLocks noGrp="1"/>
          </p:cNvSpPr>
          <p:nvPr>
            <p:ph type="ftr" sz="quarter" idx="11"/>
          </p:nvPr>
        </p:nvSpPr>
        <p:spPr/>
        <p:txBody>
          <a:bodyPr/>
          <a:lstStyle/>
          <a:p>
            <a:r>
              <a:rPr lang="fi-FI"/>
              <a:t>Suomalaisten mielipiteet kehitysyhteistyöstä 2021</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1" name="Tekstin paikkamerkki 10"/>
          <p:cNvSpPr>
            <a:spLocks noGrp="1"/>
          </p:cNvSpPr>
          <p:nvPr>
            <p:ph type="body" sz="quarter" idx="13" hasCustomPrompt="1"/>
          </p:nvPr>
        </p:nvSpPr>
        <p:spPr>
          <a:xfrm>
            <a:off x="1874838" y="3410765"/>
            <a:ext cx="8442325" cy="383027"/>
          </a:xfrm>
        </p:spPr>
        <p:txBody>
          <a:bodyPr anchor="ctr">
            <a:noAutofit/>
          </a:bodyPr>
          <a:lstStyle>
            <a:lvl1pPr marL="0" indent="0" algn="ctr">
              <a:buNone/>
              <a:defRPr sz="2400" b="1">
                <a:solidFill>
                  <a:schemeClr val="bg1"/>
                </a:solidFill>
                <a:latin typeface="+mn-lt"/>
              </a:defRPr>
            </a:lvl1pPr>
          </a:lstStyle>
          <a:p>
            <a:pPr lvl="0"/>
            <a:r>
              <a:rPr lang="fi-FI" dirty="0"/>
              <a:t>TUTKIMUSRAPORTTI</a:t>
            </a:r>
          </a:p>
        </p:txBody>
      </p:sp>
      <p:sp>
        <p:nvSpPr>
          <p:cNvPr id="10" name="Tekstin paikkamerkki 9"/>
          <p:cNvSpPr>
            <a:spLocks noGrp="1"/>
          </p:cNvSpPr>
          <p:nvPr>
            <p:ph type="body" sz="quarter" idx="14" hasCustomPrompt="1"/>
          </p:nvPr>
        </p:nvSpPr>
        <p:spPr>
          <a:xfrm>
            <a:off x="1874838" y="5037363"/>
            <a:ext cx="8442325" cy="587149"/>
          </a:xfrm>
        </p:spPr>
        <p:txBody>
          <a:bodyPr anchor="ctr">
            <a:normAutofit/>
          </a:bodyPr>
          <a:lstStyle>
            <a:lvl1pPr marL="0" indent="0" algn="ctr">
              <a:buNone/>
              <a:defRPr sz="1600" baseline="0">
                <a:solidFill>
                  <a:schemeClr val="bg1"/>
                </a:solidFill>
                <a:latin typeface="+mn-lt"/>
              </a:defRPr>
            </a:lvl1pPr>
          </a:lstStyle>
          <a:p>
            <a:pPr lvl="0"/>
            <a:r>
              <a:rPr lang="fi-FI" dirty="0"/>
              <a:t>xx.xx.2020 | Taloustutkimus Oy | Tutkijan nimi</a:t>
            </a:r>
          </a:p>
        </p:txBody>
      </p:sp>
    </p:spTree>
    <p:extLst>
      <p:ext uri="{BB962C8B-B14F-4D97-AF65-F5344CB8AC3E}">
        <p14:creationId xmlns:p14="http://schemas.microsoft.com/office/powerpoint/2010/main" val="2583174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875064" y="895388"/>
            <a:ext cx="8441873" cy="2387600"/>
          </a:xfrm>
        </p:spPr>
        <p:txBody>
          <a:bodyPr anchor="b">
            <a:normAutofit/>
          </a:bodyPr>
          <a:lstStyle>
            <a:lvl1pPr algn="ctr">
              <a:defRPr sz="4800" i="1" baseline="0">
                <a:solidFill>
                  <a:schemeClr val="tx1">
                    <a:lumMod val="85000"/>
                    <a:lumOff val="15000"/>
                  </a:schemeClr>
                </a:solidFill>
              </a:defRPr>
            </a:lvl1pPr>
          </a:lstStyle>
          <a:p>
            <a:r>
              <a:rPr lang="fi-FI" dirty="0"/>
              <a:t>Raportin otsikko</a:t>
            </a:r>
          </a:p>
        </p:txBody>
      </p:sp>
      <p:sp>
        <p:nvSpPr>
          <p:cNvPr id="3" name="Alaotsikko 2"/>
          <p:cNvSpPr>
            <a:spLocks noGrp="1"/>
          </p:cNvSpPr>
          <p:nvPr>
            <p:ph type="subTitle" idx="1" hasCustomPrompt="1"/>
          </p:nvPr>
        </p:nvSpPr>
        <p:spPr>
          <a:xfrm>
            <a:off x="1875063" y="3917007"/>
            <a:ext cx="8441874" cy="981563"/>
          </a:xfrm>
        </p:spPr>
        <p:txBody>
          <a:bodyPr anchor="t"/>
          <a:lstStyle>
            <a:lvl1pPr marL="0" indent="0" algn="ctr">
              <a:buNone/>
              <a:defRPr sz="2400" b="0" i="0" baseline="0">
                <a:solidFill>
                  <a:schemeClr val="tx1">
                    <a:lumMod val="85000"/>
                    <a:lumOff val="1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Asiakas</a:t>
            </a:r>
          </a:p>
        </p:txBody>
      </p:sp>
      <p:sp>
        <p:nvSpPr>
          <p:cNvPr id="4" name="Päivämäärän paikkamerkki 3"/>
          <p:cNvSpPr>
            <a:spLocks noGrp="1"/>
          </p:cNvSpPr>
          <p:nvPr>
            <p:ph type="dt" sz="half" idx="10"/>
          </p:nvPr>
        </p:nvSpPr>
        <p:spPr/>
        <p:txBody>
          <a:bodyPr/>
          <a:lstStyle/>
          <a:p>
            <a:r>
              <a:rPr lang="fi-FI"/>
              <a:t>9.12.2020</a:t>
            </a:r>
          </a:p>
        </p:txBody>
      </p:sp>
      <p:sp>
        <p:nvSpPr>
          <p:cNvPr id="5" name="Alatunnisteen paikkamerkki 4"/>
          <p:cNvSpPr>
            <a:spLocks noGrp="1"/>
          </p:cNvSpPr>
          <p:nvPr>
            <p:ph type="ftr" sz="quarter" idx="11"/>
          </p:nvPr>
        </p:nvSpPr>
        <p:spPr/>
        <p:txBody>
          <a:bodyPr/>
          <a:lstStyle/>
          <a:p>
            <a:r>
              <a:rPr lang="fi-FI"/>
              <a:t>Suomalaisten mielipiteet kehitysyhteistyöstä 2021</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1" name="Tekstin paikkamerkki 10"/>
          <p:cNvSpPr>
            <a:spLocks noGrp="1"/>
          </p:cNvSpPr>
          <p:nvPr>
            <p:ph type="body" sz="quarter" idx="13" hasCustomPrompt="1"/>
          </p:nvPr>
        </p:nvSpPr>
        <p:spPr>
          <a:xfrm>
            <a:off x="1874838" y="3410765"/>
            <a:ext cx="8442325" cy="383027"/>
          </a:xfrm>
        </p:spPr>
        <p:txBody>
          <a:bodyPr anchor="ctr">
            <a:noAutofit/>
          </a:bodyPr>
          <a:lstStyle>
            <a:lvl1pPr marL="0" indent="0" algn="ctr">
              <a:buNone/>
              <a:defRPr sz="2400" b="1">
                <a:solidFill>
                  <a:schemeClr val="tx1">
                    <a:lumMod val="85000"/>
                    <a:lumOff val="15000"/>
                  </a:schemeClr>
                </a:solidFill>
                <a:latin typeface="+mn-lt"/>
              </a:defRPr>
            </a:lvl1pPr>
          </a:lstStyle>
          <a:p>
            <a:pPr lvl="0"/>
            <a:r>
              <a:rPr lang="fi-FI" dirty="0"/>
              <a:t>TUTKIMUSRAPORTTI</a:t>
            </a:r>
          </a:p>
        </p:txBody>
      </p:sp>
      <p:sp>
        <p:nvSpPr>
          <p:cNvPr id="10" name="Tekstin paikkamerkki 9"/>
          <p:cNvSpPr>
            <a:spLocks noGrp="1"/>
          </p:cNvSpPr>
          <p:nvPr>
            <p:ph type="body" sz="quarter" idx="14" hasCustomPrompt="1"/>
          </p:nvPr>
        </p:nvSpPr>
        <p:spPr>
          <a:xfrm>
            <a:off x="1874838" y="5037363"/>
            <a:ext cx="8442325" cy="587149"/>
          </a:xfrm>
        </p:spPr>
        <p:txBody>
          <a:bodyPr anchor="ctr">
            <a:normAutofit/>
          </a:bodyPr>
          <a:lstStyle>
            <a:lvl1pPr marL="0" indent="0" algn="ctr">
              <a:buNone/>
              <a:defRPr sz="1600" baseline="0">
                <a:solidFill>
                  <a:schemeClr val="tx1">
                    <a:lumMod val="85000"/>
                    <a:lumOff val="15000"/>
                  </a:schemeClr>
                </a:solidFill>
                <a:latin typeface="+mn-lt"/>
              </a:defRPr>
            </a:lvl1pPr>
          </a:lstStyle>
          <a:p>
            <a:pPr lvl="0"/>
            <a:r>
              <a:rPr lang="fi-FI" dirty="0"/>
              <a:t>xx.xx.2020 | Taloustutkimus Oy | Tutkijan nimi</a:t>
            </a:r>
          </a:p>
        </p:txBody>
      </p:sp>
    </p:spTree>
    <p:extLst>
      <p:ext uri="{BB962C8B-B14F-4D97-AF65-F5344CB8AC3E}">
        <p14:creationId xmlns:p14="http://schemas.microsoft.com/office/powerpoint/2010/main" val="1058099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9.12.2020</a:t>
            </a:r>
          </a:p>
        </p:txBody>
      </p:sp>
      <p:sp>
        <p:nvSpPr>
          <p:cNvPr id="5" name="Alatunnisteen paikkamerkki 4"/>
          <p:cNvSpPr>
            <a:spLocks noGrp="1"/>
          </p:cNvSpPr>
          <p:nvPr>
            <p:ph type="ftr" sz="quarter" idx="11"/>
          </p:nvPr>
        </p:nvSpPr>
        <p:spPr/>
        <p:txBody>
          <a:bodyPr/>
          <a:lstStyle/>
          <a:p>
            <a:r>
              <a:rPr lang="fi-FI"/>
              <a:t>Suomalaisten mielipiteet kehitysyhteistyöstä 2021</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sp>
        <p:nvSpPr>
          <p:cNvPr id="7" name="Otsikko 1"/>
          <p:cNvSpPr>
            <a:spLocks noGrp="1"/>
          </p:cNvSpPr>
          <p:nvPr>
            <p:ph type="title" hasCustomPrompt="1"/>
          </p:nvPr>
        </p:nvSpPr>
        <p:spPr>
          <a:xfrm>
            <a:off x="653138" y="582697"/>
            <a:ext cx="6335491"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8" name="Sisällön paikkamerkki 2"/>
          <p:cNvSpPr>
            <a:spLocks noGrp="1"/>
          </p:cNvSpPr>
          <p:nvPr>
            <p:ph idx="1" hasCustomPrompt="1"/>
          </p:nvPr>
        </p:nvSpPr>
        <p:spPr>
          <a:xfrm>
            <a:off x="653138" y="1335159"/>
            <a:ext cx="6335491" cy="4935012"/>
          </a:xfrm>
          <a:prstGeom prst="rect">
            <a:avLst/>
          </a:prstGeom>
        </p:spPr>
        <p:txBody>
          <a:bodyPr/>
          <a:lstStyle>
            <a:lvl1pPr marL="228600" indent="-228600">
              <a:buClr>
                <a:srgbClr val="E60F28"/>
              </a:buClr>
              <a:buFont typeface="Wingdings" panose="05000000000000000000" pitchFamily="2" charset="2"/>
              <a:buChar char="§"/>
              <a:defRPr sz="1600" baseline="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Kuvan paikkamerkki 2"/>
          <p:cNvSpPr>
            <a:spLocks noGrp="1"/>
          </p:cNvSpPr>
          <p:nvPr>
            <p:ph type="pic" idx="13"/>
          </p:nvPr>
        </p:nvSpPr>
        <p:spPr>
          <a:xfrm>
            <a:off x="7325032" y="0"/>
            <a:ext cx="4866968" cy="6857999"/>
          </a:xfrm>
          <a:prstGeom prst="rect">
            <a:avLst/>
          </a:prstGeom>
          <a:noFill/>
        </p:spPr>
        <p:txBody>
          <a:bodyPr>
            <a:normAutofit/>
          </a:bodyPr>
          <a:lstStyle>
            <a:lvl1pPr marL="0" indent="0">
              <a:buNone/>
              <a:defRPr sz="24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Lisää kuva napsauttamalla kuvaketta</a:t>
            </a:r>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447324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Grafiikk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9.12.2020</a:t>
            </a:r>
          </a:p>
        </p:txBody>
      </p:sp>
      <p:sp>
        <p:nvSpPr>
          <p:cNvPr id="5" name="Alatunnisteen paikkamerkki 4"/>
          <p:cNvSpPr>
            <a:spLocks noGrp="1"/>
          </p:cNvSpPr>
          <p:nvPr>
            <p:ph type="ftr" sz="quarter" idx="11"/>
          </p:nvPr>
        </p:nvSpPr>
        <p:spPr/>
        <p:txBody>
          <a:bodyPr/>
          <a:lstStyle/>
          <a:p>
            <a:r>
              <a:rPr lang="fi-FI"/>
              <a:t>Suomalaisten mielipiteet kehitysyhteistyöstä 2021</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9" name="Sisällön paikkamerkki 2"/>
          <p:cNvSpPr>
            <a:spLocks noGrp="1"/>
          </p:cNvSpPr>
          <p:nvPr>
            <p:ph idx="1" hasCustomPrompt="1"/>
          </p:nvPr>
        </p:nvSpPr>
        <p:spPr>
          <a:xfrm>
            <a:off x="653138" y="1335158"/>
            <a:ext cx="11033764" cy="4788000"/>
          </a:xfrm>
          <a:prstGeom prst="rect">
            <a:avLst/>
          </a:prstGeom>
        </p:spPr>
        <p:txBody>
          <a:bodyPr/>
          <a:lstStyle>
            <a:lvl1pPr marL="228600" indent="-228600">
              <a:buClr>
                <a:srgbClr val="E60F28"/>
              </a:buClr>
              <a:buFont typeface="Wingdings" panose="05000000000000000000" pitchFamily="2" charset="2"/>
              <a:buChar char="§"/>
              <a:defRPr sz="160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855574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fiikka 2/3">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a:t>9.12.2020</a:t>
            </a:r>
          </a:p>
        </p:txBody>
      </p:sp>
      <p:sp>
        <p:nvSpPr>
          <p:cNvPr id="6" name="Alatunnisteen paikkamerkki 5"/>
          <p:cNvSpPr>
            <a:spLocks noGrp="1"/>
          </p:cNvSpPr>
          <p:nvPr>
            <p:ph type="ftr" sz="quarter" idx="11"/>
          </p:nvPr>
        </p:nvSpPr>
        <p:spPr/>
        <p:txBody>
          <a:bodyPr/>
          <a:lstStyle/>
          <a:p>
            <a:r>
              <a:rPr lang="fi-FI"/>
              <a:t>Suomalaisten mielipiteet kehitysyhteistyöstä 2021</a:t>
            </a:r>
          </a:p>
        </p:txBody>
      </p:sp>
      <p:sp>
        <p:nvSpPr>
          <p:cNvPr id="7" name="Dian numeron paikkamerkki 6"/>
          <p:cNvSpPr>
            <a:spLocks noGrp="1"/>
          </p:cNvSpPr>
          <p:nvPr>
            <p:ph type="sldNum" sz="quarter" idx="12"/>
          </p:nvPr>
        </p:nvSpPr>
        <p:spPr/>
        <p:txBody>
          <a:bodyPr/>
          <a:lstStyle/>
          <a:p>
            <a:fld id="{45530FF3-944E-453D-AD86-280F662E2B3A}" type="slidenum">
              <a:rPr lang="fi-FI" smtClean="0"/>
              <a:t>‹#›</a:t>
            </a:fld>
            <a:endParaRPr lang="fi-FI"/>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9" name="Sisällön paikkamerkki 2"/>
          <p:cNvSpPr>
            <a:spLocks noGrp="1"/>
          </p:cNvSpPr>
          <p:nvPr>
            <p:ph idx="1" hasCustomPrompt="1"/>
          </p:nvPr>
        </p:nvSpPr>
        <p:spPr>
          <a:xfrm>
            <a:off x="653138" y="1335158"/>
            <a:ext cx="7864561" cy="4788000"/>
          </a:xfrm>
          <a:prstGeom prst="rect">
            <a:avLst/>
          </a:prstGeom>
        </p:spPr>
        <p:txBody>
          <a:bodyPr/>
          <a:lstStyle>
            <a:lvl1pPr marL="228600" indent="-228600">
              <a:buClr>
                <a:srgbClr val="E60F28"/>
              </a:buClr>
              <a:buFont typeface="Wingdings" panose="05000000000000000000" pitchFamily="2" charset="2"/>
              <a:buChar char="§"/>
              <a:defRPr sz="160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Sisällön paikkamerkki 2"/>
          <p:cNvSpPr>
            <a:spLocks noGrp="1"/>
          </p:cNvSpPr>
          <p:nvPr>
            <p:ph idx="13" hasCustomPrompt="1"/>
          </p:nvPr>
        </p:nvSpPr>
        <p:spPr>
          <a:xfrm>
            <a:off x="8688909" y="1335158"/>
            <a:ext cx="2997993" cy="5089289"/>
          </a:xfrm>
          <a:prstGeom prst="rect">
            <a:avLst/>
          </a:prstGeom>
        </p:spPr>
        <p:txBody>
          <a:bodyPr/>
          <a:lstStyle>
            <a:lvl1pPr marL="228600" indent="-228600">
              <a:buClr>
                <a:srgbClr val="FF0000"/>
              </a:buClr>
              <a:buFont typeface="Wingdings" panose="05000000000000000000" pitchFamily="2" charset="2"/>
              <a:buChar char="§"/>
              <a:defRPr sz="1600" baseline="0">
                <a:solidFill>
                  <a:schemeClr val="tx1">
                    <a:lumMod val="85000"/>
                    <a:lumOff val="15000"/>
                  </a:schemeClr>
                </a:solidFill>
                <a:latin typeface="+mj-lt"/>
              </a:defRPr>
            </a:lvl1pPr>
            <a:lvl2pPr>
              <a:defRPr sz="18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fi-FI" dirty="0"/>
              <a:t>Havaintoja grafiikasta</a:t>
            </a:r>
          </a:p>
        </p:txBody>
      </p:sp>
      <p:pic>
        <p:nvPicPr>
          <p:cNvPr id="11" name="Kuva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3521876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ksi sisältökohdetta otsikoilla">
    <p:spTree>
      <p:nvGrpSpPr>
        <p:cNvPr id="1" name=""/>
        <p:cNvGrpSpPr/>
        <p:nvPr/>
      </p:nvGrpSpPr>
      <p:grpSpPr>
        <a:xfrm>
          <a:off x="0" y="0"/>
          <a:ext cx="0" cy="0"/>
          <a:chOff x="0" y="0"/>
          <a:chExt cx="0" cy="0"/>
        </a:xfrm>
      </p:grpSpPr>
      <p:sp>
        <p:nvSpPr>
          <p:cNvPr id="7" name="Päivämäärän paikkamerkki 6"/>
          <p:cNvSpPr>
            <a:spLocks noGrp="1"/>
          </p:cNvSpPr>
          <p:nvPr>
            <p:ph type="dt" sz="half" idx="10"/>
          </p:nvPr>
        </p:nvSpPr>
        <p:spPr/>
        <p:txBody>
          <a:bodyPr/>
          <a:lstStyle/>
          <a:p>
            <a:r>
              <a:rPr lang="fi-FI"/>
              <a:t>9.12.2020</a:t>
            </a:r>
          </a:p>
        </p:txBody>
      </p:sp>
      <p:sp>
        <p:nvSpPr>
          <p:cNvPr id="8" name="Alatunnisteen paikkamerkki 7"/>
          <p:cNvSpPr>
            <a:spLocks noGrp="1"/>
          </p:cNvSpPr>
          <p:nvPr>
            <p:ph type="ftr" sz="quarter" idx="11"/>
          </p:nvPr>
        </p:nvSpPr>
        <p:spPr/>
        <p:txBody>
          <a:bodyPr/>
          <a:lstStyle/>
          <a:p>
            <a:r>
              <a:rPr lang="fi-FI"/>
              <a:t>Suomalaisten mielipiteet kehitysyhteistyöstä 2021</a:t>
            </a:r>
          </a:p>
        </p:txBody>
      </p:sp>
      <p:sp>
        <p:nvSpPr>
          <p:cNvPr id="9" name="Dian numeron paikkamerkki 8"/>
          <p:cNvSpPr>
            <a:spLocks noGrp="1"/>
          </p:cNvSpPr>
          <p:nvPr>
            <p:ph type="sldNum" sz="quarter" idx="12"/>
          </p:nvPr>
        </p:nvSpPr>
        <p:spPr/>
        <p:txBody>
          <a:bodyPr/>
          <a:lstStyle/>
          <a:p>
            <a:fld id="{45530FF3-944E-453D-AD86-280F662E2B3A}" type="slidenum">
              <a:rPr lang="fi-FI" smtClean="0"/>
              <a:t>‹#›</a:t>
            </a:fld>
            <a:endParaRPr lang="fi-FI"/>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4" name="Tekstin paikkamerkki 2"/>
          <p:cNvSpPr>
            <a:spLocks noGrp="1"/>
          </p:cNvSpPr>
          <p:nvPr>
            <p:ph type="body" idx="1" hasCustomPrompt="1"/>
          </p:nvPr>
        </p:nvSpPr>
        <p:spPr>
          <a:xfrm>
            <a:off x="653138" y="1362705"/>
            <a:ext cx="5365210" cy="499346"/>
          </a:xfrm>
          <a:prstGeom prst="rect">
            <a:avLst/>
          </a:prstGeom>
        </p:spPr>
        <p:txBody>
          <a:bodyPr anchor="b"/>
          <a:lstStyle>
            <a:lvl1pPr marL="0" indent="0">
              <a:buNone/>
              <a:defRPr sz="1800" b="1">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KAIKKI ISOLLA</a:t>
            </a:r>
          </a:p>
        </p:txBody>
      </p:sp>
      <p:sp>
        <p:nvSpPr>
          <p:cNvPr id="15" name="Sisällön paikkamerkki 3"/>
          <p:cNvSpPr>
            <a:spLocks noGrp="1"/>
          </p:cNvSpPr>
          <p:nvPr>
            <p:ph sz="half" idx="2" hasCustomPrompt="1"/>
          </p:nvPr>
        </p:nvSpPr>
        <p:spPr>
          <a:xfrm>
            <a:off x="653138" y="2019412"/>
            <a:ext cx="5365210" cy="4305187"/>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Tekstin paikkamerkki 2"/>
          <p:cNvSpPr>
            <a:spLocks noGrp="1"/>
          </p:cNvSpPr>
          <p:nvPr>
            <p:ph type="body" idx="13" hasCustomPrompt="1"/>
          </p:nvPr>
        </p:nvSpPr>
        <p:spPr>
          <a:xfrm>
            <a:off x="6307182" y="1362705"/>
            <a:ext cx="5365210" cy="499346"/>
          </a:xfrm>
          <a:prstGeom prst="rect">
            <a:avLst/>
          </a:prstGeom>
        </p:spPr>
        <p:txBody>
          <a:bodyPr anchor="b"/>
          <a:lstStyle>
            <a:lvl1pPr marL="0" indent="0">
              <a:buNone/>
              <a:defRPr sz="1800" b="1">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KAIKKI ISOLLA</a:t>
            </a:r>
          </a:p>
        </p:txBody>
      </p:sp>
      <p:sp>
        <p:nvSpPr>
          <p:cNvPr id="17" name="Sisällön paikkamerkki 3"/>
          <p:cNvSpPr>
            <a:spLocks noGrp="1"/>
          </p:cNvSpPr>
          <p:nvPr>
            <p:ph sz="half" idx="14" hasCustomPrompt="1"/>
          </p:nvPr>
        </p:nvSpPr>
        <p:spPr>
          <a:xfrm>
            <a:off x="6307182" y="2019413"/>
            <a:ext cx="5365210" cy="4305186"/>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Tree>
    <p:extLst>
      <p:ext uri="{BB962C8B-B14F-4D97-AF65-F5344CB8AC3E}">
        <p14:creationId xmlns:p14="http://schemas.microsoft.com/office/powerpoint/2010/main" val="794385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9.12.2020</a:t>
            </a:r>
          </a:p>
        </p:txBody>
      </p:sp>
      <p:sp>
        <p:nvSpPr>
          <p:cNvPr id="4" name="Alatunnisteen paikkamerkki 3"/>
          <p:cNvSpPr>
            <a:spLocks noGrp="1"/>
          </p:cNvSpPr>
          <p:nvPr>
            <p:ph type="ftr" sz="quarter" idx="11"/>
          </p:nvPr>
        </p:nvSpPr>
        <p:spPr/>
        <p:txBody>
          <a:bodyPr/>
          <a:lstStyle/>
          <a:p>
            <a:r>
              <a:rPr lang="fi-FI"/>
              <a:t>Suomalaisten mielipiteet kehitysyhteistyöstä 2021</a:t>
            </a:r>
          </a:p>
        </p:txBody>
      </p:sp>
      <p:sp>
        <p:nvSpPr>
          <p:cNvPr id="5" name="Dian numeron paikkamerkki 4"/>
          <p:cNvSpPr>
            <a:spLocks noGrp="1"/>
          </p:cNvSpPr>
          <p:nvPr>
            <p:ph type="sldNum" sz="quarter" idx="12"/>
          </p:nvPr>
        </p:nvSpPr>
        <p:spPr/>
        <p:txBody>
          <a:bodyPr/>
          <a:lstStyle/>
          <a:p>
            <a:fld id="{45530FF3-944E-453D-AD86-280F662E2B3A}" type="slidenum">
              <a:rPr lang="fi-FI" smtClean="0"/>
              <a:t>‹#›</a:t>
            </a:fld>
            <a:endParaRPr lang="fi-FI"/>
          </a:p>
        </p:txBody>
      </p:sp>
      <p:sp>
        <p:nvSpPr>
          <p:cNvPr id="6" name="Sisällön paikkamerkki 3"/>
          <p:cNvSpPr>
            <a:spLocks noGrp="1"/>
          </p:cNvSpPr>
          <p:nvPr>
            <p:ph sz="half" idx="2" hasCustomPrompt="1"/>
          </p:nvPr>
        </p:nvSpPr>
        <p:spPr>
          <a:xfrm>
            <a:off x="653138" y="1337701"/>
            <a:ext cx="5365210" cy="4932469"/>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3"/>
          <p:cNvSpPr>
            <a:spLocks noGrp="1"/>
          </p:cNvSpPr>
          <p:nvPr>
            <p:ph sz="half" idx="14" hasCustomPrompt="1"/>
          </p:nvPr>
        </p:nvSpPr>
        <p:spPr>
          <a:xfrm>
            <a:off x="6307182" y="1337701"/>
            <a:ext cx="5365210" cy="4932469"/>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416712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9.12.2020</a:t>
            </a:r>
          </a:p>
        </p:txBody>
      </p:sp>
      <p:sp>
        <p:nvSpPr>
          <p:cNvPr id="5" name="Alatunnisteen paikkamerkki 4"/>
          <p:cNvSpPr>
            <a:spLocks noGrp="1"/>
          </p:cNvSpPr>
          <p:nvPr>
            <p:ph type="ftr" sz="quarter" idx="11"/>
          </p:nvPr>
        </p:nvSpPr>
        <p:spPr/>
        <p:txBody>
          <a:bodyPr/>
          <a:lstStyle/>
          <a:p>
            <a:r>
              <a:rPr lang="fi-FI"/>
              <a:t>Suomalaisten mielipiteet kehitysyhteistyöstä 2021</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sp>
        <p:nvSpPr>
          <p:cNvPr id="7" name="Otsikko 1"/>
          <p:cNvSpPr>
            <a:spLocks noGrp="1"/>
          </p:cNvSpPr>
          <p:nvPr>
            <p:ph type="title" hasCustomPrompt="1"/>
          </p:nvPr>
        </p:nvSpPr>
        <p:spPr>
          <a:xfrm>
            <a:off x="653138" y="582697"/>
            <a:ext cx="6335491"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8" name="Sisällön paikkamerkki 2"/>
          <p:cNvSpPr>
            <a:spLocks noGrp="1"/>
          </p:cNvSpPr>
          <p:nvPr>
            <p:ph idx="1" hasCustomPrompt="1"/>
          </p:nvPr>
        </p:nvSpPr>
        <p:spPr>
          <a:xfrm>
            <a:off x="653138" y="1335159"/>
            <a:ext cx="6335491" cy="4935012"/>
          </a:xfrm>
          <a:prstGeom prst="rect">
            <a:avLst/>
          </a:prstGeom>
        </p:spPr>
        <p:txBody>
          <a:bodyPr/>
          <a:lstStyle>
            <a:lvl1pPr marL="228600" indent="-228600">
              <a:buClr>
                <a:srgbClr val="E60F28"/>
              </a:buClr>
              <a:buFont typeface="Wingdings" panose="05000000000000000000" pitchFamily="2" charset="2"/>
              <a:buChar char="§"/>
              <a:defRPr sz="1600" baseline="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Kuvan paikkamerkki 2"/>
          <p:cNvSpPr>
            <a:spLocks noGrp="1"/>
          </p:cNvSpPr>
          <p:nvPr>
            <p:ph type="pic" idx="13"/>
          </p:nvPr>
        </p:nvSpPr>
        <p:spPr>
          <a:xfrm>
            <a:off x="7325032" y="0"/>
            <a:ext cx="4866968" cy="6857999"/>
          </a:xfrm>
          <a:prstGeom prst="rect">
            <a:avLst/>
          </a:prstGeom>
          <a:noFill/>
        </p:spPr>
        <p:txBody>
          <a:bodyPr>
            <a:normAutofit/>
          </a:bodyPr>
          <a:lstStyle>
            <a:lvl1pPr marL="0" indent="0">
              <a:buNone/>
              <a:defRPr sz="24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Lisää kuva napsauttamalla kuvaketta</a:t>
            </a:r>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452205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äliotsikko, vaatii taustakuvan">
    <p:spTree>
      <p:nvGrpSpPr>
        <p:cNvPr id="1" name=""/>
        <p:cNvGrpSpPr/>
        <p:nvPr/>
      </p:nvGrpSpPr>
      <p:grpSpPr>
        <a:xfrm>
          <a:off x="0" y="0"/>
          <a:ext cx="0" cy="0"/>
          <a:chOff x="0" y="0"/>
          <a:chExt cx="0" cy="0"/>
        </a:xfrm>
      </p:grpSpPr>
      <p:sp>
        <p:nvSpPr>
          <p:cNvPr id="8" name="Suorakulmio 7"/>
          <p:cNvSpPr/>
          <p:nvPr userDrawn="1"/>
        </p:nvSpPr>
        <p:spPr>
          <a:xfrm>
            <a:off x="0" y="0"/>
            <a:ext cx="12192000" cy="6858000"/>
          </a:xfrm>
          <a:prstGeom prst="rect">
            <a:avLst/>
          </a:pr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äivämäärän paikkamerkki 3"/>
          <p:cNvSpPr>
            <a:spLocks noGrp="1"/>
          </p:cNvSpPr>
          <p:nvPr>
            <p:ph type="dt" sz="half" idx="10"/>
          </p:nvPr>
        </p:nvSpPr>
        <p:spPr/>
        <p:txBody>
          <a:bodyPr/>
          <a:lstStyle/>
          <a:p>
            <a:r>
              <a:rPr lang="fi-FI"/>
              <a:t>9.12.2020</a:t>
            </a:r>
          </a:p>
        </p:txBody>
      </p:sp>
      <p:sp>
        <p:nvSpPr>
          <p:cNvPr id="5" name="Alatunnisteen paikkamerkki 4"/>
          <p:cNvSpPr>
            <a:spLocks noGrp="1"/>
          </p:cNvSpPr>
          <p:nvPr>
            <p:ph type="ftr" sz="quarter" idx="11"/>
          </p:nvPr>
        </p:nvSpPr>
        <p:spPr/>
        <p:txBody>
          <a:bodyPr/>
          <a:lstStyle/>
          <a:p>
            <a:r>
              <a:rPr lang="fi-FI"/>
              <a:t>Suomalaisten mielipiteet kehitysyhteistyöstä 2021</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9" name="Otsikko 1"/>
          <p:cNvSpPr>
            <a:spLocks noGrp="1"/>
          </p:cNvSpPr>
          <p:nvPr>
            <p:ph type="ctrTitle" hasCustomPrompt="1"/>
          </p:nvPr>
        </p:nvSpPr>
        <p:spPr>
          <a:xfrm>
            <a:off x="1875064" y="2533073"/>
            <a:ext cx="8441873" cy="1791855"/>
          </a:xfrm>
        </p:spPr>
        <p:txBody>
          <a:bodyPr anchor="ctr">
            <a:normAutofit/>
          </a:bodyPr>
          <a:lstStyle>
            <a:lvl1pPr algn="ctr">
              <a:defRPr sz="6000" i="0" baseline="0">
                <a:solidFill>
                  <a:schemeClr val="bg1"/>
                </a:solidFill>
              </a:defRPr>
            </a:lvl1pPr>
          </a:lstStyle>
          <a:p>
            <a:r>
              <a:rPr lang="fi-FI" dirty="0"/>
              <a:t>Väliotsikko</a:t>
            </a:r>
          </a:p>
        </p:txBody>
      </p:sp>
    </p:spTree>
    <p:extLst>
      <p:ext uri="{BB962C8B-B14F-4D97-AF65-F5344CB8AC3E}">
        <p14:creationId xmlns:p14="http://schemas.microsoft.com/office/powerpoint/2010/main" val="28332104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äliotsikko vaale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9.12.2020</a:t>
            </a:r>
          </a:p>
        </p:txBody>
      </p:sp>
      <p:sp>
        <p:nvSpPr>
          <p:cNvPr id="5" name="Alatunnisteen paikkamerkki 4"/>
          <p:cNvSpPr>
            <a:spLocks noGrp="1"/>
          </p:cNvSpPr>
          <p:nvPr>
            <p:ph type="ftr" sz="quarter" idx="11"/>
          </p:nvPr>
        </p:nvSpPr>
        <p:spPr/>
        <p:txBody>
          <a:bodyPr/>
          <a:lstStyle/>
          <a:p>
            <a:r>
              <a:rPr lang="fi-FI"/>
              <a:t>Suomalaisten mielipiteet kehitysyhteistyöstä 2021</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8" name="Otsikko 1"/>
          <p:cNvSpPr>
            <a:spLocks noGrp="1"/>
          </p:cNvSpPr>
          <p:nvPr>
            <p:ph type="ctrTitle" hasCustomPrompt="1"/>
          </p:nvPr>
        </p:nvSpPr>
        <p:spPr>
          <a:xfrm>
            <a:off x="2676939" y="2706778"/>
            <a:ext cx="6838122" cy="1444445"/>
          </a:xfrm>
          <a:solidFill>
            <a:schemeClr val="tx1">
              <a:lumMod val="85000"/>
              <a:lumOff val="15000"/>
              <a:alpha val="90000"/>
            </a:schemeClr>
          </a:solidFill>
        </p:spPr>
        <p:txBody>
          <a:bodyPr anchor="ctr">
            <a:normAutofit/>
          </a:bodyPr>
          <a:lstStyle>
            <a:lvl1pPr algn="ctr">
              <a:defRPr sz="6000" i="0" baseline="0">
                <a:solidFill>
                  <a:schemeClr val="bg1"/>
                </a:solidFill>
              </a:defRPr>
            </a:lvl1pPr>
          </a:lstStyle>
          <a:p>
            <a:r>
              <a:rPr lang="fi-FI" dirty="0"/>
              <a:t>Väliotsikko</a:t>
            </a:r>
          </a:p>
        </p:txBody>
      </p:sp>
    </p:spTree>
    <p:extLst>
      <p:ext uri="{BB962C8B-B14F-4D97-AF65-F5344CB8AC3E}">
        <p14:creationId xmlns:p14="http://schemas.microsoft.com/office/powerpoint/2010/main" val="4166004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9.12.2020</a:t>
            </a:r>
          </a:p>
        </p:txBody>
      </p:sp>
      <p:sp>
        <p:nvSpPr>
          <p:cNvPr id="3" name="Alatunnisteen paikkamerkki 2"/>
          <p:cNvSpPr>
            <a:spLocks noGrp="1"/>
          </p:cNvSpPr>
          <p:nvPr>
            <p:ph type="ftr" sz="quarter" idx="11"/>
          </p:nvPr>
        </p:nvSpPr>
        <p:spPr/>
        <p:txBody>
          <a:bodyPr/>
          <a:lstStyle/>
          <a:p>
            <a:r>
              <a:rPr lang="fi-FI"/>
              <a:t>Suomalaisten mielipiteet kehitysyhteistyöstä 2021</a:t>
            </a:r>
          </a:p>
        </p:txBody>
      </p:sp>
      <p:sp>
        <p:nvSpPr>
          <p:cNvPr id="4" name="Dian numeron paikkamerkki 3"/>
          <p:cNvSpPr>
            <a:spLocks noGrp="1"/>
          </p:cNvSpPr>
          <p:nvPr>
            <p:ph type="sldNum" sz="quarter" idx="12"/>
          </p:nvPr>
        </p:nvSpPr>
        <p:spPr/>
        <p:txBody>
          <a:bodyPr/>
          <a:lstStyle/>
          <a:p>
            <a:fld id="{45530FF3-944E-453D-AD86-280F662E2B3A}" type="slidenum">
              <a:rPr lang="fi-FI" smtClean="0"/>
              <a:t>‹#›</a:t>
            </a:fld>
            <a:endParaRPr lang="fi-FI"/>
          </a:p>
        </p:txBody>
      </p:sp>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8019249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yhjä, ilman logoa">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9.12.2020</a:t>
            </a:r>
          </a:p>
        </p:txBody>
      </p:sp>
      <p:sp>
        <p:nvSpPr>
          <p:cNvPr id="3" name="Alatunnisteen paikkamerkki 2"/>
          <p:cNvSpPr>
            <a:spLocks noGrp="1"/>
          </p:cNvSpPr>
          <p:nvPr>
            <p:ph type="ftr" sz="quarter" idx="11"/>
          </p:nvPr>
        </p:nvSpPr>
        <p:spPr/>
        <p:txBody>
          <a:bodyPr/>
          <a:lstStyle/>
          <a:p>
            <a:r>
              <a:rPr lang="fi-FI"/>
              <a:t>Suomalaisten mielipiteet kehitysyhteistyöstä 2021</a:t>
            </a:r>
          </a:p>
        </p:txBody>
      </p:sp>
      <p:sp>
        <p:nvSpPr>
          <p:cNvPr id="4" name="Dian numeron paikkamerkki 3"/>
          <p:cNvSpPr>
            <a:spLocks noGrp="1"/>
          </p:cNvSpPr>
          <p:nvPr>
            <p:ph type="sldNum" sz="quarter" idx="12"/>
          </p:nvPr>
        </p:nvSpPr>
        <p:spPr/>
        <p:txBody>
          <a:bodyPr/>
          <a:lstStyle/>
          <a:p>
            <a:fld id="{45530FF3-944E-453D-AD86-280F662E2B3A}" type="slidenum">
              <a:rPr lang="fi-FI" smtClean="0"/>
              <a:t>‹#›</a:t>
            </a:fld>
            <a:endParaRPr lang="fi-FI"/>
          </a:p>
        </p:txBody>
      </p:sp>
    </p:spTree>
    <p:extLst>
      <p:ext uri="{BB962C8B-B14F-4D97-AF65-F5344CB8AC3E}">
        <p14:creationId xmlns:p14="http://schemas.microsoft.com/office/powerpoint/2010/main" val="44236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D6E4B0-3DDA-4C80-9A90-15F8DACFD170}"/>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EC70785B-5450-4FCF-9F3E-51453395CE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7E4C9F1-C6AA-4912-8C7B-D3792DE554BC}"/>
              </a:ext>
            </a:extLst>
          </p:cNvPr>
          <p:cNvSpPr>
            <a:spLocks noGrp="1"/>
          </p:cNvSpPr>
          <p:nvPr>
            <p:ph type="dt" sz="half" idx="10"/>
          </p:nvPr>
        </p:nvSpPr>
        <p:spPr/>
        <p:txBody>
          <a:bodyPr/>
          <a:lstStyle/>
          <a:p>
            <a:r>
              <a:rPr lang="fi-FI"/>
              <a:t>9.12.2020</a:t>
            </a:r>
          </a:p>
        </p:txBody>
      </p:sp>
      <p:sp>
        <p:nvSpPr>
          <p:cNvPr id="5" name="Alatunnisteen paikkamerkki 4">
            <a:extLst>
              <a:ext uri="{FF2B5EF4-FFF2-40B4-BE49-F238E27FC236}">
                <a16:creationId xmlns:a16="http://schemas.microsoft.com/office/drawing/2014/main" id="{A4384FC9-12EB-4E21-AEFB-E26E84555688}"/>
              </a:ext>
            </a:extLst>
          </p:cNvPr>
          <p:cNvSpPr>
            <a:spLocks noGrp="1"/>
          </p:cNvSpPr>
          <p:nvPr>
            <p:ph type="ftr" sz="quarter" idx="11"/>
          </p:nvPr>
        </p:nvSpPr>
        <p:spPr/>
        <p:txBody>
          <a:bodyPr/>
          <a:lstStyle/>
          <a:p>
            <a:r>
              <a:rPr lang="fi-FI"/>
              <a:t>Suomalaisten mielipiteet kehitysyhteistyöstä 2021</a:t>
            </a:r>
          </a:p>
        </p:txBody>
      </p:sp>
      <p:sp>
        <p:nvSpPr>
          <p:cNvPr id="6" name="Dian numeron paikkamerkki 5">
            <a:extLst>
              <a:ext uri="{FF2B5EF4-FFF2-40B4-BE49-F238E27FC236}">
                <a16:creationId xmlns:a16="http://schemas.microsoft.com/office/drawing/2014/main" id="{E2239ADD-8270-4204-92B6-5BA84D0020C3}"/>
              </a:ext>
            </a:extLst>
          </p:cNvPr>
          <p:cNvSpPr>
            <a:spLocks noGrp="1"/>
          </p:cNvSpPr>
          <p:nvPr>
            <p:ph type="sldNum" sz="quarter" idx="12"/>
          </p:nvPr>
        </p:nvSpPr>
        <p:spPr/>
        <p:txBody>
          <a:bodyPr/>
          <a:lstStyle/>
          <a:p>
            <a:fld id="{E0DF516D-5C70-4CF3-ACF3-5947B9DEB257}" type="slidenum">
              <a:rPr lang="fi-FI" smtClean="0"/>
              <a:t>‹#›</a:t>
            </a:fld>
            <a:endParaRPr lang="fi-FI"/>
          </a:p>
        </p:txBody>
      </p:sp>
    </p:spTree>
    <p:extLst>
      <p:ext uri="{BB962C8B-B14F-4D97-AF65-F5344CB8AC3E}">
        <p14:creationId xmlns:p14="http://schemas.microsoft.com/office/powerpoint/2010/main" val="3319666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113930-D08E-40A5-9532-61E136A5762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7BCB6E2-1E04-4293-9B6D-A2241601B427}"/>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6F7D055-E89A-4F78-BAC4-039B7A5AC475}"/>
              </a:ext>
            </a:extLst>
          </p:cNvPr>
          <p:cNvSpPr>
            <a:spLocks noGrp="1"/>
          </p:cNvSpPr>
          <p:nvPr>
            <p:ph type="dt" sz="half" idx="10"/>
          </p:nvPr>
        </p:nvSpPr>
        <p:spPr/>
        <p:txBody>
          <a:bodyPr/>
          <a:lstStyle/>
          <a:p>
            <a:r>
              <a:rPr lang="fi-FI"/>
              <a:t>9.12.2020</a:t>
            </a:r>
          </a:p>
        </p:txBody>
      </p:sp>
      <p:sp>
        <p:nvSpPr>
          <p:cNvPr id="5" name="Alatunnisteen paikkamerkki 4">
            <a:extLst>
              <a:ext uri="{FF2B5EF4-FFF2-40B4-BE49-F238E27FC236}">
                <a16:creationId xmlns:a16="http://schemas.microsoft.com/office/drawing/2014/main" id="{2D97CCA2-40C6-4EF3-9761-9A14DB2A23B0}"/>
              </a:ext>
            </a:extLst>
          </p:cNvPr>
          <p:cNvSpPr>
            <a:spLocks noGrp="1"/>
          </p:cNvSpPr>
          <p:nvPr>
            <p:ph type="ftr" sz="quarter" idx="11"/>
          </p:nvPr>
        </p:nvSpPr>
        <p:spPr/>
        <p:txBody>
          <a:bodyPr/>
          <a:lstStyle/>
          <a:p>
            <a:r>
              <a:rPr lang="fi-FI"/>
              <a:t>Suomalaisten mielipiteet kehitysyhteistyöstä 2021</a:t>
            </a:r>
          </a:p>
        </p:txBody>
      </p:sp>
      <p:sp>
        <p:nvSpPr>
          <p:cNvPr id="6" name="Dian numeron paikkamerkki 5">
            <a:extLst>
              <a:ext uri="{FF2B5EF4-FFF2-40B4-BE49-F238E27FC236}">
                <a16:creationId xmlns:a16="http://schemas.microsoft.com/office/drawing/2014/main" id="{EA29F99C-4E86-49CA-A289-2C1F31F7519A}"/>
              </a:ext>
            </a:extLst>
          </p:cNvPr>
          <p:cNvSpPr>
            <a:spLocks noGrp="1"/>
          </p:cNvSpPr>
          <p:nvPr>
            <p:ph type="sldNum" sz="quarter" idx="12"/>
          </p:nvPr>
        </p:nvSpPr>
        <p:spPr/>
        <p:txBody>
          <a:bodyPr/>
          <a:lstStyle/>
          <a:p>
            <a:fld id="{E0DF516D-5C70-4CF3-ACF3-5947B9DEB257}" type="slidenum">
              <a:rPr lang="fi-FI" smtClean="0"/>
              <a:t>‹#›</a:t>
            </a:fld>
            <a:endParaRPr lang="fi-FI"/>
          </a:p>
        </p:txBody>
      </p:sp>
    </p:spTree>
    <p:extLst>
      <p:ext uri="{BB962C8B-B14F-4D97-AF65-F5344CB8AC3E}">
        <p14:creationId xmlns:p14="http://schemas.microsoft.com/office/powerpoint/2010/main" val="4249975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527DE2-1394-44B6-B95F-D5FB0FD6F1F5}"/>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D3877FF3-B9CE-44EC-9403-F034873650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14EEB49-7C03-4F04-970E-E7D4AC305711}"/>
              </a:ext>
            </a:extLst>
          </p:cNvPr>
          <p:cNvSpPr>
            <a:spLocks noGrp="1"/>
          </p:cNvSpPr>
          <p:nvPr>
            <p:ph type="dt" sz="half" idx="10"/>
          </p:nvPr>
        </p:nvSpPr>
        <p:spPr/>
        <p:txBody>
          <a:bodyPr/>
          <a:lstStyle/>
          <a:p>
            <a:r>
              <a:rPr lang="fi-FI"/>
              <a:t>9.12.2020</a:t>
            </a:r>
          </a:p>
        </p:txBody>
      </p:sp>
      <p:sp>
        <p:nvSpPr>
          <p:cNvPr id="5" name="Alatunnisteen paikkamerkki 4">
            <a:extLst>
              <a:ext uri="{FF2B5EF4-FFF2-40B4-BE49-F238E27FC236}">
                <a16:creationId xmlns:a16="http://schemas.microsoft.com/office/drawing/2014/main" id="{32058CDD-B376-43BA-AC60-9D8ECE16B86C}"/>
              </a:ext>
            </a:extLst>
          </p:cNvPr>
          <p:cNvSpPr>
            <a:spLocks noGrp="1"/>
          </p:cNvSpPr>
          <p:nvPr>
            <p:ph type="ftr" sz="quarter" idx="11"/>
          </p:nvPr>
        </p:nvSpPr>
        <p:spPr/>
        <p:txBody>
          <a:bodyPr/>
          <a:lstStyle/>
          <a:p>
            <a:r>
              <a:rPr lang="fi-FI"/>
              <a:t>Suomalaisten mielipiteet kehitysyhteistyöstä 2021</a:t>
            </a:r>
          </a:p>
        </p:txBody>
      </p:sp>
      <p:sp>
        <p:nvSpPr>
          <p:cNvPr id="6" name="Dian numeron paikkamerkki 5">
            <a:extLst>
              <a:ext uri="{FF2B5EF4-FFF2-40B4-BE49-F238E27FC236}">
                <a16:creationId xmlns:a16="http://schemas.microsoft.com/office/drawing/2014/main" id="{0154ADD5-F7DD-4548-A47B-7EC276EC2F01}"/>
              </a:ext>
            </a:extLst>
          </p:cNvPr>
          <p:cNvSpPr>
            <a:spLocks noGrp="1"/>
          </p:cNvSpPr>
          <p:nvPr>
            <p:ph type="sldNum" sz="quarter" idx="12"/>
          </p:nvPr>
        </p:nvSpPr>
        <p:spPr/>
        <p:txBody>
          <a:bodyPr/>
          <a:lstStyle/>
          <a:p>
            <a:fld id="{E0DF516D-5C70-4CF3-ACF3-5947B9DEB257}" type="slidenum">
              <a:rPr lang="fi-FI" smtClean="0"/>
              <a:t>‹#›</a:t>
            </a:fld>
            <a:endParaRPr lang="fi-FI"/>
          </a:p>
        </p:txBody>
      </p:sp>
    </p:spTree>
    <p:extLst>
      <p:ext uri="{BB962C8B-B14F-4D97-AF65-F5344CB8AC3E}">
        <p14:creationId xmlns:p14="http://schemas.microsoft.com/office/powerpoint/2010/main" val="12793520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C281B3-8972-4072-AF4E-0319AC8ECD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9D822A9-19F3-47C4-81C4-AAC39437801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82C26175-ACF4-4411-9CAC-E6EA864A3E3D}"/>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110CA53D-BA9E-4E8E-9DD1-53A633C73C06}"/>
              </a:ext>
            </a:extLst>
          </p:cNvPr>
          <p:cNvSpPr>
            <a:spLocks noGrp="1"/>
          </p:cNvSpPr>
          <p:nvPr>
            <p:ph type="dt" sz="half" idx="10"/>
          </p:nvPr>
        </p:nvSpPr>
        <p:spPr/>
        <p:txBody>
          <a:bodyPr/>
          <a:lstStyle/>
          <a:p>
            <a:r>
              <a:rPr lang="fi-FI"/>
              <a:t>9.12.2020</a:t>
            </a:r>
          </a:p>
        </p:txBody>
      </p:sp>
      <p:sp>
        <p:nvSpPr>
          <p:cNvPr id="6" name="Alatunnisteen paikkamerkki 5">
            <a:extLst>
              <a:ext uri="{FF2B5EF4-FFF2-40B4-BE49-F238E27FC236}">
                <a16:creationId xmlns:a16="http://schemas.microsoft.com/office/drawing/2014/main" id="{E18C813C-62F6-4FF7-AAE2-7AA6BA2EB88F}"/>
              </a:ext>
            </a:extLst>
          </p:cNvPr>
          <p:cNvSpPr>
            <a:spLocks noGrp="1"/>
          </p:cNvSpPr>
          <p:nvPr>
            <p:ph type="ftr" sz="quarter" idx="11"/>
          </p:nvPr>
        </p:nvSpPr>
        <p:spPr/>
        <p:txBody>
          <a:bodyPr/>
          <a:lstStyle/>
          <a:p>
            <a:r>
              <a:rPr lang="fi-FI"/>
              <a:t>Suomalaisten mielipiteet kehitysyhteistyöstä 2021</a:t>
            </a:r>
          </a:p>
        </p:txBody>
      </p:sp>
      <p:sp>
        <p:nvSpPr>
          <p:cNvPr id="7" name="Dian numeron paikkamerkki 6">
            <a:extLst>
              <a:ext uri="{FF2B5EF4-FFF2-40B4-BE49-F238E27FC236}">
                <a16:creationId xmlns:a16="http://schemas.microsoft.com/office/drawing/2014/main" id="{16379510-A710-42CC-9EB5-6B54FA42A7A3}"/>
              </a:ext>
            </a:extLst>
          </p:cNvPr>
          <p:cNvSpPr>
            <a:spLocks noGrp="1"/>
          </p:cNvSpPr>
          <p:nvPr>
            <p:ph type="sldNum" sz="quarter" idx="12"/>
          </p:nvPr>
        </p:nvSpPr>
        <p:spPr/>
        <p:txBody>
          <a:bodyPr/>
          <a:lstStyle/>
          <a:p>
            <a:fld id="{E0DF516D-5C70-4CF3-ACF3-5947B9DEB257}" type="slidenum">
              <a:rPr lang="fi-FI" smtClean="0"/>
              <a:t>‹#›</a:t>
            </a:fld>
            <a:endParaRPr lang="fi-FI"/>
          </a:p>
        </p:txBody>
      </p:sp>
    </p:spTree>
    <p:extLst>
      <p:ext uri="{BB962C8B-B14F-4D97-AF65-F5344CB8AC3E}">
        <p14:creationId xmlns:p14="http://schemas.microsoft.com/office/powerpoint/2010/main" val="2862553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A057AE-3D92-45CD-B71E-DB866DE89176}"/>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567DAF9-8057-4FD6-85BE-14BE87D17B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CE75CC9F-48F8-4C91-AC43-D89EEA9505A0}"/>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E772CC4C-513F-44C7-946D-303B5860CC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15165984-8DB7-4153-AEE2-BFF3104C22E5}"/>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13805E33-7FA9-40B9-89D0-982D88A03976}"/>
              </a:ext>
            </a:extLst>
          </p:cNvPr>
          <p:cNvSpPr>
            <a:spLocks noGrp="1"/>
          </p:cNvSpPr>
          <p:nvPr>
            <p:ph type="dt" sz="half" idx="10"/>
          </p:nvPr>
        </p:nvSpPr>
        <p:spPr/>
        <p:txBody>
          <a:bodyPr/>
          <a:lstStyle/>
          <a:p>
            <a:r>
              <a:rPr lang="fi-FI"/>
              <a:t>9.12.2020</a:t>
            </a:r>
          </a:p>
        </p:txBody>
      </p:sp>
      <p:sp>
        <p:nvSpPr>
          <p:cNvPr id="8" name="Alatunnisteen paikkamerkki 7">
            <a:extLst>
              <a:ext uri="{FF2B5EF4-FFF2-40B4-BE49-F238E27FC236}">
                <a16:creationId xmlns:a16="http://schemas.microsoft.com/office/drawing/2014/main" id="{8EBD68AB-4B4A-4CED-875D-7EE2B2627750}"/>
              </a:ext>
            </a:extLst>
          </p:cNvPr>
          <p:cNvSpPr>
            <a:spLocks noGrp="1"/>
          </p:cNvSpPr>
          <p:nvPr>
            <p:ph type="ftr" sz="quarter" idx="11"/>
          </p:nvPr>
        </p:nvSpPr>
        <p:spPr/>
        <p:txBody>
          <a:bodyPr/>
          <a:lstStyle/>
          <a:p>
            <a:r>
              <a:rPr lang="fi-FI"/>
              <a:t>Suomalaisten mielipiteet kehitysyhteistyöstä 2021</a:t>
            </a:r>
          </a:p>
        </p:txBody>
      </p:sp>
      <p:sp>
        <p:nvSpPr>
          <p:cNvPr id="9" name="Dian numeron paikkamerkki 8">
            <a:extLst>
              <a:ext uri="{FF2B5EF4-FFF2-40B4-BE49-F238E27FC236}">
                <a16:creationId xmlns:a16="http://schemas.microsoft.com/office/drawing/2014/main" id="{2178117F-5373-4DD6-A4A5-3D927AE3BA6A}"/>
              </a:ext>
            </a:extLst>
          </p:cNvPr>
          <p:cNvSpPr>
            <a:spLocks noGrp="1"/>
          </p:cNvSpPr>
          <p:nvPr>
            <p:ph type="sldNum" sz="quarter" idx="12"/>
          </p:nvPr>
        </p:nvSpPr>
        <p:spPr/>
        <p:txBody>
          <a:bodyPr/>
          <a:lstStyle/>
          <a:p>
            <a:fld id="{E0DF516D-5C70-4CF3-ACF3-5947B9DEB257}" type="slidenum">
              <a:rPr lang="fi-FI" smtClean="0"/>
              <a:t>‹#›</a:t>
            </a:fld>
            <a:endParaRPr lang="fi-FI"/>
          </a:p>
        </p:txBody>
      </p:sp>
    </p:spTree>
    <p:extLst>
      <p:ext uri="{BB962C8B-B14F-4D97-AF65-F5344CB8AC3E}">
        <p14:creationId xmlns:p14="http://schemas.microsoft.com/office/powerpoint/2010/main" val="1236807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4D4D43-2A05-4918-A699-3E71749FDFC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86E4F18-B6A2-4234-BD05-129EFA4A7DD3}"/>
              </a:ext>
            </a:extLst>
          </p:cNvPr>
          <p:cNvSpPr>
            <a:spLocks noGrp="1"/>
          </p:cNvSpPr>
          <p:nvPr>
            <p:ph type="dt" sz="half" idx="10"/>
          </p:nvPr>
        </p:nvSpPr>
        <p:spPr/>
        <p:txBody>
          <a:bodyPr/>
          <a:lstStyle/>
          <a:p>
            <a:r>
              <a:rPr lang="fi-FI"/>
              <a:t>9.12.2020</a:t>
            </a:r>
          </a:p>
        </p:txBody>
      </p:sp>
      <p:sp>
        <p:nvSpPr>
          <p:cNvPr id="4" name="Alatunnisteen paikkamerkki 3">
            <a:extLst>
              <a:ext uri="{FF2B5EF4-FFF2-40B4-BE49-F238E27FC236}">
                <a16:creationId xmlns:a16="http://schemas.microsoft.com/office/drawing/2014/main" id="{01DE4185-3408-452F-B0ED-E5F124B81EBF}"/>
              </a:ext>
            </a:extLst>
          </p:cNvPr>
          <p:cNvSpPr>
            <a:spLocks noGrp="1"/>
          </p:cNvSpPr>
          <p:nvPr>
            <p:ph type="ftr" sz="quarter" idx="11"/>
          </p:nvPr>
        </p:nvSpPr>
        <p:spPr/>
        <p:txBody>
          <a:bodyPr/>
          <a:lstStyle/>
          <a:p>
            <a:r>
              <a:rPr lang="fi-FI"/>
              <a:t>Suomalaisten mielipiteet kehitysyhteistyöstä 2021</a:t>
            </a:r>
          </a:p>
        </p:txBody>
      </p:sp>
      <p:sp>
        <p:nvSpPr>
          <p:cNvPr id="5" name="Dian numeron paikkamerkki 4">
            <a:extLst>
              <a:ext uri="{FF2B5EF4-FFF2-40B4-BE49-F238E27FC236}">
                <a16:creationId xmlns:a16="http://schemas.microsoft.com/office/drawing/2014/main" id="{62ADC706-6844-4A26-BDF9-E915B11057D2}"/>
              </a:ext>
            </a:extLst>
          </p:cNvPr>
          <p:cNvSpPr>
            <a:spLocks noGrp="1"/>
          </p:cNvSpPr>
          <p:nvPr>
            <p:ph type="sldNum" sz="quarter" idx="12"/>
          </p:nvPr>
        </p:nvSpPr>
        <p:spPr/>
        <p:txBody>
          <a:bodyPr/>
          <a:lstStyle/>
          <a:p>
            <a:fld id="{E0DF516D-5C70-4CF3-ACF3-5947B9DEB257}" type="slidenum">
              <a:rPr lang="fi-FI" smtClean="0"/>
              <a:t>‹#›</a:t>
            </a:fld>
            <a:endParaRPr lang="fi-FI"/>
          </a:p>
        </p:txBody>
      </p:sp>
    </p:spTree>
    <p:extLst>
      <p:ext uri="{BB962C8B-B14F-4D97-AF65-F5344CB8AC3E}">
        <p14:creationId xmlns:p14="http://schemas.microsoft.com/office/powerpoint/2010/main" val="3236010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sältö/Grafiikk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9.12.2020</a:t>
            </a:r>
          </a:p>
        </p:txBody>
      </p:sp>
      <p:sp>
        <p:nvSpPr>
          <p:cNvPr id="5" name="Alatunnisteen paikkamerkki 4"/>
          <p:cNvSpPr>
            <a:spLocks noGrp="1"/>
          </p:cNvSpPr>
          <p:nvPr>
            <p:ph type="ftr" sz="quarter" idx="11"/>
          </p:nvPr>
        </p:nvSpPr>
        <p:spPr/>
        <p:txBody>
          <a:bodyPr/>
          <a:lstStyle/>
          <a:p>
            <a:r>
              <a:rPr lang="fi-FI"/>
              <a:t>Suomalaisten mielipiteet kehitysyhteistyöstä 2021</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9" name="Sisällön paikkamerkki 2"/>
          <p:cNvSpPr>
            <a:spLocks noGrp="1"/>
          </p:cNvSpPr>
          <p:nvPr>
            <p:ph idx="1" hasCustomPrompt="1"/>
          </p:nvPr>
        </p:nvSpPr>
        <p:spPr>
          <a:xfrm>
            <a:off x="653138" y="1335158"/>
            <a:ext cx="11033764" cy="4788000"/>
          </a:xfrm>
          <a:prstGeom prst="rect">
            <a:avLst/>
          </a:prstGeom>
        </p:spPr>
        <p:txBody>
          <a:bodyPr/>
          <a:lstStyle>
            <a:lvl1pPr marL="228600" indent="-228600">
              <a:buClr>
                <a:srgbClr val="E60F28"/>
              </a:buClr>
              <a:buFont typeface="Wingdings" panose="05000000000000000000" pitchFamily="2" charset="2"/>
              <a:buChar char="§"/>
              <a:defRPr sz="160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2268998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9B9BFC3-A4F2-4422-8776-6C832D73A5A4}"/>
              </a:ext>
            </a:extLst>
          </p:cNvPr>
          <p:cNvSpPr>
            <a:spLocks noGrp="1"/>
          </p:cNvSpPr>
          <p:nvPr>
            <p:ph type="dt" sz="half" idx="10"/>
          </p:nvPr>
        </p:nvSpPr>
        <p:spPr/>
        <p:txBody>
          <a:bodyPr/>
          <a:lstStyle/>
          <a:p>
            <a:r>
              <a:rPr lang="fi-FI"/>
              <a:t>9.12.2020</a:t>
            </a:r>
          </a:p>
        </p:txBody>
      </p:sp>
      <p:sp>
        <p:nvSpPr>
          <p:cNvPr id="3" name="Alatunnisteen paikkamerkki 2">
            <a:extLst>
              <a:ext uri="{FF2B5EF4-FFF2-40B4-BE49-F238E27FC236}">
                <a16:creationId xmlns:a16="http://schemas.microsoft.com/office/drawing/2014/main" id="{7D2A3BE0-D702-4DC9-9756-CA7765A98333}"/>
              </a:ext>
            </a:extLst>
          </p:cNvPr>
          <p:cNvSpPr>
            <a:spLocks noGrp="1"/>
          </p:cNvSpPr>
          <p:nvPr>
            <p:ph type="ftr" sz="quarter" idx="11"/>
          </p:nvPr>
        </p:nvSpPr>
        <p:spPr/>
        <p:txBody>
          <a:bodyPr/>
          <a:lstStyle/>
          <a:p>
            <a:r>
              <a:rPr lang="fi-FI"/>
              <a:t>Suomalaisten mielipiteet kehitysyhteistyöstä 2021</a:t>
            </a:r>
          </a:p>
        </p:txBody>
      </p:sp>
      <p:sp>
        <p:nvSpPr>
          <p:cNvPr id="4" name="Dian numeron paikkamerkki 3">
            <a:extLst>
              <a:ext uri="{FF2B5EF4-FFF2-40B4-BE49-F238E27FC236}">
                <a16:creationId xmlns:a16="http://schemas.microsoft.com/office/drawing/2014/main" id="{323EDE07-E1FC-4845-94DF-481F8DCA03D2}"/>
              </a:ext>
            </a:extLst>
          </p:cNvPr>
          <p:cNvSpPr>
            <a:spLocks noGrp="1"/>
          </p:cNvSpPr>
          <p:nvPr>
            <p:ph type="sldNum" sz="quarter" idx="12"/>
          </p:nvPr>
        </p:nvSpPr>
        <p:spPr/>
        <p:txBody>
          <a:bodyPr/>
          <a:lstStyle/>
          <a:p>
            <a:fld id="{E0DF516D-5C70-4CF3-ACF3-5947B9DEB257}" type="slidenum">
              <a:rPr lang="fi-FI" smtClean="0"/>
              <a:t>‹#›</a:t>
            </a:fld>
            <a:endParaRPr lang="fi-FI"/>
          </a:p>
        </p:txBody>
      </p:sp>
    </p:spTree>
    <p:extLst>
      <p:ext uri="{BB962C8B-B14F-4D97-AF65-F5344CB8AC3E}">
        <p14:creationId xmlns:p14="http://schemas.microsoft.com/office/powerpoint/2010/main" val="745260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05385A-0A25-496C-9558-E2D39D1E70D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83C244E7-8876-414D-BC21-4A54C089BB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A1FE4013-2391-49E9-832B-1F0267F5D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A6FF645-38B5-4795-8783-C7747D8609B1}"/>
              </a:ext>
            </a:extLst>
          </p:cNvPr>
          <p:cNvSpPr>
            <a:spLocks noGrp="1"/>
          </p:cNvSpPr>
          <p:nvPr>
            <p:ph type="dt" sz="half" idx="10"/>
          </p:nvPr>
        </p:nvSpPr>
        <p:spPr/>
        <p:txBody>
          <a:bodyPr/>
          <a:lstStyle/>
          <a:p>
            <a:r>
              <a:rPr lang="fi-FI"/>
              <a:t>9.12.2020</a:t>
            </a:r>
          </a:p>
        </p:txBody>
      </p:sp>
      <p:sp>
        <p:nvSpPr>
          <p:cNvPr id="6" name="Alatunnisteen paikkamerkki 5">
            <a:extLst>
              <a:ext uri="{FF2B5EF4-FFF2-40B4-BE49-F238E27FC236}">
                <a16:creationId xmlns:a16="http://schemas.microsoft.com/office/drawing/2014/main" id="{3321EFB3-9EF3-4503-BE0C-0A8EF667ECDB}"/>
              </a:ext>
            </a:extLst>
          </p:cNvPr>
          <p:cNvSpPr>
            <a:spLocks noGrp="1"/>
          </p:cNvSpPr>
          <p:nvPr>
            <p:ph type="ftr" sz="quarter" idx="11"/>
          </p:nvPr>
        </p:nvSpPr>
        <p:spPr/>
        <p:txBody>
          <a:bodyPr/>
          <a:lstStyle/>
          <a:p>
            <a:r>
              <a:rPr lang="fi-FI"/>
              <a:t>Suomalaisten mielipiteet kehitysyhteistyöstä 2021</a:t>
            </a:r>
          </a:p>
        </p:txBody>
      </p:sp>
      <p:sp>
        <p:nvSpPr>
          <p:cNvPr id="7" name="Dian numeron paikkamerkki 6">
            <a:extLst>
              <a:ext uri="{FF2B5EF4-FFF2-40B4-BE49-F238E27FC236}">
                <a16:creationId xmlns:a16="http://schemas.microsoft.com/office/drawing/2014/main" id="{800FC702-F555-4A60-AAB5-683D086F9D41}"/>
              </a:ext>
            </a:extLst>
          </p:cNvPr>
          <p:cNvSpPr>
            <a:spLocks noGrp="1"/>
          </p:cNvSpPr>
          <p:nvPr>
            <p:ph type="sldNum" sz="quarter" idx="12"/>
          </p:nvPr>
        </p:nvSpPr>
        <p:spPr/>
        <p:txBody>
          <a:bodyPr/>
          <a:lstStyle/>
          <a:p>
            <a:fld id="{E0DF516D-5C70-4CF3-ACF3-5947B9DEB257}" type="slidenum">
              <a:rPr lang="fi-FI" smtClean="0"/>
              <a:t>‹#›</a:t>
            </a:fld>
            <a:endParaRPr lang="fi-FI"/>
          </a:p>
        </p:txBody>
      </p:sp>
    </p:spTree>
    <p:extLst>
      <p:ext uri="{BB962C8B-B14F-4D97-AF65-F5344CB8AC3E}">
        <p14:creationId xmlns:p14="http://schemas.microsoft.com/office/powerpoint/2010/main" val="7080212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1333F7-7C2B-4307-B05B-1724CF910DC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716DC10C-68C9-459C-99F1-5356B8A06C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A807ED7-40CF-4A7E-940E-7E45369F04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D8CBCBD-A81D-490A-8B9E-4399ED6B9CEF}"/>
              </a:ext>
            </a:extLst>
          </p:cNvPr>
          <p:cNvSpPr>
            <a:spLocks noGrp="1"/>
          </p:cNvSpPr>
          <p:nvPr>
            <p:ph type="dt" sz="half" idx="10"/>
          </p:nvPr>
        </p:nvSpPr>
        <p:spPr/>
        <p:txBody>
          <a:bodyPr/>
          <a:lstStyle/>
          <a:p>
            <a:r>
              <a:rPr lang="fi-FI"/>
              <a:t>9.12.2020</a:t>
            </a:r>
          </a:p>
        </p:txBody>
      </p:sp>
      <p:sp>
        <p:nvSpPr>
          <p:cNvPr id="6" name="Alatunnisteen paikkamerkki 5">
            <a:extLst>
              <a:ext uri="{FF2B5EF4-FFF2-40B4-BE49-F238E27FC236}">
                <a16:creationId xmlns:a16="http://schemas.microsoft.com/office/drawing/2014/main" id="{7BCD9EA8-AE97-42C3-A04A-BAF0B77A18FB}"/>
              </a:ext>
            </a:extLst>
          </p:cNvPr>
          <p:cNvSpPr>
            <a:spLocks noGrp="1"/>
          </p:cNvSpPr>
          <p:nvPr>
            <p:ph type="ftr" sz="quarter" idx="11"/>
          </p:nvPr>
        </p:nvSpPr>
        <p:spPr/>
        <p:txBody>
          <a:bodyPr/>
          <a:lstStyle/>
          <a:p>
            <a:r>
              <a:rPr lang="fi-FI"/>
              <a:t>Suomalaisten mielipiteet kehitysyhteistyöstä 2021</a:t>
            </a:r>
          </a:p>
        </p:txBody>
      </p:sp>
      <p:sp>
        <p:nvSpPr>
          <p:cNvPr id="7" name="Dian numeron paikkamerkki 6">
            <a:extLst>
              <a:ext uri="{FF2B5EF4-FFF2-40B4-BE49-F238E27FC236}">
                <a16:creationId xmlns:a16="http://schemas.microsoft.com/office/drawing/2014/main" id="{78FE5757-AC12-4BF9-BCBC-20204DC61D67}"/>
              </a:ext>
            </a:extLst>
          </p:cNvPr>
          <p:cNvSpPr>
            <a:spLocks noGrp="1"/>
          </p:cNvSpPr>
          <p:nvPr>
            <p:ph type="sldNum" sz="quarter" idx="12"/>
          </p:nvPr>
        </p:nvSpPr>
        <p:spPr/>
        <p:txBody>
          <a:bodyPr/>
          <a:lstStyle/>
          <a:p>
            <a:fld id="{E0DF516D-5C70-4CF3-ACF3-5947B9DEB257}" type="slidenum">
              <a:rPr lang="fi-FI" smtClean="0"/>
              <a:t>‹#›</a:t>
            </a:fld>
            <a:endParaRPr lang="fi-FI"/>
          </a:p>
        </p:txBody>
      </p:sp>
    </p:spTree>
    <p:extLst>
      <p:ext uri="{BB962C8B-B14F-4D97-AF65-F5344CB8AC3E}">
        <p14:creationId xmlns:p14="http://schemas.microsoft.com/office/powerpoint/2010/main" val="14879004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30AE4E-D308-449E-85AF-F5B3F9E15BDB}"/>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60C6DC77-A269-4588-AD6A-9931F19991B7}"/>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282BEF4-3F3B-4579-AB0E-6F386247B37C}"/>
              </a:ext>
            </a:extLst>
          </p:cNvPr>
          <p:cNvSpPr>
            <a:spLocks noGrp="1"/>
          </p:cNvSpPr>
          <p:nvPr>
            <p:ph type="dt" sz="half" idx="10"/>
          </p:nvPr>
        </p:nvSpPr>
        <p:spPr/>
        <p:txBody>
          <a:bodyPr/>
          <a:lstStyle/>
          <a:p>
            <a:r>
              <a:rPr lang="fi-FI"/>
              <a:t>9.12.2020</a:t>
            </a:r>
          </a:p>
        </p:txBody>
      </p:sp>
      <p:sp>
        <p:nvSpPr>
          <p:cNvPr id="5" name="Alatunnisteen paikkamerkki 4">
            <a:extLst>
              <a:ext uri="{FF2B5EF4-FFF2-40B4-BE49-F238E27FC236}">
                <a16:creationId xmlns:a16="http://schemas.microsoft.com/office/drawing/2014/main" id="{ACDD3FC5-AB9C-4ED9-8318-4A9206DC7A00}"/>
              </a:ext>
            </a:extLst>
          </p:cNvPr>
          <p:cNvSpPr>
            <a:spLocks noGrp="1"/>
          </p:cNvSpPr>
          <p:nvPr>
            <p:ph type="ftr" sz="quarter" idx="11"/>
          </p:nvPr>
        </p:nvSpPr>
        <p:spPr/>
        <p:txBody>
          <a:bodyPr/>
          <a:lstStyle/>
          <a:p>
            <a:r>
              <a:rPr lang="fi-FI"/>
              <a:t>Suomalaisten mielipiteet kehitysyhteistyöstä 2021</a:t>
            </a:r>
          </a:p>
        </p:txBody>
      </p:sp>
      <p:sp>
        <p:nvSpPr>
          <p:cNvPr id="6" name="Dian numeron paikkamerkki 5">
            <a:extLst>
              <a:ext uri="{FF2B5EF4-FFF2-40B4-BE49-F238E27FC236}">
                <a16:creationId xmlns:a16="http://schemas.microsoft.com/office/drawing/2014/main" id="{9CFDEBD0-CCF9-43AE-9F7C-67DE277617CF}"/>
              </a:ext>
            </a:extLst>
          </p:cNvPr>
          <p:cNvSpPr>
            <a:spLocks noGrp="1"/>
          </p:cNvSpPr>
          <p:nvPr>
            <p:ph type="sldNum" sz="quarter" idx="12"/>
          </p:nvPr>
        </p:nvSpPr>
        <p:spPr/>
        <p:txBody>
          <a:bodyPr/>
          <a:lstStyle/>
          <a:p>
            <a:fld id="{E0DF516D-5C70-4CF3-ACF3-5947B9DEB257}" type="slidenum">
              <a:rPr lang="fi-FI" smtClean="0"/>
              <a:t>‹#›</a:t>
            </a:fld>
            <a:endParaRPr lang="fi-FI"/>
          </a:p>
        </p:txBody>
      </p:sp>
    </p:spTree>
    <p:extLst>
      <p:ext uri="{BB962C8B-B14F-4D97-AF65-F5344CB8AC3E}">
        <p14:creationId xmlns:p14="http://schemas.microsoft.com/office/powerpoint/2010/main" val="2635599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69AD97EB-E0B7-4C49-9827-63C32C8B2787}"/>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BB7E1AE5-3A86-47D8-A371-FF89B0D8F684}"/>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37A6C19-620F-413C-AF61-A4E180FF9CA6}"/>
              </a:ext>
            </a:extLst>
          </p:cNvPr>
          <p:cNvSpPr>
            <a:spLocks noGrp="1"/>
          </p:cNvSpPr>
          <p:nvPr>
            <p:ph type="dt" sz="half" idx="10"/>
          </p:nvPr>
        </p:nvSpPr>
        <p:spPr/>
        <p:txBody>
          <a:bodyPr/>
          <a:lstStyle/>
          <a:p>
            <a:r>
              <a:rPr lang="fi-FI"/>
              <a:t>9.12.2020</a:t>
            </a:r>
          </a:p>
        </p:txBody>
      </p:sp>
      <p:sp>
        <p:nvSpPr>
          <p:cNvPr id="5" name="Alatunnisteen paikkamerkki 4">
            <a:extLst>
              <a:ext uri="{FF2B5EF4-FFF2-40B4-BE49-F238E27FC236}">
                <a16:creationId xmlns:a16="http://schemas.microsoft.com/office/drawing/2014/main" id="{33D533C1-A8D2-4B24-B20F-65B7CEB1C461}"/>
              </a:ext>
            </a:extLst>
          </p:cNvPr>
          <p:cNvSpPr>
            <a:spLocks noGrp="1"/>
          </p:cNvSpPr>
          <p:nvPr>
            <p:ph type="ftr" sz="quarter" idx="11"/>
          </p:nvPr>
        </p:nvSpPr>
        <p:spPr/>
        <p:txBody>
          <a:bodyPr/>
          <a:lstStyle/>
          <a:p>
            <a:r>
              <a:rPr lang="fi-FI"/>
              <a:t>Suomalaisten mielipiteet kehitysyhteistyöstä 2021</a:t>
            </a:r>
          </a:p>
        </p:txBody>
      </p:sp>
      <p:sp>
        <p:nvSpPr>
          <p:cNvPr id="6" name="Dian numeron paikkamerkki 5">
            <a:extLst>
              <a:ext uri="{FF2B5EF4-FFF2-40B4-BE49-F238E27FC236}">
                <a16:creationId xmlns:a16="http://schemas.microsoft.com/office/drawing/2014/main" id="{14BFAE26-BE53-42A4-A8FB-63985D8308DD}"/>
              </a:ext>
            </a:extLst>
          </p:cNvPr>
          <p:cNvSpPr>
            <a:spLocks noGrp="1"/>
          </p:cNvSpPr>
          <p:nvPr>
            <p:ph type="sldNum" sz="quarter" idx="12"/>
          </p:nvPr>
        </p:nvSpPr>
        <p:spPr/>
        <p:txBody>
          <a:bodyPr/>
          <a:lstStyle/>
          <a:p>
            <a:fld id="{E0DF516D-5C70-4CF3-ACF3-5947B9DEB257}" type="slidenum">
              <a:rPr lang="fi-FI" smtClean="0"/>
              <a:t>‹#›</a:t>
            </a:fld>
            <a:endParaRPr lang="fi-FI"/>
          </a:p>
        </p:txBody>
      </p:sp>
    </p:spTree>
    <p:extLst>
      <p:ext uri="{BB962C8B-B14F-4D97-AF65-F5344CB8AC3E}">
        <p14:creationId xmlns:p14="http://schemas.microsoft.com/office/powerpoint/2010/main" val="21991017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Grafiikka 2/3">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a:t>9.12.2020</a:t>
            </a:r>
          </a:p>
        </p:txBody>
      </p:sp>
      <p:sp>
        <p:nvSpPr>
          <p:cNvPr id="6" name="Alatunnisteen paikkamerkki 5"/>
          <p:cNvSpPr>
            <a:spLocks noGrp="1"/>
          </p:cNvSpPr>
          <p:nvPr>
            <p:ph type="ftr" sz="quarter" idx="11"/>
          </p:nvPr>
        </p:nvSpPr>
        <p:spPr/>
        <p:txBody>
          <a:bodyPr/>
          <a:lstStyle/>
          <a:p>
            <a:r>
              <a:rPr lang="fi-FI"/>
              <a:t>Suomalaisten mielipiteet kehitysyhteistyöstä 2021</a:t>
            </a:r>
          </a:p>
        </p:txBody>
      </p:sp>
      <p:sp>
        <p:nvSpPr>
          <p:cNvPr id="7" name="Dian numeron paikkamerkki 6"/>
          <p:cNvSpPr>
            <a:spLocks noGrp="1"/>
          </p:cNvSpPr>
          <p:nvPr>
            <p:ph type="sldNum" sz="quarter" idx="12"/>
          </p:nvPr>
        </p:nvSpPr>
        <p:spPr/>
        <p:txBody>
          <a:bodyPr/>
          <a:lstStyle/>
          <a:p>
            <a:fld id="{45530FF3-944E-453D-AD86-280F662E2B3A}" type="slidenum">
              <a:rPr lang="fi-FI" smtClean="0"/>
              <a:t>‹#›</a:t>
            </a:fld>
            <a:endParaRPr lang="fi-FI"/>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9" name="Sisällön paikkamerkki 2"/>
          <p:cNvSpPr>
            <a:spLocks noGrp="1"/>
          </p:cNvSpPr>
          <p:nvPr>
            <p:ph idx="1" hasCustomPrompt="1"/>
          </p:nvPr>
        </p:nvSpPr>
        <p:spPr>
          <a:xfrm>
            <a:off x="653138" y="1335158"/>
            <a:ext cx="7864561" cy="4788000"/>
          </a:xfrm>
          <a:prstGeom prst="rect">
            <a:avLst/>
          </a:prstGeom>
        </p:spPr>
        <p:txBody>
          <a:bodyPr/>
          <a:lstStyle>
            <a:lvl1pPr marL="228600" indent="-228600">
              <a:buClr>
                <a:srgbClr val="E60F28"/>
              </a:buClr>
              <a:buFont typeface="Wingdings" panose="05000000000000000000" pitchFamily="2" charset="2"/>
              <a:buChar char="§"/>
              <a:defRPr sz="160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pic>
        <p:nvPicPr>
          <p:cNvPr id="11" name="Kuva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2" name="Sisällön paikkamerkki 2">
            <a:extLst>
              <a:ext uri="{FF2B5EF4-FFF2-40B4-BE49-F238E27FC236}">
                <a16:creationId xmlns:a16="http://schemas.microsoft.com/office/drawing/2014/main" id="{DE949CD1-8AFE-495F-97BB-8CD048851BF2}"/>
              </a:ext>
            </a:extLst>
          </p:cNvPr>
          <p:cNvSpPr>
            <a:spLocks noGrp="1"/>
          </p:cNvSpPr>
          <p:nvPr>
            <p:ph idx="13" hasCustomPrompt="1"/>
          </p:nvPr>
        </p:nvSpPr>
        <p:spPr>
          <a:xfrm>
            <a:off x="8688909" y="1335158"/>
            <a:ext cx="2997993" cy="5089289"/>
          </a:xfrm>
          <a:prstGeom prst="rect">
            <a:avLst/>
          </a:prstGeom>
        </p:spPr>
        <p:txBody>
          <a:bodyPr/>
          <a:lstStyle>
            <a:lvl1pPr marL="285750" indent="-285750">
              <a:buClr>
                <a:srgbClr val="FF0000"/>
              </a:buClr>
              <a:buFont typeface="Wingdings" panose="05000000000000000000" pitchFamily="2" charset="2"/>
              <a:buChar char="§"/>
              <a:defRPr sz="1600" baseline="0">
                <a:solidFill>
                  <a:schemeClr val="tx1"/>
                </a:solidFill>
                <a:latin typeface="+mj-lt"/>
              </a:defRPr>
            </a:lvl1pPr>
            <a:lvl2pPr marL="742950" marR="0" indent="-285750" algn="l" defTabSz="914400" rtl="0" eaLnBrk="1" fontAlgn="auto" latinLnBrk="0" hangingPunct="1">
              <a:lnSpc>
                <a:spcPct val="90000"/>
              </a:lnSpc>
              <a:spcBef>
                <a:spcPts val="500"/>
              </a:spcBef>
              <a:spcAft>
                <a:spcPts val="0"/>
              </a:spcAft>
              <a:buClr>
                <a:srgbClr val="E60F28"/>
              </a:buClr>
              <a:buSzTx/>
              <a:buFont typeface="Wingdings" panose="05000000000000000000" pitchFamily="2" charset="2"/>
              <a:buChar char="§"/>
              <a:tabLst/>
              <a:defRPr sz="1400">
                <a:solidFill>
                  <a:schemeClr val="tx1"/>
                </a:solidFill>
                <a:latin typeface="+mj-lt"/>
              </a:defRPr>
            </a:lvl2pPr>
            <a:lvl3pPr>
              <a:defRPr sz="1400">
                <a:solidFill>
                  <a:schemeClr val="tx1"/>
                </a:solidFill>
                <a:latin typeface="+mj-lt"/>
              </a:defRPr>
            </a:lvl3pPr>
            <a:lvl4pPr>
              <a:defRPr sz="1400">
                <a:solidFill>
                  <a:schemeClr val="tx1"/>
                </a:solidFill>
                <a:latin typeface="+mj-lt"/>
              </a:defRPr>
            </a:lvl4pPr>
            <a:lvl5pPr>
              <a:defRPr sz="1400">
                <a:solidFill>
                  <a:schemeClr val="tx1"/>
                </a:solidFill>
                <a:latin typeface="+mj-lt"/>
              </a:defRPr>
            </a:lvl5pPr>
          </a:lstStyle>
          <a:p>
            <a:pPr lvl="0"/>
            <a:r>
              <a:rPr lang="fi-FI"/>
              <a:t>Havaintoja grafiikasta</a:t>
            </a:r>
          </a:p>
          <a:p>
            <a:pPr lvl="1"/>
            <a:r>
              <a:rPr lang="fi-FI"/>
              <a:t>Toinen taso</a:t>
            </a:r>
          </a:p>
          <a:p>
            <a:pPr lvl="2"/>
            <a:r>
              <a:rPr lang="fi-FI"/>
              <a:t>Kolmas taso</a:t>
            </a:r>
          </a:p>
          <a:p>
            <a:pPr lvl="3"/>
            <a:r>
              <a:rPr lang="fi-FI"/>
              <a:t>Neljäs</a:t>
            </a:r>
          </a:p>
          <a:p>
            <a:pPr lvl="4"/>
            <a:r>
              <a:rPr lang="fi-FI"/>
              <a:t>Viides</a:t>
            </a:r>
          </a:p>
        </p:txBody>
      </p:sp>
    </p:spTree>
    <p:extLst>
      <p:ext uri="{BB962C8B-B14F-4D97-AF65-F5344CB8AC3E}">
        <p14:creationId xmlns:p14="http://schemas.microsoft.com/office/powerpoint/2010/main" val="259761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fiikka 2/3">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a:t>9.12.2020</a:t>
            </a:r>
          </a:p>
        </p:txBody>
      </p:sp>
      <p:sp>
        <p:nvSpPr>
          <p:cNvPr id="6" name="Alatunnisteen paikkamerkki 5"/>
          <p:cNvSpPr>
            <a:spLocks noGrp="1"/>
          </p:cNvSpPr>
          <p:nvPr>
            <p:ph type="ftr" sz="quarter" idx="11"/>
          </p:nvPr>
        </p:nvSpPr>
        <p:spPr/>
        <p:txBody>
          <a:bodyPr/>
          <a:lstStyle/>
          <a:p>
            <a:r>
              <a:rPr lang="fi-FI"/>
              <a:t>Suomalaisten mielipiteet kehitysyhteistyöstä 2021</a:t>
            </a:r>
          </a:p>
        </p:txBody>
      </p:sp>
      <p:sp>
        <p:nvSpPr>
          <p:cNvPr id="7" name="Dian numeron paikkamerkki 6"/>
          <p:cNvSpPr>
            <a:spLocks noGrp="1"/>
          </p:cNvSpPr>
          <p:nvPr>
            <p:ph type="sldNum" sz="quarter" idx="12"/>
          </p:nvPr>
        </p:nvSpPr>
        <p:spPr/>
        <p:txBody>
          <a:bodyPr/>
          <a:lstStyle/>
          <a:p>
            <a:fld id="{45530FF3-944E-453D-AD86-280F662E2B3A}" type="slidenum">
              <a:rPr lang="fi-FI" smtClean="0"/>
              <a:t>‹#›</a:t>
            </a:fld>
            <a:endParaRPr lang="fi-FI"/>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9" name="Sisällön paikkamerkki 2"/>
          <p:cNvSpPr>
            <a:spLocks noGrp="1"/>
          </p:cNvSpPr>
          <p:nvPr>
            <p:ph idx="1" hasCustomPrompt="1"/>
          </p:nvPr>
        </p:nvSpPr>
        <p:spPr>
          <a:xfrm>
            <a:off x="653138" y="1335158"/>
            <a:ext cx="7864561" cy="4788000"/>
          </a:xfrm>
          <a:prstGeom prst="rect">
            <a:avLst/>
          </a:prstGeom>
        </p:spPr>
        <p:txBody>
          <a:bodyPr/>
          <a:lstStyle>
            <a:lvl1pPr marL="228600" indent="-228600">
              <a:buClr>
                <a:srgbClr val="E60F28"/>
              </a:buClr>
              <a:buFont typeface="Wingdings" panose="05000000000000000000" pitchFamily="2" charset="2"/>
              <a:buChar char="§"/>
              <a:defRPr sz="160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pic>
        <p:nvPicPr>
          <p:cNvPr id="11" name="Kuva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2" name="Sisällön paikkamerkki 2">
            <a:extLst>
              <a:ext uri="{FF2B5EF4-FFF2-40B4-BE49-F238E27FC236}">
                <a16:creationId xmlns:a16="http://schemas.microsoft.com/office/drawing/2014/main" id="{DE949CD1-8AFE-495F-97BB-8CD048851BF2}"/>
              </a:ext>
            </a:extLst>
          </p:cNvPr>
          <p:cNvSpPr>
            <a:spLocks noGrp="1"/>
          </p:cNvSpPr>
          <p:nvPr>
            <p:ph idx="13" hasCustomPrompt="1"/>
          </p:nvPr>
        </p:nvSpPr>
        <p:spPr>
          <a:xfrm>
            <a:off x="8688909" y="1335158"/>
            <a:ext cx="2997993" cy="5089289"/>
          </a:xfrm>
          <a:prstGeom prst="rect">
            <a:avLst/>
          </a:prstGeom>
        </p:spPr>
        <p:txBody>
          <a:bodyPr/>
          <a:lstStyle>
            <a:lvl1pPr marL="285750" indent="-285750">
              <a:buClr>
                <a:srgbClr val="FF0000"/>
              </a:buClr>
              <a:buFont typeface="Wingdings" panose="05000000000000000000" pitchFamily="2" charset="2"/>
              <a:buChar char="§"/>
              <a:defRPr sz="1600" baseline="0">
                <a:solidFill>
                  <a:schemeClr val="tx1"/>
                </a:solidFill>
                <a:latin typeface="+mj-lt"/>
              </a:defRPr>
            </a:lvl1pPr>
            <a:lvl2pPr marL="742950" marR="0" indent="-285750" algn="l" defTabSz="914400" rtl="0" eaLnBrk="1" fontAlgn="auto" latinLnBrk="0" hangingPunct="1">
              <a:lnSpc>
                <a:spcPct val="90000"/>
              </a:lnSpc>
              <a:spcBef>
                <a:spcPts val="500"/>
              </a:spcBef>
              <a:spcAft>
                <a:spcPts val="0"/>
              </a:spcAft>
              <a:buClr>
                <a:srgbClr val="E60F28"/>
              </a:buClr>
              <a:buSzTx/>
              <a:buFont typeface="Wingdings" panose="05000000000000000000" pitchFamily="2" charset="2"/>
              <a:buChar char="§"/>
              <a:tabLst/>
              <a:defRPr sz="1400">
                <a:solidFill>
                  <a:schemeClr val="tx1"/>
                </a:solidFill>
                <a:latin typeface="+mj-lt"/>
              </a:defRPr>
            </a:lvl2pPr>
            <a:lvl3pPr>
              <a:defRPr sz="1400">
                <a:solidFill>
                  <a:schemeClr val="tx1"/>
                </a:solidFill>
                <a:latin typeface="+mj-lt"/>
              </a:defRPr>
            </a:lvl3pPr>
            <a:lvl4pPr>
              <a:defRPr sz="1400">
                <a:solidFill>
                  <a:schemeClr val="tx1"/>
                </a:solidFill>
                <a:latin typeface="+mj-lt"/>
              </a:defRPr>
            </a:lvl4pPr>
            <a:lvl5pPr>
              <a:defRPr sz="1400">
                <a:solidFill>
                  <a:schemeClr val="tx1"/>
                </a:solidFill>
                <a:latin typeface="+mj-lt"/>
              </a:defRPr>
            </a:lvl5pPr>
          </a:lstStyle>
          <a:p>
            <a:pPr lvl="0"/>
            <a:r>
              <a:rPr lang="fi-FI"/>
              <a:t>Havaintoja grafiikasta</a:t>
            </a:r>
          </a:p>
          <a:p>
            <a:pPr lvl="1"/>
            <a:r>
              <a:rPr lang="fi-FI"/>
              <a:t>Toinen taso</a:t>
            </a:r>
          </a:p>
          <a:p>
            <a:pPr lvl="2"/>
            <a:r>
              <a:rPr lang="fi-FI"/>
              <a:t>Kolmas taso</a:t>
            </a:r>
          </a:p>
          <a:p>
            <a:pPr lvl="3"/>
            <a:r>
              <a:rPr lang="fi-FI"/>
              <a:t>Neljäs</a:t>
            </a:r>
          </a:p>
          <a:p>
            <a:pPr lvl="4"/>
            <a:r>
              <a:rPr lang="fi-FI"/>
              <a:t>Viides</a:t>
            </a:r>
          </a:p>
        </p:txBody>
      </p:sp>
    </p:spTree>
    <p:extLst>
      <p:ext uri="{BB962C8B-B14F-4D97-AF65-F5344CB8AC3E}">
        <p14:creationId xmlns:p14="http://schemas.microsoft.com/office/powerpoint/2010/main" val="1576655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ksi sisältökohdetta otsikoilla">
    <p:spTree>
      <p:nvGrpSpPr>
        <p:cNvPr id="1" name=""/>
        <p:cNvGrpSpPr/>
        <p:nvPr/>
      </p:nvGrpSpPr>
      <p:grpSpPr>
        <a:xfrm>
          <a:off x="0" y="0"/>
          <a:ext cx="0" cy="0"/>
          <a:chOff x="0" y="0"/>
          <a:chExt cx="0" cy="0"/>
        </a:xfrm>
      </p:grpSpPr>
      <p:sp>
        <p:nvSpPr>
          <p:cNvPr id="7" name="Päivämäärän paikkamerkki 6"/>
          <p:cNvSpPr>
            <a:spLocks noGrp="1"/>
          </p:cNvSpPr>
          <p:nvPr>
            <p:ph type="dt" sz="half" idx="10"/>
          </p:nvPr>
        </p:nvSpPr>
        <p:spPr/>
        <p:txBody>
          <a:bodyPr/>
          <a:lstStyle/>
          <a:p>
            <a:r>
              <a:rPr lang="fi-FI"/>
              <a:t>9.12.2020</a:t>
            </a:r>
          </a:p>
        </p:txBody>
      </p:sp>
      <p:sp>
        <p:nvSpPr>
          <p:cNvPr id="8" name="Alatunnisteen paikkamerkki 7"/>
          <p:cNvSpPr>
            <a:spLocks noGrp="1"/>
          </p:cNvSpPr>
          <p:nvPr>
            <p:ph type="ftr" sz="quarter" idx="11"/>
          </p:nvPr>
        </p:nvSpPr>
        <p:spPr/>
        <p:txBody>
          <a:bodyPr/>
          <a:lstStyle/>
          <a:p>
            <a:r>
              <a:rPr lang="fi-FI"/>
              <a:t>Suomalaisten mielipiteet kehitysyhteistyöstä 2021</a:t>
            </a:r>
          </a:p>
        </p:txBody>
      </p:sp>
      <p:sp>
        <p:nvSpPr>
          <p:cNvPr id="9" name="Dian numeron paikkamerkki 8"/>
          <p:cNvSpPr>
            <a:spLocks noGrp="1"/>
          </p:cNvSpPr>
          <p:nvPr>
            <p:ph type="sldNum" sz="quarter" idx="12"/>
          </p:nvPr>
        </p:nvSpPr>
        <p:spPr/>
        <p:txBody>
          <a:bodyPr/>
          <a:lstStyle/>
          <a:p>
            <a:fld id="{45530FF3-944E-453D-AD86-280F662E2B3A}" type="slidenum">
              <a:rPr lang="fi-FI" smtClean="0"/>
              <a:t>‹#›</a:t>
            </a:fld>
            <a:endParaRPr lang="fi-FI"/>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4" name="Tekstin paikkamerkki 2"/>
          <p:cNvSpPr>
            <a:spLocks noGrp="1"/>
          </p:cNvSpPr>
          <p:nvPr>
            <p:ph type="body" idx="1" hasCustomPrompt="1"/>
          </p:nvPr>
        </p:nvSpPr>
        <p:spPr>
          <a:xfrm>
            <a:off x="653138" y="1362705"/>
            <a:ext cx="5365210" cy="499346"/>
          </a:xfrm>
          <a:prstGeom prst="rect">
            <a:avLst/>
          </a:prstGeom>
        </p:spPr>
        <p:txBody>
          <a:bodyPr anchor="b"/>
          <a:lstStyle>
            <a:lvl1pPr marL="0" indent="0">
              <a:buNone/>
              <a:defRPr sz="1800" b="1">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KAIKKI ISOLLA</a:t>
            </a:r>
          </a:p>
        </p:txBody>
      </p:sp>
      <p:sp>
        <p:nvSpPr>
          <p:cNvPr id="15" name="Sisällön paikkamerkki 3"/>
          <p:cNvSpPr>
            <a:spLocks noGrp="1"/>
          </p:cNvSpPr>
          <p:nvPr>
            <p:ph sz="half" idx="2" hasCustomPrompt="1"/>
          </p:nvPr>
        </p:nvSpPr>
        <p:spPr>
          <a:xfrm>
            <a:off x="653138" y="2019412"/>
            <a:ext cx="5365210" cy="4305187"/>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Tekstin paikkamerkki 2"/>
          <p:cNvSpPr>
            <a:spLocks noGrp="1"/>
          </p:cNvSpPr>
          <p:nvPr>
            <p:ph type="body" idx="13" hasCustomPrompt="1"/>
          </p:nvPr>
        </p:nvSpPr>
        <p:spPr>
          <a:xfrm>
            <a:off x="6307182" y="1362705"/>
            <a:ext cx="5365210" cy="499346"/>
          </a:xfrm>
          <a:prstGeom prst="rect">
            <a:avLst/>
          </a:prstGeom>
        </p:spPr>
        <p:txBody>
          <a:bodyPr anchor="b"/>
          <a:lstStyle>
            <a:lvl1pPr marL="0" indent="0">
              <a:buNone/>
              <a:defRPr sz="1800" b="1">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KAIKKI ISOLLA</a:t>
            </a:r>
          </a:p>
        </p:txBody>
      </p:sp>
      <p:sp>
        <p:nvSpPr>
          <p:cNvPr id="17" name="Sisällön paikkamerkki 3"/>
          <p:cNvSpPr>
            <a:spLocks noGrp="1"/>
          </p:cNvSpPr>
          <p:nvPr>
            <p:ph sz="half" idx="14" hasCustomPrompt="1"/>
          </p:nvPr>
        </p:nvSpPr>
        <p:spPr>
          <a:xfrm>
            <a:off x="6307182" y="2019413"/>
            <a:ext cx="5365210" cy="4305186"/>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Tree>
    <p:extLst>
      <p:ext uri="{BB962C8B-B14F-4D97-AF65-F5344CB8AC3E}">
        <p14:creationId xmlns:p14="http://schemas.microsoft.com/office/powerpoint/2010/main" val="112749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9.12.2020</a:t>
            </a:r>
          </a:p>
        </p:txBody>
      </p:sp>
      <p:sp>
        <p:nvSpPr>
          <p:cNvPr id="4" name="Alatunnisteen paikkamerkki 3"/>
          <p:cNvSpPr>
            <a:spLocks noGrp="1"/>
          </p:cNvSpPr>
          <p:nvPr>
            <p:ph type="ftr" sz="quarter" idx="11"/>
          </p:nvPr>
        </p:nvSpPr>
        <p:spPr/>
        <p:txBody>
          <a:bodyPr/>
          <a:lstStyle/>
          <a:p>
            <a:r>
              <a:rPr lang="fi-FI"/>
              <a:t>Suomalaisten mielipiteet kehitysyhteistyöstä 2021</a:t>
            </a:r>
          </a:p>
        </p:txBody>
      </p:sp>
      <p:sp>
        <p:nvSpPr>
          <p:cNvPr id="5" name="Dian numeron paikkamerkki 4"/>
          <p:cNvSpPr>
            <a:spLocks noGrp="1"/>
          </p:cNvSpPr>
          <p:nvPr>
            <p:ph type="sldNum" sz="quarter" idx="12"/>
          </p:nvPr>
        </p:nvSpPr>
        <p:spPr/>
        <p:txBody>
          <a:bodyPr/>
          <a:lstStyle/>
          <a:p>
            <a:fld id="{45530FF3-944E-453D-AD86-280F662E2B3A}" type="slidenum">
              <a:rPr lang="fi-FI" smtClean="0"/>
              <a:t>‹#›</a:t>
            </a:fld>
            <a:endParaRPr lang="fi-FI"/>
          </a:p>
        </p:txBody>
      </p:sp>
      <p:sp>
        <p:nvSpPr>
          <p:cNvPr id="6" name="Sisällön paikkamerkki 3"/>
          <p:cNvSpPr>
            <a:spLocks noGrp="1"/>
          </p:cNvSpPr>
          <p:nvPr>
            <p:ph sz="half" idx="2" hasCustomPrompt="1"/>
          </p:nvPr>
        </p:nvSpPr>
        <p:spPr>
          <a:xfrm>
            <a:off x="653138" y="1337701"/>
            <a:ext cx="5365210" cy="4932469"/>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3"/>
          <p:cNvSpPr>
            <a:spLocks noGrp="1"/>
          </p:cNvSpPr>
          <p:nvPr>
            <p:ph sz="half" idx="14" hasCustomPrompt="1"/>
          </p:nvPr>
        </p:nvSpPr>
        <p:spPr>
          <a:xfrm>
            <a:off x="6307182" y="1337701"/>
            <a:ext cx="5365210" cy="4932469"/>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943932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 vaatii taustakuvan">
    <p:spTree>
      <p:nvGrpSpPr>
        <p:cNvPr id="1" name=""/>
        <p:cNvGrpSpPr/>
        <p:nvPr/>
      </p:nvGrpSpPr>
      <p:grpSpPr>
        <a:xfrm>
          <a:off x="0" y="0"/>
          <a:ext cx="0" cy="0"/>
          <a:chOff x="0" y="0"/>
          <a:chExt cx="0" cy="0"/>
        </a:xfrm>
      </p:grpSpPr>
      <p:sp>
        <p:nvSpPr>
          <p:cNvPr id="8" name="Suorakulmio 7"/>
          <p:cNvSpPr/>
          <p:nvPr userDrawn="1"/>
        </p:nvSpPr>
        <p:spPr>
          <a:xfrm>
            <a:off x="0" y="0"/>
            <a:ext cx="12192000" cy="6858000"/>
          </a:xfrm>
          <a:prstGeom prst="rect">
            <a:avLst/>
          </a:pr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äivämäärän paikkamerkki 3"/>
          <p:cNvSpPr>
            <a:spLocks noGrp="1"/>
          </p:cNvSpPr>
          <p:nvPr>
            <p:ph type="dt" sz="half" idx="10"/>
          </p:nvPr>
        </p:nvSpPr>
        <p:spPr/>
        <p:txBody>
          <a:bodyPr/>
          <a:lstStyle/>
          <a:p>
            <a:r>
              <a:rPr lang="fi-FI"/>
              <a:t>9.12.2020</a:t>
            </a:r>
          </a:p>
        </p:txBody>
      </p:sp>
      <p:sp>
        <p:nvSpPr>
          <p:cNvPr id="5" name="Alatunnisteen paikkamerkki 4"/>
          <p:cNvSpPr>
            <a:spLocks noGrp="1"/>
          </p:cNvSpPr>
          <p:nvPr>
            <p:ph type="ftr" sz="quarter" idx="11"/>
          </p:nvPr>
        </p:nvSpPr>
        <p:spPr/>
        <p:txBody>
          <a:bodyPr/>
          <a:lstStyle/>
          <a:p>
            <a:r>
              <a:rPr lang="fi-FI"/>
              <a:t>Suomalaisten mielipiteet kehitysyhteistyöstä 2021</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9" name="Otsikko 1"/>
          <p:cNvSpPr>
            <a:spLocks noGrp="1"/>
          </p:cNvSpPr>
          <p:nvPr>
            <p:ph type="ctrTitle" hasCustomPrompt="1"/>
          </p:nvPr>
        </p:nvSpPr>
        <p:spPr>
          <a:xfrm>
            <a:off x="1875064" y="2533073"/>
            <a:ext cx="8441873" cy="1791855"/>
          </a:xfrm>
        </p:spPr>
        <p:txBody>
          <a:bodyPr anchor="ctr">
            <a:normAutofit/>
          </a:bodyPr>
          <a:lstStyle>
            <a:lvl1pPr algn="ctr">
              <a:defRPr sz="6000" i="0" baseline="0">
                <a:solidFill>
                  <a:schemeClr val="bg1"/>
                </a:solidFill>
              </a:defRPr>
            </a:lvl1pPr>
          </a:lstStyle>
          <a:p>
            <a:r>
              <a:rPr lang="fi-FI" dirty="0"/>
              <a:t>Väliotsikko</a:t>
            </a:r>
          </a:p>
        </p:txBody>
      </p:sp>
    </p:spTree>
    <p:extLst>
      <p:ext uri="{BB962C8B-B14F-4D97-AF65-F5344CB8AC3E}">
        <p14:creationId xmlns:p14="http://schemas.microsoft.com/office/powerpoint/2010/main" val="106538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 vaale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9.12.2020</a:t>
            </a:r>
          </a:p>
        </p:txBody>
      </p:sp>
      <p:sp>
        <p:nvSpPr>
          <p:cNvPr id="5" name="Alatunnisteen paikkamerkki 4"/>
          <p:cNvSpPr>
            <a:spLocks noGrp="1"/>
          </p:cNvSpPr>
          <p:nvPr>
            <p:ph type="ftr" sz="quarter" idx="11"/>
          </p:nvPr>
        </p:nvSpPr>
        <p:spPr/>
        <p:txBody>
          <a:bodyPr/>
          <a:lstStyle/>
          <a:p>
            <a:r>
              <a:rPr lang="fi-FI"/>
              <a:t>Suomalaisten mielipiteet kehitysyhteistyöstä 2021</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8" name="Otsikko 1"/>
          <p:cNvSpPr>
            <a:spLocks noGrp="1"/>
          </p:cNvSpPr>
          <p:nvPr>
            <p:ph type="ctrTitle" hasCustomPrompt="1"/>
          </p:nvPr>
        </p:nvSpPr>
        <p:spPr>
          <a:xfrm>
            <a:off x="2676939" y="2706778"/>
            <a:ext cx="6838122" cy="1444445"/>
          </a:xfrm>
          <a:solidFill>
            <a:schemeClr val="tx1">
              <a:lumMod val="85000"/>
              <a:lumOff val="15000"/>
              <a:alpha val="90000"/>
            </a:schemeClr>
          </a:solidFill>
        </p:spPr>
        <p:txBody>
          <a:bodyPr anchor="ctr">
            <a:normAutofit/>
          </a:bodyPr>
          <a:lstStyle>
            <a:lvl1pPr algn="ctr">
              <a:defRPr sz="6000" i="0" baseline="0">
                <a:solidFill>
                  <a:schemeClr val="bg1"/>
                </a:solidFill>
              </a:defRPr>
            </a:lvl1pPr>
          </a:lstStyle>
          <a:p>
            <a:r>
              <a:rPr lang="fi-FI" dirty="0"/>
              <a:t>Väliotsikko</a:t>
            </a:r>
          </a:p>
        </p:txBody>
      </p:sp>
    </p:spTree>
    <p:extLst>
      <p:ext uri="{BB962C8B-B14F-4D97-AF65-F5344CB8AC3E}">
        <p14:creationId xmlns:p14="http://schemas.microsoft.com/office/powerpoint/2010/main" val="4006768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604156" y="6547757"/>
            <a:ext cx="1134835" cy="271686"/>
          </a:xfrm>
          <a:prstGeom prst="rect">
            <a:avLst/>
          </a:prstGeom>
        </p:spPr>
        <p:txBody>
          <a:bodyPr vert="horz" lIns="91440" tIns="45720" rIns="91440" bIns="45720" rtlCol="0" anchor="b"/>
          <a:lstStyle>
            <a:lvl1pPr algn="ctr">
              <a:defRPr sz="1050">
                <a:solidFill>
                  <a:schemeClr val="tx1">
                    <a:tint val="75000"/>
                  </a:schemeClr>
                </a:solidFill>
              </a:defRPr>
            </a:lvl1pPr>
          </a:lstStyle>
          <a:p>
            <a:r>
              <a:rPr lang="fi-FI"/>
              <a:t>9.12.2020</a:t>
            </a:r>
            <a:endParaRPr lang="fi-FI" dirty="0"/>
          </a:p>
        </p:txBody>
      </p:sp>
      <p:sp>
        <p:nvSpPr>
          <p:cNvPr id="5" name="Alatunnisteen paikkamerkki 4"/>
          <p:cNvSpPr>
            <a:spLocks noGrp="1"/>
          </p:cNvSpPr>
          <p:nvPr>
            <p:ph type="ftr" sz="quarter" idx="3"/>
          </p:nvPr>
        </p:nvSpPr>
        <p:spPr>
          <a:xfrm>
            <a:off x="1778081" y="6547756"/>
            <a:ext cx="5415062" cy="271686"/>
          </a:xfrm>
          <a:prstGeom prst="rect">
            <a:avLst/>
          </a:prstGeom>
        </p:spPr>
        <p:txBody>
          <a:bodyPr vert="horz" lIns="91440" tIns="45720" rIns="91440" bIns="45720" rtlCol="0" anchor="b"/>
          <a:lstStyle>
            <a:lvl1pPr algn="l">
              <a:defRPr sz="1050">
                <a:solidFill>
                  <a:schemeClr val="tx1">
                    <a:tint val="75000"/>
                  </a:schemeClr>
                </a:solidFill>
              </a:defRPr>
            </a:lvl1pPr>
          </a:lstStyle>
          <a:p>
            <a:r>
              <a:rPr lang="fi-FI"/>
              <a:t>Suomalaisten mielipiteet kehitysyhteistyöstä 2021</a:t>
            </a:r>
            <a:endParaRPr lang="fi-FI" dirty="0"/>
          </a:p>
        </p:txBody>
      </p:sp>
      <p:sp>
        <p:nvSpPr>
          <p:cNvPr id="6" name="Dian numeron paikkamerkki 5"/>
          <p:cNvSpPr>
            <a:spLocks noGrp="1"/>
          </p:cNvSpPr>
          <p:nvPr>
            <p:ph type="sldNum" sz="quarter" idx="4"/>
          </p:nvPr>
        </p:nvSpPr>
        <p:spPr>
          <a:xfrm>
            <a:off x="24494" y="6547757"/>
            <a:ext cx="537801" cy="271686"/>
          </a:xfrm>
          <a:prstGeom prst="rect">
            <a:avLst/>
          </a:prstGeom>
        </p:spPr>
        <p:txBody>
          <a:bodyPr vert="horz" lIns="91440" tIns="45720" rIns="91440" bIns="45720" rtlCol="0" anchor="b"/>
          <a:lstStyle>
            <a:lvl1pPr algn="r">
              <a:defRPr sz="1050">
                <a:solidFill>
                  <a:schemeClr val="tx1">
                    <a:tint val="75000"/>
                  </a:schemeClr>
                </a:solidFill>
              </a:defRPr>
            </a:lvl1pPr>
          </a:lstStyle>
          <a:p>
            <a:fld id="{45530FF3-944E-453D-AD86-280F662E2B3A}" type="slidenum">
              <a:rPr lang="fi-FI" smtClean="0"/>
              <a:pPr/>
              <a:t>‹#›</a:t>
            </a:fld>
            <a:endParaRPr lang="fi-FI"/>
          </a:p>
        </p:txBody>
      </p:sp>
    </p:spTree>
    <p:extLst>
      <p:ext uri="{BB962C8B-B14F-4D97-AF65-F5344CB8AC3E}">
        <p14:creationId xmlns:p14="http://schemas.microsoft.com/office/powerpoint/2010/main" val="4046764722"/>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50" r:id="rId4"/>
    <p:sldLayoutId id="2147483652" r:id="rId5"/>
    <p:sldLayoutId id="2147483653" r:id="rId6"/>
    <p:sldLayoutId id="2147483654" r:id="rId7"/>
    <p:sldLayoutId id="2147483662" r:id="rId8"/>
    <p:sldLayoutId id="2147483663" r:id="rId9"/>
    <p:sldLayoutId id="2147483655" r:id="rId10"/>
    <p:sldLayoutId id="2147483661" r:id="rId11"/>
  </p:sldLayoutIdLst>
  <p:hf hdr="0" dt="0"/>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60F28"/>
        </a:buClr>
        <a:buFont typeface="Wingdings" panose="05000000000000000000" pitchFamily="2" charset="2"/>
        <a:buChar char="§"/>
        <a:defRPr sz="2800" kern="1200">
          <a:solidFill>
            <a:schemeClr val="tx1">
              <a:lumMod val="85000"/>
              <a:lumOff val="15000"/>
            </a:schemeClr>
          </a:solidFill>
          <a:latin typeface="+mj-lt"/>
          <a:ea typeface="+mn-ea"/>
          <a:cs typeface="+mn-cs"/>
        </a:defRPr>
      </a:lvl1pPr>
      <a:lvl2pPr marL="685800" indent="-228600" algn="l" defTabSz="914400" rtl="0" eaLnBrk="1" latinLnBrk="0" hangingPunct="1">
        <a:lnSpc>
          <a:spcPct val="90000"/>
        </a:lnSpc>
        <a:spcBef>
          <a:spcPts val="500"/>
        </a:spcBef>
        <a:buClr>
          <a:srgbClr val="E60F28"/>
        </a:buClr>
        <a:buFont typeface="Wingdings" panose="05000000000000000000" pitchFamily="2" charset="2"/>
        <a:buChar char="§"/>
        <a:defRPr sz="2400" kern="1200">
          <a:solidFill>
            <a:schemeClr val="tx1">
              <a:lumMod val="85000"/>
              <a:lumOff val="15000"/>
            </a:schemeClr>
          </a:solidFill>
          <a:latin typeface="+mj-lt"/>
          <a:ea typeface="+mn-ea"/>
          <a:cs typeface="+mn-cs"/>
        </a:defRPr>
      </a:lvl2pPr>
      <a:lvl3pPr marL="1143000" indent="-228600" algn="l" defTabSz="914400" rtl="0" eaLnBrk="1" latinLnBrk="0" hangingPunct="1">
        <a:lnSpc>
          <a:spcPct val="90000"/>
        </a:lnSpc>
        <a:spcBef>
          <a:spcPts val="500"/>
        </a:spcBef>
        <a:buClr>
          <a:srgbClr val="E60F28"/>
        </a:buClr>
        <a:buFont typeface="Wingdings" panose="05000000000000000000" pitchFamily="2" charset="2"/>
        <a:buChar char="§"/>
        <a:defRPr sz="2000" kern="1200">
          <a:solidFill>
            <a:schemeClr val="tx1">
              <a:lumMod val="85000"/>
              <a:lumOff val="15000"/>
            </a:schemeClr>
          </a:solidFill>
          <a:latin typeface="+mj-lt"/>
          <a:ea typeface="+mn-ea"/>
          <a:cs typeface="+mn-cs"/>
        </a:defRPr>
      </a:lvl3pPr>
      <a:lvl4pPr marL="1600200" indent="-228600"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tx1">
              <a:lumMod val="85000"/>
              <a:lumOff val="15000"/>
            </a:schemeClr>
          </a:solidFill>
          <a:latin typeface="+mj-lt"/>
          <a:ea typeface="+mn-ea"/>
          <a:cs typeface="+mn-cs"/>
        </a:defRPr>
      </a:lvl4pPr>
      <a:lvl5pPr marL="2057400" indent="-228600"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tx1">
              <a:lumMod val="85000"/>
              <a:lumOff val="1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p:cNvSpPr>
            <a:spLocks noGrp="1"/>
          </p:cNvSpPr>
          <p:nvPr>
            <p:ph type="dt" sz="half" idx="2"/>
          </p:nvPr>
        </p:nvSpPr>
        <p:spPr>
          <a:xfrm>
            <a:off x="622658" y="6489358"/>
            <a:ext cx="1066805"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a:t>9.12.2020</a:t>
            </a:r>
          </a:p>
        </p:txBody>
      </p:sp>
      <p:sp>
        <p:nvSpPr>
          <p:cNvPr id="5" name="Alatunnisteen paikkamerkki 4"/>
          <p:cNvSpPr>
            <a:spLocks noGrp="1"/>
          </p:cNvSpPr>
          <p:nvPr>
            <p:ph type="ftr" sz="quarter" idx="3"/>
          </p:nvPr>
        </p:nvSpPr>
        <p:spPr>
          <a:xfrm>
            <a:off x="1716311" y="6488631"/>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a:t>Suomalaisten mielipiteet kehitysyhteistyöstä 2021</a:t>
            </a:r>
            <a:endParaRPr lang="fi-FI" dirty="0"/>
          </a:p>
        </p:txBody>
      </p:sp>
      <p:sp>
        <p:nvSpPr>
          <p:cNvPr id="6" name="Dian numeron paikkamerkki 5"/>
          <p:cNvSpPr>
            <a:spLocks noGrp="1"/>
          </p:cNvSpPr>
          <p:nvPr>
            <p:ph type="sldNum" sz="quarter" idx="4"/>
          </p:nvPr>
        </p:nvSpPr>
        <p:spPr>
          <a:xfrm>
            <a:off x="211183" y="6489357"/>
            <a:ext cx="398417"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B6DB0E4E-F5D7-41BD-96AC-FA55D8C3805E}" type="slidenum">
              <a:rPr lang="fi-FI" smtClean="0"/>
              <a:pPr/>
              <a:t>‹#›</a:t>
            </a:fld>
            <a:endParaRPr lang="fi-FI" dirty="0"/>
          </a:p>
        </p:txBody>
      </p:sp>
      <p:pic>
        <p:nvPicPr>
          <p:cNvPr id="7" name="Kuva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347149565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dt="0"/>
  <p:txStyles>
    <p:titleStyle>
      <a:lvl1pPr algn="l" defTabSz="914400" rtl="0" eaLnBrk="1" latinLnBrk="0" hangingPunct="1">
        <a:lnSpc>
          <a:spcPct val="90000"/>
        </a:lnSpc>
        <a:spcBef>
          <a:spcPct val="0"/>
        </a:spcBef>
        <a:buNone/>
        <a:defRPr sz="5400" kern="1200" baseline="0">
          <a:solidFill>
            <a:schemeClr val="bg1"/>
          </a:solidFill>
          <a:latin typeface="Source Sans Pro Black" panose="020B0803030403020204" pitchFamily="34" charset="0"/>
          <a:ea typeface="+mj-ea"/>
          <a:cs typeface="+mj-cs"/>
        </a:defRPr>
      </a:lvl1pPr>
    </p:titleStyle>
    <p:bodyStyle>
      <a:lvl1pPr marL="266700" indent="-266700" algn="l" defTabSz="914400" rtl="0" eaLnBrk="1" latinLnBrk="0" hangingPunct="1">
        <a:lnSpc>
          <a:spcPct val="90000"/>
        </a:lnSpc>
        <a:spcBef>
          <a:spcPts val="1000"/>
        </a:spcBef>
        <a:buClr>
          <a:srgbClr val="E60F28"/>
        </a:buClr>
        <a:buFont typeface="Wingdings" panose="05000000000000000000" pitchFamily="2" charset="2"/>
        <a:buChar char="§"/>
        <a:defRPr sz="2800" kern="1200">
          <a:solidFill>
            <a:schemeClr val="bg1"/>
          </a:solidFill>
          <a:latin typeface="Source Sans Pro Light" panose="020B0403030403020204" pitchFamily="34" charset="0"/>
          <a:ea typeface="+mn-ea"/>
          <a:cs typeface="+mn-cs"/>
        </a:defRPr>
      </a:lvl1pPr>
      <a:lvl2pPr marL="719138" indent="-261938" algn="l" defTabSz="914400" rtl="0" eaLnBrk="1" latinLnBrk="0" hangingPunct="1">
        <a:lnSpc>
          <a:spcPct val="90000"/>
        </a:lnSpc>
        <a:spcBef>
          <a:spcPts val="500"/>
        </a:spcBef>
        <a:buClr>
          <a:srgbClr val="E60F28"/>
        </a:buClr>
        <a:buFont typeface="Wingdings" panose="05000000000000000000" pitchFamily="2" charset="2"/>
        <a:buChar char="§"/>
        <a:defRPr sz="2400" kern="1200">
          <a:solidFill>
            <a:schemeClr val="bg1"/>
          </a:solidFill>
          <a:latin typeface="Source Sans Pro Light" panose="020B0403030403020204" pitchFamily="34" charset="0"/>
          <a:ea typeface="+mn-ea"/>
          <a:cs typeface="+mn-cs"/>
        </a:defRPr>
      </a:lvl2pPr>
      <a:lvl3pPr marL="1163638" indent="-249238" algn="l" defTabSz="914400" rtl="0" eaLnBrk="1" latinLnBrk="0" hangingPunct="1">
        <a:lnSpc>
          <a:spcPct val="90000"/>
        </a:lnSpc>
        <a:spcBef>
          <a:spcPts val="500"/>
        </a:spcBef>
        <a:buClr>
          <a:srgbClr val="E60F28"/>
        </a:buClr>
        <a:buFont typeface="Wingdings" panose="05000000000000000000" pitchFamily="2" charset="2"/>
        <a:buChar char="§"/>
        <a:defRPr sz="2000" kern="1200">
          <a:solidFill>
            <a:schemeClr val="bg1"/>
          </a:solidFill>
          <a:latin typeface="Source Sans Pro Light" panose="020B0403030403020204" pitchFamily="34" charset="0"/>
          <a:ea typeface="+mn-ea"/>
          <a:cs typeface="+mn-cs"/>
        </a:defRPr>
      </a:lvl3pPr>
      <a:lvl4pPr marL="1616075" indent="-244475"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4pPr>
      <a:lvl5pPr marL="2058988" indent="-230188"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604156" y="6547757"/>
            <a:ext cx="1134835" cy="271686"/>
          </a:xfrm>
          <a:prstGeom prst="rect">
            <a:avLst/>
          </a:prstGeom>
        </p:spPr>
        <p:txBody>
          <a:bodyPr vert="horz" lIns="91440" tIns="45720" rIns="91440" bIns="45720" rtlCol="0" anchor="b"/>
          <a:lstStyle>
            <a:lvl1pPr algn="ctr">
              <a:defRPr sz="1050">
                <a:solidFill>
                  <a:schemeClr val="tx1">
                    <a:tint val="75000"/>
                  </a:schemeClr>
                </a:solidFill>
              </a:defRPr>
            </a:lvl1pPr>
          </a:lstStyle>
          <a:p>
            <a:r>
              <a:rPr lang="fi-FI"/>
              <a:t>9.12.2020</a:t>
            </a:r>
            <a:endParaRPr lang="fi-FI" dirty="0"/>
          </a:p>
        </p:txBody>
      </p:sp>
      <p:sp>
        <p:nvSpPr>
          <p:cNvPr id="5" name="Alatunnisteen paikkamerkki 4"/>
          <p:cNvSpPr>
            <a:spLocks noGrp="1"/>
          </p:cNvSpPr>
          <p:nvPr>
            <p:ph type="ftr" sz="quarter" idx="3"/>
          </p:nvPr>
        </p:nvSpPr>
        <p:spPr>
          <a:xfrm>
            <a:off x="1778081" y="6547756"/>
            <a:ext cx="5415062" cy="271686"/>
          </a:xfrm>
          <a:prstGeom prst="rect">
            <a:avLst/>
          </a:prstGeom>
        </p:spPr>
        <p:txBody>
          <a:bodyPr vert="horz" lIns="91440" tIns="45720" rIns="91440" bIns="45720" rtlCol="0" anchor="b"/>
          <a:lstStyle>
            <a:lvl1pPr algn="l">
              <a:defRPr sz="1050">
                <a:solidFill>
                  <a:schemeClr val="tx1">
                    <a:tint val="75000"/>
                  </a:schemeClr>
                </a:solidFill>
              </a:defRPr>
            </a:lvl1pPr>
          </a:lstStyle>
          <a:p>
            <a:r>
              <a:rPr lang="fi-FI"/>
              <a:t>Suomalaisten mielipiteet kehitysyhteistyöstä 2021</a:t>
            </a:r>
            <a:endParaRPr lang="fi-FI" dirty="0"/>
          </a:p>
        </p:txBody>
      </p:sp>
      <p:sp>
        <p:nvSpPr>
          <p:cNvPr id="6" name="Dian numeron paikkamerkki 5"/>
          <p:cNvSpPr>
            <a:spLocks noGrp="1"/>
          </p:cNvSpPr>
          <p:nvPr>
            <p:ph type="sldNum" sz="quarter" idx="4"/>
          </p:nvPr>
        </p:nvSpPr>
        <p:spPr>
          <a:xfrm>
            <a:off x="24494" y="6547757"/>
            <a:ext cx="537801" cy="271686"/>
          </a:xfrm>
          <a:prstGeom prst="rect">
            <a:avLst/>
          </a:prstGeom>
        </p:spPr>
        <p:txBody>
          <a:bodyPr vert="horz" lIns="91440" tIns="45720" rIns="91440" bIns="45720" rtlCol="0" anchor="b"/>
          <a:lstStyle>
            <a:lvl1pPr algn="r">
              <a:defRPr sz="1050">
                <a:solidFill>
                  <a:schemeClr val="tx1">
                    <a:tint val="75000"/>
                  </a:schemeClr>
                </a:solidFill>
              </a:defRPr>
            </a:lvl1pPr>
          </a:lstStyle>
          <a:p>
            <a:fld id="{45530FF3-944E-453D-AD86-280F662E2B3A}" type="slidenum">
              <a:rPr lang="fi-FI" smtClean="0"/>
              <a:pPr/>
              <a:t>‹#›</a:t>
            </a:fld>
            <a:endParaRPr lang="fi-FI"/>
          </a:p>
        </p:txBody>
      </p:sp>
    </p:spTree>
    <p:extLst>
      <p:ext uri="{BB962C8B-B14F-4D97-AF65-F5344CB8AC3E}">
        <p14:creationId xmlns:p14="http://schemas.microsoft.com/office/powerpoint/2010/main" val="21634631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dt="0"/>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60F28"/>
        </a:buClr>
        <a:buFont typeface="Wingdings" panose="05000000000000000000" pitchFamily="2" charset="2"/>
        <a:buChar char="§"/>
        <a:defRPr sz="2800" kern="1200">
          <a:solidFill>
            <a:schemeClr val="tx1">
              <a:lumMod val="85000"/>
              <a:lumOff val="15000"/>
            </a:schemeClr>
          </a:solidFill>
          <a:latin typeface="+mj-lt"/>
          <a:ea typeface="+mn-ea"/>
          <a:cs typeface="+mn-cs"/>
        </a:defRPr>
      </a:lvl1pPr>
      <a:lvl2pPr marL="685800" indent="-228600" algn="l" defTabSz="914400" rtl="0" eaLnBrk="1" latinLnBrk="0" hangingPunct="1">
        <a:lnSpc>
          <a:spcPct val="90000"/>
        </a:lnSpc>
        <a:spcBef>
          <a:spcPts val="500"/>
        </a:spcBef>
        <a:buClr>
          <a:srgbClr val="E60F28"/>
        </a:buClr>
        <a:buFont typeface="Wingdings" panose="05000000000000000000" pitchFamily="2" charset="2"/>
        <a:buChar char="§"/>
        <a:defRPr sz="2400" kern="1200">
          <a:solidFill>
            <a:schemeClr val="tx1">
              <a:lumMod val="85000"/>
              <a:lumOff val="15000"/>
            </a:schemeClr>
          </a:solidFill>
          <a:latin typeface="+mj-lt"/>
          <a:ea typeface="+mn-ea"/>
          <a:cs typeface="+mn-cs"/>
        </a:defRPr>
      </a:lvl2pPr>
      <a:lvl3pPr marL="1143000" indent="-228600" algn="l" defTabSz="914400" rtl="0" eaLnBrk="1" latinLnBrk="0" hangingPunct="1">
        <a:lnSpc>
          <a:spcPct val="90000"/>
        </a:lnSpc>
        <a:spcBef>
          <a:spcPts val="500"/>
        </a:spcBef>
        <a:buClr>
          <a:srgbClr val="E60F28"/>
        </a:buClr>
        <a:buFont typeface="Wingdings" panose="05000000000000000000" pitchFamily="2" charset="2"/>
        <a:buChar char="§"/>
        <a:defRPr sz="2000" kern="1200">
          <a:solidFill>
            <a:schemeClr val="tx1">
              <a:lumMod val="85000"/>
              <a:lumOff val="15000"/>
            </a:schemeClr>
          </a:solidFill>
          <a:latin typeface="+mj-lt"/>
          <a:ea typeface="+mn-ea"/>
          <a:cs typeface="+mn-cs"/>
        </a:defRPr>
      </a:lvl3pPr>
      <a:lvl4pPr marL="1600200" indent="-228600"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tx1">
              <a:lumMod val="85000"/>
              <a:lumOff val="15000"/>
            </a:schemeClr>
          </a:solidFill>
          <a:latin typeface="+mj-lt"/>
          <a:ea typeface="+mn-ea"/>
          <a:cs typeface="+mn-cs"/>
        </a:defRPr>
      </a:lvl4pPr>
      <a:lvl5pPr marL="2057400" indent="-228600"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tx1">
              <a:lumMod val="85000"/>
              <a:lumOff val="1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FE31CD2-5403-4E69-85F0-4A459C8919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CA031E5-9CF7-41F0-96D1-287F87A04C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D276700-FCEC-4FAC-804F-7333B9A277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9.12.2020</a:t>
            </a:r>
          </a:p>
        </p:txBody>
      </p:sp>
      <p:sp>
        <p:nvSpPr>
          <p:cNvPr id="5" name="Alatunnisteen paikkamerkki 4">
            <a:extLst>
              <a:ext uri="{FF2B5EF4-FFF2-40B4-BE49-F238E27FC236}">
                <a16:creationId xmlns:a16="http://schemas.microsoft.com/office/drawing/2014/main" id="{D6EEEEFC-83B2-4468-BA23-94C81EF4EF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Suomalaisten mielipiteet kehitysyhteistyöstä 2021</a:t>
            </a:r>
          </a:p>
        </p:txBody>
      </p:sp>
      <p:sp>
        <p:nvSpPr>
          <p:cNvPr id="6" name="Dian numeron paikkamerkki 5">
            <a:extLst>
              <a:ext uri="{FF2B5EF4-FFF2-40B4-BE49-F238E27FC236}">
                <a16:creationId xmlns:a16="http://schemas.microsoft.com/office/drawing/2014/main" id="{D5418080-6525-40F4-98E0-FD9A453A38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F516D-5C70-4CF3-ACF3-5947B9DEB257}" type="slidenum">
              <a:rPr lang="fi-FI" smtClean="0"/>
              <a:t>‹#›</a:t>
            </a:fld>
            <a:endParaRPr lang="fi-FI"/>
          </a:p>
        </p:txBody>
      </p:sp>
    </p:spTree>
    <p:extLst>
      <p:ext uri="{BB962C8B-B14F-4D97-AF65-F5344CB8AC3E}">
        <p14:creationId xmlns:p14="http://schemas.microsoft.com/office/powerpoint/2010/main" val="38011931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chart" Target="../charts/chart6.xml"/><Relationship Id="rId5" Type="http://schemas.openxmlformats.org/officeDocument/2006/relationships/slideLayout" Target="../slideLayouts/slideLayout5.xml"/><Relationship Id="rId4" Type="http://schemas.openxmlformats.org/officeDocument/2006/relationships/tags" Target="../tags/tag26.xml"/></Relationships>
</file>

<file path=ppt/slides/_rels/slide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chart" Target="../charts/chart7.xml"/><Relationship Id="rId5" Type="http://schemas.openxmlformats.org/officeDocument/2006/relationships/slideLayout" Target="../slideLayouts/slideLayout5.xml"/><Relationship Id="rId4" Type="http://schemas.openxmlformats.org/officeDocument/2006/relationships/tags" Target="../tags/tag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chart" Target="../charts/chart8.xml"/><Relationship Id="rId4"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chart" Target="../charts/chart9.xml"/><Relationship Id="rId5" Type="http://schemas.openxmlformats.org/officeDocument/2006/relationships/slideLayout" Target="../slideLayouts/slideLayout5.xml"/><Relationship Id="rId4" Type="http://schemas.openxmlformats.org/officeDocument/2006/relationships/tags" Target="../tags/tag37.xml"/></Relationships>
</file>

<file path=ppt/slides/_rels/slide18.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chart" Target="../charts/chart10.xml"/><Relationship Id="rId5" Type="http://schemas.openxmlformats.org/officeDocument/2006/relationships/slideLayout" Target="../slideLayouts/slideLayout5.xml"/><Relationship Id="rId4" Type="http://schemas.openxmlformats.org/officeDocument/2006/relationships/tags" Target="../tags/tag41.xml"/></Relationships>
</file>

<file path=ppt/slides/_rels/slide19.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chart" Target="../charts/chart11.xml"/><Relationship Id="rId5" Type="http://schemas.openxmlformats.org/officeDocument/2006/relationships/slideLayout" Target="../slideLayouts/slideLayout5.xml"/><Relationship Id="rId4" Type="http://schemas.openxmlformats.org/officeDocument/2006/relationships/tags" Target="../tags/tag4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chart" Target="../charts/chart12.xml"/><Relationship Id="rId4"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chart" Target="../charts/chart13.xml"/><Relationship Id="rId4" Type="http://schemas.openxmlformats.org/officeDocument/2006/relationships/notesSlide" Target="../notesSlides/notesSlide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chart" Target="../charts/chart14.xml"/><Relationship Id="rId4"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chart" Target="../charts/chart15.xml"/><Relationship Id="rId5" Type="http://schemas.openxmlformats.org/officeDocument/2006/relationships/slideLayout" Target="../slideLayouts/slideLayout5.xml"/><Relationship Id="rId4" Type="http://schemas.openxmlformats.org/officeDocument/2006/relationships/tags" Target="../tags/tag5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chart" Target="../charts/chart16.xml"/><Relationship Id="rId4"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chart" Target="../charts/chart17.xml"/><Relationship Id="rId5" Type="http://schemas.openxmlformats.org/officeDocument/2006/relationships/slideLayout" Target="../slideLayouts/slideLayout5.xml"/><Relationship Id="rId4" Type="http://schemas.openxmlformats.org/officeDocument/2006/relationships/tags" Target="../tags/tag62.xml"/></Relationships>
</file>

<file path=ppt/slides/_rels/slide28.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chart" Target="../charts/chart18.xml"/><Relationship Id="rId5" Type="http://schemas.openxmlformats.org/officeDocument/2006/relationships/slideLayout" Target="../slideLayouts/slideLayout5.xml"/><Relationship Id="rId4" Type="http://schemas.openxmlformats.org/officeDocument/2006/relationships/tags" Target="../tags/tag66.xml"/></Relationships>
</file>

<file path=ppt/slides/_rels/slide29.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chart" Target="../charts/chart19.xml"/><Relationship Id="rId5" Type="http://schemas.openxmlformats.org/officeDocument/2006/relationships/slideLayout" Target="../slideLayouts/slideLayout5.xml"/><Relationship Id="rId4" Type="http://schemas.openxmlformats.org/officeDocument/2006/relationships/tags" Target="../tags/tag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chart" Target="../charts/chart20.xml"/><Relationship Id="rId5" Type="http://schemas.openxmlformats.org/officeDocument/2006/relationships/notesSlide" Target="../notesSlides/notesSlide4.xml"/><Relationship Id="rId4"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chart" Target="../charts/chart21.xml"/><Relationship Id="rId5" Type="http://schemas.openxmlformats.org/officeDocument/2006/relationships/notesSlide" Target="../notesSlides/notesSlide5.xml"/><Relationship Id="rId4"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chart" Target="../charts/chart22.xml"/><Relationship Id="rId5" Type="http://schemas.openxmlformats.org/officeDocument/2006/relationships/slideLayout" Target="../slideLayouts/slideLayout5.xml"/><Relationship Id="rId4" Type="http://schemas.openxmlformats.org/officeDocument/2006/relationships/tags" Target="../tags/tag80.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chart" Target="../charts/chart2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chart" Target="../charts/chart24.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chart" Target="../charts/chart25.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chart" Target="../charts/chart1.xml"/><Relationship Id="rId5" Type="http://schemas.openxmlformats.org/officeDocument/2006/relationships/slideLayout" Target="../slideLayouts/slideLayout5.xml"/><Relationship Id="rId4" Type="http://schemas.openxmlformats.org/officeDocument/2006/relationships/tags" Target="../tags/tag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8" Type="http://schemas.openxmlformats.org/officeDocument/2006/relationships/chart" Target="../charts/chart26.xml"/><Relationship Id="rId3" Type="http://schemas.openxmlformats.org/officeDocument/2006/relationships/tags" Target="../tags/tag89.xml"/><Relationship Id="rId7" Type="http://schemas.openxmlformats.org/officeDocument/2006/relationships/slideLayout" Target="../slideLayouts/slideLayout45.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s>
</file>

<file path=ppt/slides/_rels/slide42.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tags" Target="../tags/tag95.xml"/><Relationship Id="rId7" Type="http://schemas.openxmlformats.org/officeDocument/2006/relationships/slideLayout" Target="../slideLayouts/slideLayout4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hyperlink" Target="mailto:juho.rahkonen@taloustutkimus.fi" TargetMode="External"/><Relationship Id="rId2" Type="http://schemas.openxmlformats.org/officeDocument/2006/relationships/image" Target="../media/image10.jp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chart" Target="../charts/chart2.xml"/><Relationship Id="rId5" Type="http://schemas.openxmlformats.org/officeDocument/2006/relationships/slideLayout" Target="../slideLayouts/slideLayout5.xml"/><Relationship Id="rId4"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chart" Target="../charts/chart3.xml"/><Relationship Id="rId5" Type="http://schemas.openxmlformats.org/officeDocument/2006/relationships/slideLayout" Target="../slideLayouts/slideLayout5.xml"/><Relationship Id="rId4"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chart" Target="../charts/chart4.xml"/><Relationship Id="rId5" Type="http://schemas.openxmlformats.org/officeDocument/2006/relationships/slideLayout" Target="../slideLayouts/slideLayout5.xml"/><Relationship Id="rId4" Type="http://schemas.openxmlformats.org/officeDocument/2006/relationships/tags" Target="../tags/tag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chart" Target="../charts/chart5.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BB553F19-11B8-44BD-84C1-1C7A596C25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1710" y="0"/>
            <a:ext cx="10683048" cy="6858000"/>
          </a:xfrm>
          <a:prstGeom prst="rect">
            <a:avLst/>
          </a:prstGeom>
        </p:spPr>
      </p:pic>
      <p:sp>
        <p:nvSpPr>
          <p:cNvPr id="5" name="Otsikko 4">
            <a:extLst>
              <a:ext uri="{FF2B5EF4-FFF2-40B4-BE49-F238E27FC236}">
                <a16:creationId xmlns:a16="http://schemas.microsoft.com/office/drawing/2014/main" id="{6080FA7B-48DB-451F-879C-B1C1E06CF2FF}"/>
              </a:ext>
            </a:extLst>
          </p:cNvPr>
          <p:cNvSpPr>
            <a:spLocks noGrp="1"/>
          </p:cNvSpPr>
          <p:nvPr>
            <p:ph type="title"/>
          </p:nvPr>
        </p:nvSpPr>
        <p:spPr>
          <a:xfrm>
            <a:off x="713846" y="4606005"/>
            <a:ext cx="11033765" cy="622647"/>
          </a:xfrm>
        </p:spPr>
        <p:txBody>
          <a:bodyPr>
            <a:normAutofit fontScale="90000"/>
          </a:bodyPr>
          <a:lstStyle/>
          <a:p>
            <a:r>
              <a:rPr lang="fi-FI" sz="4000" dirty="0">
                <a:solidFill>
                  <a:schemeClr val="tx2">
                    <a:lumMod val="60000"/>
                    <a:lumOff val="40000"/>
                  </a:schemeClr>
                </a:solidFill>
                <a:latin typeface="+mn-lt"/>
              </a:rPr>
              <a:t>Suo</a:t>
            </a:r>
            <a:r>
              <a:rPr lang="fi-FI" sz="4000" dirty="0">
                <a:solidFill>
                  <a:schemeClr val="bg1"/>
                </a:solidFill>
                <a:latin typeface="+mn-lt"/>
              </a:rPr>
              <a:t>malaisten mielipiteet kehitysyhteistyöstä 2021</a:t>
            </a:r>
            <a:r>
              <a:rPr lang="fi-FI" dirty="0">
                <a:solidFill>
                  <a:schemeClr val="bg1"/>
                </a:solidFill>
                <a:latin typeface="+mn-lt"/>
              </a:rPr>
              <a:t/>
            </a:r>
            <a:br>
              <a:rPr lang="fi-FI" dirty="0">
                <a:solidFill>
                  <a:schemeClr val="bg1"/>
                </a:solidFill>
                <a:latin typeface="+mn-lt"/>
              </a:rPr>
            </a:br>
            <a:r>
              <a:rPr lang="fi-FI" dirty="0">
                <a:solidFill>
                  <a:schemeClr val="bg1"/>
                </a:solidFill>
                <a:latin typeface="+mn-lt"/>
              </a:rPr>
              <a:t/>
            </a:r>
            <a:br>
              <a:rPr lang="fi-FI" dirty="0">
                <a:solidFill>
                  <a:schemeClr val="bg1"/>
                </a:solidFill>
                <a:latin typeface="+mn-lt"/>
              </a:rPr>
            </a:br>
            <a:r>
              <a:rPr lang="fi-FI" dirty="0">
                <a:solidFill>
                  <a:schemeClr val="bg1"/>
                </a:solidFill>
                <a:latin typeface="+mn-lt"/>
              </a:rPr>
              <a:t>                                        Kyselytutkimuksen raportti</a:t>
            </a:r>
            <a:br>
              <a:rPr lang="fi-FI" dirty="0">
                <a:solidFill>
                  <a:schemeClr val="bg1"/>
                </a:solidFill>
                <a:latin typeface="+mn-lt"/>
              </a:rPr>
            </a:br>
            <a:r>
              <a:rPr lang="fi-FI" dirty="0">
                <a:solidFill>
                  <a:schemeClr val="bg1"/>
                </a:solidFill>
                <a:latin typeface="+mn-lt"/>
              </a:rPr>
              <a:t>                                                       </a:t>
            </a:r>
            <a:r>
              <a:rPr lang="fi-FI" sz="2200" dirty="0">
                <a:solidFill>
                  <a:schemeClr val="bg1"/>
                </a:solidFill>
                <a:latin typeface="+mn-lt"/>
              </a:rPr>
              <a:t>Juho Rahkonen</a:t>
            </a:r>
          </a:p>
        </p:txBody>
      </p:sp>
      <p:sp>
        <p:nvSpPr>
          <p:cNvPr id="4" name="Alatunnisteen paikkamerkki 3">
            <a:extLst>
              <a:ext uri="{FF2B5EF4-FFF2-40B4-BE49-F238E27FC236}">
                <a16:creationId xmlns:a16="http://schemas.microsoft.com/office/drawing/2014/main" id="{58AEA78A-B095-409B-B1D9-D60141826844}"/>
              </a:ext>
            </a:extLst>
          </p:cNvPr>
          <p:cNvSpPr>
            <a:spLocks noGrp="1"/>
          </p:cNvSpPr>
          <p:nvPr>
            <p:ph type="ftr" sz="quarter" idx="11"/>
          </p:nvPr>
        </p:nvSpPr>
        <p:spPr/>
        <p:txBody>
          <a:bodyPr/>
          <a:lstStyle/>
          <a:p>
            <a:r>
              <a:rPr lang="fi-FI"/>
              <a:t>Suomalaisten mielipiteet kehitysyhteistyöstä 2021</a:t>
            </a:r>
          </a:p>
        </p:txBody>
      </p:sp>
      <p:sp>
        <p:nvSpPr>
          <p:cNvPr id="6" name="Dian numeron paikkamerkki 5">
            <a:extLst>
              <a:ext uri="{FF2B5EF4-FFF2-40B4-BE49-F238E27FC236}">
                <a16:creationId xmlns:a16="http://schemas.microsoft.com/office/drawing/2014/main" id="{DE2A00BE-C549-4A3C-B1D4-80EA231BD4A2}"/>
              </a:ext>
            </a:extLst>
          </p:cNvPr>
          <p:cNvSpPr>
            <a:spLocks noGrp="1"/>
          </p:cNvSpPr>
          <p:nvPr>
            <p:ph type="sldNum" sz="quarter" idx="12"/>
          </p:nvPr>
        </p:nvSpPr>
        <p:spPr/>
        <p:txBody>
          <a:bodyPr/>
          <a:lstStyle/>
          <a:p>
            <a:fld id="{45530FF3-944E-453D-AD86-280F662E2B3A}" type="slidenum">
              <a:rPr lang="fi-FI" smtClean="0"/>
              <a:t>1</a:t>
            </a:fld>
            <a:endParaRPr lang="fi-FI"/>
          </a:p>
        </p:txBody>
      </p:sp>
    </p:spTree>
    <p:extLst>
      <p:ext uri="{BB962C8B-B14F-4D97-AF65-F5344CB8AC3E}">
        <p14:creationId xmlns:p14="http://schemas.microsoft.com/office/powerpoint/2010/main" val="469090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a:xfrm>
            <a:off x="930793" y="6547757"/>
            <a:ext cx="5415062" cy="271686"/>
          </a:xfrm>
        </p:spPr>
        <p:txBody>
          <a:bodyPr/>
          <a:lstStyle/>
          <a:p>
            <a:r>
              <a:rPr lang="fi-FI" dirty="0"/>
              <a:t>Suomalaisten mielipiteet kehitysyhteistyöstä 2021</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fld id="{45530FF3-944E-453D-AD86-280F662E2B3A}" type="slidenum">
              <a:rPr lang="fi-FI" smtClean="0"/>
              <a:t>10</a:t>
            </a:fld>
            <a:endParaRPr lang="fi-FI"/>
          </a:p>
        </p:txBody>
      </p:sp>
      <p:sp>
        <p:nvSpPr>
          <p:cNvPr id="6" name="Otsikko 6"/>
          <p:cNvSpPr>
            <a:spLocks noGrp="1"/>
          </p:cNvSpPr>
          <p:nvPr>
            <p:ph type="title"/>
            <p:custDataLst>
              <p:tags r:id="rId1"/>
            </p:custDataLst>
          </p:nvPr>
        </p:nvSpPr>
        <p:spPr>
          <a:xfrm>
            <a:off x="653137" y="582697"/>
            <a:ext cx="11033765" cy="622647"/>
          </a:xfrm>
        </p:spPr>
        <p:txBody>
          <a:bodyPr>
            <a:normAutofit/>
          </a:bodyPr>
          <a:lstStyle/>
          <a:p>
            <a:r>
              <a:rPr lang="fi-FI" sz="2700" dirty="0"/>
              <a:t>Mihin Suomen kehitysyhteistyötä pitäisi suunnata eniten? (1−3 tärkeintä)</a:t>
            </a:r>
          </a:p>
        </p:txBody>
      </p:sp>
      <p:pic>
        <p:nvPicPr>
          <p:cNvPr id="5" name="Kuva 4"/>
          <p:cNvPicPr>
            <a:picLocks noChangeAspect="1"/>
          </p:cNvPicPr>
          <p:nvPr/>
        </p:nvPicPr>
        <p:blipFill>
          <a:blip r:embed="rId4"/>
          <a:stretch>
            <a:fillRect/>
          </a:stretch>
        </p:blipFill>
        <p:spPr>
          <a:xfrm>
            <a:off x="2007818" y="1196290"/>
            <a:ext cx="7670992" cy="4926877"/>
          </a:xfrm>
          <a:prstGeom prst="rect">
            <a:avLst/>
          </a:prstGeom>
        </p:spPr>
      </p:pic>
      <p:sp>
        <p:nvSpPr>
          <p:cNvPr id="9" name="Suorakulmio 8"/>
          <p:cNvSpPr/>
          <p:nvPr/>
        </p:nvSpPr>
        <p:spPr>
          <a:xfrm>
            <a:off x="7619234" y="6339989"/>
            <a:ext cx="1069675" cy="207768"/>
          </a:xfrm>
          <a:prstGeom prst="rect">
            <a:avLst/>
          </a:prstGeom>
          <a:gradFill>
            <a:gsLst>
              <a:gs pos="0">
                <a:schemeClr val="bg1"/>
              </a:gs>
              <a:gs pos="100000">
                <a:srgbClr val="4DA7BC"/>
              </a:gs>
            </a:gsLst>
            <a:lin ang="21594000" scaled="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itle 1">
            <a:extLst>
              <a:ext uri="{FF2B5EF4-FFF2-40B4-BE49-F238E27FC236}">
                <a16:creationId xmlns:a16="http://schemas.microsoft.com/office/drawing/2014/main" id="{56265BA3-869E-471A-9903-F668CA587A98}"/>
              </a:ext>
            </a:extLst>
          </p:cNvPr>
          <p:cNvSpPr txBox="1">
            <a:spLocks/>
          </p:cNvSpPr>
          <p:nvPr>
            <p:custDataLst>
              <p:tags r:id="rId2"/>
            </p:custDataLst>
          </p:nvPr>
        </p:nvSpPr>
        <p:spPr>
          <a:xfrm>
            <a:off x="7561081" y="6132221"/>
            <a:ext cx="1248598" cy="255785"/>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262626"/>
                </a:solidFill>
                <a:latin typeface="Calibri" panose="020F0502020204030204" pitchFamily="34" charset="0"/>
              </a:rPr>
              <a:t>Min                        Max</a:t>
            </a:r>
            <a:endParaRPr lang="it-IT" sz="900" b="0" dirty="0">
              <a:solidFill>
                <a:srgbClr val="262626"/>
              </a:solidFill>
              <a:latin typeface="Calibri" panose="020F0502020204030204" pitchFamily="34" charset="0"/>
            </a:endParaRPr>
          </a:p>
        </p:txBody>
      </p:sp>
      <p:sp>
        <p:nvSpPr>
          <p:cNvPr id="7" name="Suorakulmio 6"/>
          <p:cNvSpPr/>
          <p:nvPr/>
        </p:nvSpPr>
        <p:spPr>
          <a:xfrm>
            <a:off x="1017917" y="6123167"/>
            <a:ext cx="1287275" cy="276999"/>
          </a:xfrm>
          <a:prstGeom prst="rect">
            <a:avLst/>
          </a:prstGeom>
        </p:spPr>
        <p:txBody>
          <a:bodyPr wrap="none">
            <a:spAutoFit/>
          </a:bodyPr>
          <a:lstStyle/>
          <a:p>
            <a:r>
              <a:rPr lang="fi-FI" sz="1200" dirty="0">
                <a:solidFill>
                  <a:srgbClr val="262626"/>
                </a:solidFill>
                <a:latin typeface="Calibri" panose="020F0502020204030204" pitchFamily="34" charset="0"/>
              </a:rPr>
              <a:t>n=kaikki vastaajat</a:t>
            </a:r>
            <a:endParaRPr lang="it-IT" sz="1200" dirty="0">
              <a:solidFill>
                <a:srgbClr val="262626"/>
              </a:solidFill>
              <a:latin typeface="Calibri" panose="020F0502020204030204" pitchFamily="34" charset="0"/>
            </a:endParaRPr>
          </a:p>
        </p:txBody>
      </p:sp>
    </p:spTree>
    <p:extLst>
      <p:ext uri="{BB962C8B-B14F-4D97-AF65-F5344CB8AC3E}">
        <p14:creationId xmlns:p14="http://schemas.microsoft.com/office/powerpoint/2010/main" val="1253137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024F2AB-7E0A-4474-A40E-313F14BFD2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B0E4E-F5D7-41BD-96AC-FA55D8C3805E}" type="slidenum">
              <a:rPr kumimoji="0" lang="fi-FI" sz="1200" b="0" i="0" u="none" strike="noStrike" kern="1200" cap="none" spc="0" normalizeH="0" baseline="0" noProof="0" smtClean="0">
                <a:ln>
                  <a:noFill/>
                </a:ln>
                <a:solidFill>
                  <a:prstClr val="black">
                    <a:tint val="75000"/>
                  </a:prstClr>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tint val="75000"/>
                </a:prstClr>
              </a:solidFill>
              <a:effectLst/>
              <a:uLnTx/>
              <a:uFillTx/>
              <a:latin typeface="Calibri Light" panose="020F0302020204030204"/>
              <a:ea typeface="+mn-ea"/>
              <a:cs typeface="+mn-cs"/>
            </a:endParaRPr>
          </a:p>
        </p:txBody>
      </p:sp>
      <p:sp>
        <p:nvSpPr>
          <p:cNvPr id="5" name="Otsikko 4">
            <a:extLst>
              <a:ext uri="{FF2B5EF4-FFF2-40B4-BE49-F238E27FC236}">
                <a16:creationId xmlns:a16="http://schemas.microsoft.com/office/drawing/2014/main" id="{1F4AF626-2882-4DB0-AA81-CE6EB046723A}"/>
              </a:ext>
            </a:extLst>
          </p:cNvPr>
          <p:cNvSpPr>
            <a:spLocks noGrp="1"/>
          </p:cNvSpPr>
          <p:nvPr>
            <p:ph type="title"/>
          </p:nvPr>
        </p:nvSpPr>
        <p:spPr>
          <a:xfrm>
            <a:off x="653137" y="520523"/>
            <a:ext cx="6822483" cy="796549"/>
          </a:xfrm>
        </p:spPr>
        <p:txBody>
          <a:bodyPr>
            <a:normAutofit fontScale="90000"/>
          </a:bodyPr>
          <a:lstStyle/>
          <a:p>
            <a:r>
              <a:rPr lang="fi-FI" dirty="0"/>
              <a:t>Suhtautumisen kehitysyhteistyöhön koetaan muuttuneen heikompaan suuntaan</a:t>
            </a:r>
          </a:p>
        </p:txBody>
      </p:sp>
      <p:sp>
        <p:nvSpPr>
          <p:cNvPr id="6" name="Sisällön paikkamerkki 5">
            <a:extLst>
              <a:ext uri="{FF2B5EF4-FFF2-40B4-BE49-F238E27FC236}">
                <a16:creationId xmlns:a16="http://schemas.microsoft.com/office/drawing/2014/main" id="{A1A48719-6F6A-4B6B-B4A6-194963B67119}"/>
              </a:ext>
            </a:extLst>
          </p:cNvPr>
          <p:cNvSpPr>
            <a:spLocks noGrp="1"/>
          </p:cNvSpPr>
          <p:nvPr>
            <p:ph idx="1"/>
          </p:nvPr>
        </p:nvSpPr>
        <p:spPr>
          <a:xfrm>
            <a:off x="653138" y="1524000"/>
            <a:ext cx="6477504" cy="4325581"/>
          </a:xfrm>
        </p:spPr>
        <p:txBody>
          <a:bodyPr/>
          <a:lstStyle/>
          <a:p>
            <a:r>
              <a:rPr lang="fi-FI" b="1" dirty="0"/>
              <a:t>Tutkimuksessa kysyttiin myös, miten oma suhtautuminen kehitysyhteistyöhön on muuttunut viime aikoina. Tässä kielteisen muutoksen kokeneiden osuus oli suurempi kuin myönteisen puolen, joten maailmassa on täytynyt tapahtua jotain, joka vaikuttaa ihmisten mielipiteisiin.</a:t>
            </a:r>
          </a:p>
          <a:p>
            <a:r>
              <a:rPr lang="fi-FI" b="1" dirty="0"/>
              <a:t>Koronapandemia eristyksineen ja rajasulkuineen ei varmastikaan ole ollut muuttamassa suomalaisten suhtautumista maailmaan aiempaa avoimemmaksi, vaan kun maa suljetaan yli vuodeksi muulta maailmalta, samalla myös asenneilmapiiri sulkeutuu ja kääntyy sisäänpäin.</a:t>
            </a:r>
          </a:p>
          <a:p>
            <a:r>
              <a:rPr lang="fi-FI" b="1" dirty="0"/>
              <a:t>Kun kansalaisten huoli omasta maasta ja sen tilanteesta kasvaa, on helpompi sulkea silmät ja korvat niiltä mailta, joilla menee paljon, paljon huonommin ja joissa meikäläisittäin pienikin satsaus voi aiheuttaa huikean kasvun työn tuottavuuteen ja elämänlaatuun, koska lähtötaso on niin alhaalla.</a:t>
            </a:r>
          </a:p>
          <a:p>
            <a:r>
              <a:rPr lang="fi-FI" b="1" dirty="0"/>
              <a:t>Myös tutkimusjaksolla kärjistyneillä Afganistanin tapahtumilla voi olla osuutensa yleisen ilmapiirin heikkenemisessä.</a:t>
            </a:r>
          </a:p>
          <a:p>
            <a:endParaRPr lang="fi-FI" b="1" dirty="0"/>
          </a:p>
          <a:p>
            <a:endParaRPr lang="fi-FI" b="1" dirty="0"/>
          </a:p>
          <a:p>
            <a:endParaRPr lang="fi-FI" b="1" dirty="0"/>
          </a:p>
        </p:txBody>
      </p:sp>
      <p:pic>
        <p:nvPicPr>
          <p:cNvPr id="7" name="Kuva 6">
            <a:extLst>
              <a:ext uri="{FF2B5EF4-FFF2-40B4-BE49-F238E27FC236}">
                <a16:creationId xmlns:a16="http://schemas.microsoft.com/office/drawing/2014/main" id="{D6309510-DA78-4114-B535-E5821EF3A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2240" y="0"/>
            <a:ext cx="4867275" cy="6858000"/>
          </a:xfrm>
          <a:prstGeom prst="rect">
            <a:avLst/>
          </a:prstGeom>
        </p:spPr>
      </p:pic>
      <p:sp>
        <p:nvSpPr>
          <p:cNvPr id="3" name="Alatunnisteen paikkamerkki 2">
            <a:extLst>
              <a:ext uri="{FF2B5EF4-FFF2-40B4-BE49-F238E27FC236}">
                <a16:creationId xmlns:a16="http://schemas.microsoft.com/office/drawing/2014/main" id="{A71A06CC-E9F1-43B3-A9C4-329D987AA3AD}"/>
              </a:ext>
            </a:extLst>
          </p:cNvPr>
          <p:cNvSpPr>
            <a:spLocks noGrp="1"/>
          </p:cNvSpPr>
          <p:nvPr>
            <p:ph type="ftr" sz="quarter" idx="11"/>
          </p:nvPr>
        </p:nvSpPr>
        <p:spPr>
          <a:xfrm>
            <a:off x="891198" y="6492875"/>
            <a:ext cx="4114800" cy="365125"/>
          </a:xfrm>
        </p:spPr>
        <p:txBody>
          <a:bodyPr/>
          <a:lstStyle/>
          <a:p>
            <a:r>
              <a:rPr lang="fi-FI" dirty="0"/>
              <a:t>Suomalaisten mielipiteet kehitysyhteistyöstä 2021</a:t>
            </a:r>
          </a:p>
        </p:txBody>
      </p:sp>
    </p:spTree>
    <p:extLst>
      <p:ext uri="{BB962C8B-B14F-4D97-AF65-F5344CB8AC3E}">
        <p14:creationId xmlns:p14="http://schemas.microsoft.com/office/powerpoint/2010/main" val="2025637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a:xfrm>
            <a:off x="897237" y="6480644"/>
            <a:ext cx="5415062" cy="271686"/>
          </a:xfrm>
        </p:spPr>
        <p:txBody>
          <a:bodyPr/>
          <a:lstStyle/>
          <a:p>
            <a:r>
              <a:rPr lang="fi-FI" dirty="0"/>
              <a:t>Suomalaisten mielipiteet kehitysyhteistyöstä 2021</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fld id="{45530FF3-944E-453D-AD86-280F662E2B3A}" type="slidenum">
              <a:rPr lang="fi-FI" smtClean="0"/>
              <a:t>12</a:t>
            </a:fld>
            <a:endParaRPr lang="fi-FI"/>
          </a:p>
        </p:txBody>
      </p:sp>
      <p:sp>
        <p:nvSpPr>
          <p:cNvPr id="6" name="Otsikko 6"/>
          <p:cNvSpPr>
            <a:spLocks noGrp="1"/>
          </p:cNvSpPr>
          <p:nvPr>
            <p:ph type="title"/>
            <p:custDataLst>
              <p:tags r:id="rId2"/>
            </p:custDataLst>
          </p:nvPr>
        </p:nvSpPr>
        <p:spPr>
          <a:xfrm>
            <a:off x="604156" y="498728"/>
            <a:ext cx="11033765" cy="622647"/>
          </a:xfrm>
        </p:spPr>
        <p:txBody>
          <a:bodyPr>
            <a:normAutofit/>
          </a:bodyPr>
          <a:lstStyle/>
          <a:p>
            <a:r>
              <a:rPr lang="fi-FI" sz="2800" dirty="0"/>
              <a:t>Onko oma suhtautumisesi kehitysyhteistyöhön muuttunut viime aikoina?</a:t>
            </a:r>
          </a:p>
        </p:txBody>
      </p:sp>
      <p:graphicFrame>
        <p:nvGraphicFramePr>
          <p:cNvPr id="7" name="Sisällön paikkamerkki 9">
            <a:extLst>
              <a:ext uri="{FF2B5EF4-FFF2-40B4-BE49-F238E27FC236}">
                <a16:creationId xmlns:a16="http://schemas.microsoft.com/office/drawing/2014/main" id="{4C93ACEA-C25B-4B2E-B8C7-B9DD0017DDAB}"/>
              </a:ext>
            </a:extLst>
          </p:cNvPr>
          <p:cNvGraphicFramePr>
            <a:graphicFrameLocks noGrp="1"/>
          </p:cNvGraphicFramePr>
          <p:nvPr>
            <p:ph idx="1"/>
            <p:custDataLst>
              <p:tags r:id="rId3"/>
            </p:custDataLst>
            <p:extLst>
              <p:ext uri="{D42A27DB-BD31-4B8C-83A1-F6EECF244321}">
                <p14:modId xmlns:p14="http://schemas.microsoft.com/office/powerpoint/2010/main" val="1296815660"/>
              </p:ext>
            </p:extLst>
          </p:nvPr>
        </p:nvGraphicFramePr>
        <p:xfrm>
          <a:off x="1568068" y="1121376"/>
          <a:ext cx="8739944" cy="5254525"/>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B5760326-7541-427D-B960-D15A55559376}"/>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245279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a:xfrm>
            <a:off x="814917" y="6424647"/>
            <a:ext cx="5415062" cy="271686"/>
          </a:xfrm>
        </p:spPr>
        <p:txBody>
          <a:bodyPr/>
          <a:lstStyle/>
          <a:p>
            <a:r>
              <a:rPr lang="fi-FI" dirty="0"/>
              <a:t>Suomalaisten mielipiteet kehitysyhteistyöstä 2021</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fld id="{45530FF3-944E-453D-AD86-280F662E2B3A}" type="slidenum">
              <a:rPr lang="fi-FI" smtClean="0"/>
              <a:t>13</a:t>
            </a:fld>
            <a:endParaRPr lang="fi-FI"/>
          </a:p>
        </p:txBody>
      </p:sp>
      <p:sp>
        <p:nvSpPr>
          <p:cNvPr id="6" name="Otsikko 6"/>
          <p:cNvSpPr>
            <a:spLocks noGrp="1"/>
          </p:cNvSpPr>
          <p:nvPr>
            <p:ph type="title"/>
            <p:custDataLst>
              <p:tags r:id="rId2"/>
            </p:custDataLst>
          </p:nvPr>
        </p:nvSpPr>
        <p:spPr>
          <a:xfrm>
            <a:off x="604156" y="498728"/>
            <a:ext cx="11033765" cy="622647"/>
          </a:xfrm>
        </p:spPr>
        <p:txBody>
          <a:bodyPr>
            <a:normAutofit/>
          </a:bodyPr>
          <a:lstStyle/>
          <a:p>
            <a:r>
              <a:rPr lang="fi-FI" sz="2800" dirty="0"/>
              <a:t>Onko oma suhtautumisesi kehitysyhteistyöhön muuttunut viime aikoina?</a:t>
            </a:r>
          </a:p>
        </p:txBody>
      </p:sp>
      <p:graphicFrame>
        <p:nvGraphicFramePr>
          <p:cNvPr id="7" name="Sisällön paikkamerkki 9">
            <a:extLst>
              <a:ext uri="{FF2B5EF4-FFF2-40B4-BE49-F238E27FC236}">
                <a16:creationId xmlns:a16="http://schemas.microsoft.com/office/drawing/2014/main" id="{4C93ACEA-C25B-4B2E-B8C7-B9DD0017DDAB}"/>
              </a:ext>
            </a:extLst>
          </p:cNvPr>
          <p:cNvGraphicFramePr>
            <a:graphicFrameLocks noGrp="1"/>
          </p:cNvGraphicFramePr>
          <p:nvPr>
            <p:ph idx="1"/>
            <p:custDataLst>
              <p:tags r:id="rId3"/>
            </p:custDataLst>
            <p:extLst>
              <p:ext uri="{D42A27DB-BD31-4B8C-83A1-F6EECF244321}">
                <p14:modId xmlns:p14="http://schemas.microsoft.com/office/powerpoint/2010/main" val="566821486"/>
              </p:ext>
            </p:extLst>
          </p:nvPr>
        </p:nvGraphicFramePr>
        <p:xfrm>
          <a:off x="1240897" y="1121375"/>
          <a:ext cx="8739944" cy="5254525"/>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B5760326-7541-427D-B960-D15A55559376}"/>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3168720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024F2AB-7E0A-4474-A40E-313F14BFD2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B0E4E-F5D7-41BD-96AC-FA55D8C3805E}" type="slidenum">
              <a:rPr kumimoji="0" lang="fi-FI" sz="1200" b="0" i="0" u="none" strike="noStrike" kern="1200" cap="none" spc="0" normalizeH="0" baseline="0" noProof="0" smtClean="0">
                <a:ln>
                  <a:noFill/>
                </a:ln>
                <a:solidFill>
                  <a:prstClr val="black">
                    <a:tint val="75000"/>
                  </a:prstClr>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tint val="75000"/>
                </a:prstClr>
              </a:solidFill>
              <a:effectLst/>
              <a:uLnTx/>
              <a:uFillTx/>
              <a:latin typeface="Calibri Light" panose="020F0302020204030204"/>
              <a:ea typeface="+mn-ea"/>
              <a:cs typeface="+mn-cs"/>
            </a:endParaRPr>
          </a:p>
        </p:txBody>
      </p:sp>
      <p:sp>
        <p:nvSpPr>
          <p:cNvPr id="5" name="Otsikko 4">
            <a:extLst>
              <a:ext uri="{FF2B5EF4-FFF2-40B4-BE49-F238E27FC236}">
                <a16:creationId xmlns:a16="http://schemas.microsoft.com/office/drawing/2014/main" id="{1F4AF626-2882-4DB0-AA81-CE6EB046723A}"/>
              </a:ext>
            </a:extLst>
          </p:cNvPr>
          <p:cNvSpPr>
            <a:spLocks noGrp="1"/>
          </p:cNvSpPr>
          <p:nvPr>
            <p:ph type="title"/>
          </p:nvPr>
        </p:nvSpPr>
        <p:spPr>
          <a:xfrm>
            <a:off x="653138" y="507653"/>
            <a:ext cx="10190266" cy="622647"/>
          </a:xfrm>
        </p:spPr>
        <p:txBody>
          <a:bodyPr>
            <a:normAutofit fontScale="90000"/>
          </a:bodyPr>
          <a:lstStyle/>
          <a:p>
            <a:r>
              <a:rPr lang="fi-FI" dirty="0"/>
              <a:t>Afganistanin tapahtumat huolestuttavat, mutta 20 vuoden läsnäoloa ei pidetä kokonaan hukkaan menneenä</a:t>
            </a:r>
          </a:p>
        </p:txBody>
      </p:sp>
      <p:sp>
        <p:nvSpPr>
          <p:cNvPr id="6" name="Sisällön paikkamerkki 5">
            <a:extLst>
              <a:ext uri="{FF2B5EF4-FFF2-40B4-BE49-F238E27FC236}">
                <a16:creationId xmlns:a16="http://schemas.microsoft.com/office/drawing/2014/main" id="{A1A48719-6F6A-4B6B-B4A6-194963B67119}"/>
              </a:ext>
            </a:extLst>
          </p:cNvPr>
          <p:cNvSpPr>
            <a:spLocks noGrp="1"/>
          </p:cNvSpPr>
          <p:nvPr>
            <p:ph idx="1"/>
          </p:nvPr>
        </p:nvSpPr>
        <p:spPr>
          <a:xfrm>
            <a:off x="653138" y="1736521"/>
            <a:ext cx="10776862" cy="4247284"/>
          </a:xfrm>
        </p:spPr>
        <p:txBody>
          <a:bodyPr/>
          <a:lstStyle/>
          <a:p>
            <a:r>
              <a:rPr lang="fi-FI" b="1" dirty="0"/>
              <a:t>Tämänvuotisen kyselytutkimuksen tiedonkeruun käynnistyessä mediatilan täytti Afganistanin tilanteen nopea muutos. Koska Afganistan on ollut Suomelle tärkeimpiä kehitysyhteistyön kumppanimaita, kyselyyn otettiin mukaan maan tilanteeseen liittyviä ajankohtaisia kysymyksiä.</a:t>
            </a:r>
          </a:p>
          <a:p>
            <a:r>
              <a:rPr lang="fi-FI" b="1" dirty="0"/>
              <a:t>Naisten ja tyttöjen asema on useimmille suomalaisille sydämen asia, ja niinpä selvä enemmistö (86 prosenttia) kertoi tilanteen saavan kokemaan itsensä surulliseksi. Vain 8 prosenttia suomalaisista oli eri mieltä siitä, että tyttöjen ja naisten asema Taliban-hallinnon alla saa olon surulliseksi.</a:t>
            </a:r>
          </a:p>
          <a:p>
            <a:r>
              <a:rPr lang="fi-FI" b="1" dirty="0"/>
              <a:t>Huomionarvoista kuitenkin on, että tässäkin kysymyksessä perussuomalaisten kannattajat erottuivat muista, sillä heistä 27 prosenttia koki, ettei asia tee heitä surulliseksi. </a:t>
            </a:r>
          </a:p>
          <a:p>
            <a:r>
              <a:rPr lang="fi-FI" b="1" dirty="0"/>
              <a:t>Vaikka suomalaiset pitävät tärkeänä, että Suomikin oli aikansa turvaamassa mm. naisten asemaa ja tyttöjen koulunkäyntiä ja että humanitääristä apua pitää antaa, suomalaiset suhtautuvat kuitenkin skeptisemmin siihen, että Suomen pitäisi pyrkiä mahdollisimman pian jatkamaan pitkäjänteisiä kehitysyhteistyöohjelmia Afganistanissa. Naisista tätä kannattaa 48 prosenttia, miehistä 31 %. </a:t>
            </a:r>
          </a:p>
          <a:p>
            <a:r>
              <a:rPr lang="fi-FI" b="1" dirty="0"/>
              <a:t>Vihreiden kannattajista 79 prosenttia jatkaisi Suomen kehitysyhteistyöohjelmia Afganistanissa mahdollisimman pian, perussuomalaisten kannattajista vain joka kymmenes.</a:t>
            </a:r>
          </a:p>
        </p:txBody>
      </p:sp>
      <p:sp>
        <p:nvSpPr>
          <p:cNvPr id="3" name="Alatunnisteen paikkamerkki 2">
            <a:extLst>
              <a:ext uri="{FF2B5EF4-FFF2-40B4-BE49-F238E27FC236}">
                <a16:creationId xmlns:a16="http://schemas.microsoft.com/office/drawing/2014/main" id="{B85D8B69-51B1-4D92-B4C6-8A6F0161C946}"/>
              </a:ext>
            </a:extLst>
          </p:cNvPr>
          <p:cNvSpPr>
            <a:spLocks noGrp="1"/>
          </p:cNvSpPr>
          <p:nvPr>
            <p:ph type="ftr" sz="quarter" idx="11"/>
          </p:nvPr>
        </p:nvSpPr>
        <p:spPr>
          <a:xfrm>
            <a:off x="952913" y="6350347"/>
            <a:ext cx="4114800" cy="365125"/>
          </a:xfrm>
        </p:spPr>
        <p:txBody>
          <a:bodyPr/>
          <a:lstStyle/>
          <a:p>
            <a:r>
              <a:rPr lang="fi-FI" dirty="0"/>
              <a:t>Suomalaisten mielipiteet kehitysyhteistyöstä 2021</a:t>
            </a:r>
          </a:p>
        </p:txBody>
      </p:sp>
    </p:spTree>
    <p:extLst>
      <p:ext uri="{BB962C8B-B14F-4D97-AF65-F5344CB8AC3E}">
        <p14:creationId xmlns:p14="http://schemas.microsoft.com/office/powerpoint/2010/main" val="1708241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p:txBody>
          <a:bodyPr/>
          <a:lstStyle/>
          <a:p>
            <a:r>
              <a:rPr lang="fi-FI"/>
              <a:t>Suomalaisten mielipiteet kehitysyhteistyöstä 2021</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fld id="{45530FF3-944E-453D-AD86-280F662E2B3A}" type="slidenum">
              <a:rPr lang="fi-FI" smtClean="0"/>
              <a:t>15</a:t>
            </a:fld>
            <a:endParaRPr lang="fi-FI"/>
          </a:p>
        </p:txBody>
      </p:sp>
      <p:sp>
        <p:nvSpPr>
          <p:cNvPr id="6" name="Otsikko 6"/>
          <p:cNvSpPr>
            <a:spLocks noGrp="1"/>
          </p:cNvSpPr>
          <p:nvPr>
            <p:ph type="title"/>
            <p:custDataLst>
              <p:tags r:id="rId2"/>
            </p:custDataLst>
          </p:nvPr>
        </p:nvSpPr>
        <p:spPr>
          <a:xfrm>
            <a:off x="653137" y="690430"/>
            <a:ext cx="11033765" cy="938342"/>
          </a:xfrm>
        </p:spPr>
        <p:txBody>
          <a:bodyPr>
            <a:normAutofit fontScale="90000"/>
          </a:bodyPr>
          <a:lstStyle/>
          <a:p>
            <a:r>
              <a:rPr lang="fi-FI" sz="2000" dirty="0">
                <a:solidFill>
                  <a:srgbClr val="262626"/>
                </a:solidFill>
              </a:rPr>
              <a:t>Taliban-liike otti Afganistanin haltuunsa elokuussa, kun länsimaiden sotilasjoukot vetäytyivät maasta. Suomi on keskeyttänyt pitkäjänteisen kehitysyhteistyön Afganistanin kanssa, mutta jatkaa akuuttiin hätään vastaavan humanitaarisen avun antamista afganistanilaisille. </a:t>
            </a:r>
            <a:br>
              <a:rPr lang="fi-FI" sz="2000" dirty="0">
                <a:solidFill>
                  <a:srgbClr val="262626"/>
                </a:solidFill>
              </a:rPr>
            </a:br>
            <a:r>
              <a:rPr lang="fi-FI" sz="2600" dirty="0">
                <a:solidFill>
                  <a:srgbClr val="262626"/>
                </a:solidFill>
              </a:rPr>
              <a:t>Ovatko viime aikojen tapahtumat vaikuttaneet omaan käsitykseesi kehitysyhteistyöstä Afganistanin tapaisissa hauraissa valtioissa? Ota seuraaviin väittämiin kantaa asteikolla…</a:t>
            </a:r>
            <a:endParaRPr lang="fi-FI" sz="2600" dirty="0"/>
          </a:p>
        </p:txBody>
      </p:sp>
      <p:graphicFrame>
        <p:nvGraphicFramePr>
          <p:cNvPr id="7" name="Sisällön paikkamerkki 9">
            <a:extLst>
              <a:ext uri="{FF2B5EF4-FFF2-40B4-BE49-F238E27FC236}">
                <a16:creationId xmlns:a16="http://schemas.microsoft.com/office/drawing/2014/main" id="{14B1C90C-6F8C-4826-A280-738E866C2DE5}"/>
              </a:ext>
            </a:extLst>
          </p:cNvPr>
          <p:cNvGraphicFramePr>
            <a:graphicFrameLocks noGrp="1"/>
          </p:cNvGraphicFramePr>
          <p:nvPr>
            <p:ph idx="1"/>
            <p:custDataLst>
              <p:tags r:id="rId3"/>
            </p:custDataLst>
            <p:extLst>
              <p:ext uri="{D42A27DB-BD31-4B8C-83A1-F6EECF244321}">
                <p14:modId xmlns:p14="http://schemas.microsoft.com/office/powerpoint/2010/main" val="1169957943"/>
              </p:ext>
            </p:extLst>
          </p:nvPr>
        </p:nvGraphicFramePr>
        <p:xfrm>
          <a:off x="747624" y="1734782"/>
          <a:ext cx="10844790" cy="521996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098486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024F2AB-7E0A-4474-A40E-313F14BFD2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B0E4E-F5D7-41BD-96AC-FA55D8C3805E}" type="slidenum">
              <a:rPr kumimoji="0" lang="fi-FI" sz="1200" b="0" i="0" u="none" strike="noStrike" kern="1200" cap="none" spc="0" normalizeH="0" baseline="0" noProof="0" smtClean="0">
                <a:ln>
                  <a:noFill/>
                </a:ln>
                <a:solidFill>
                  <a:prstClr val="black">
                    <a:tint val="75000"/>
                  </a:prstClr>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tint val="75000"/>
                </a:prstClr>
              </a:solidFill>
              <a:effectLst/>
              <a:uLnTx/>
              <a:uFillTx/>
              <a:latin typeface="Calibri Light" panose="020F0302020204030204"/>
              <a:ea typeface="+mn-ea"/>
              <a:cs typeface="+mn-cs"/>
            </a:endParaRPr>
          </a:p>
        </p:txBody>
      </p:sp>
      <p:sp>
        <p:nvSpPr>
          <p:cNvPr id="5" name="Otsikko 4">
            <a:extLst>
              <a:ext uri="{FF2B5EF4-FFF2-40B4-BE49-F238E27FC236}">
                <a16:creationId xmlns:a16="http://schemas.microsoft.com/office/drawing/2014/main" id="{1F4AF626-2882-4DB0-AA81-CE6EB046723A}"/>
              </a:ext>
            </a:extLst>
          </p:cNvPr>
          <p:cNvSpPr>
            <a:spLocks noGrp="1"/>
          </p:cNvSpPr>
          <p:nvPr>
            <p:ph type="title"/>
          </p:nvPr>
        </p:nvSpPr>
        <p:spPr>
          <a:xfrm>
            <a:off x="653138" y="507653"/>
            <a:ext cx="10190266" cy="622647"/>
          </a:xfrm>
        </p:spPr>
        <p:txBody>
          <a:bodyPr>
            <a:normAutofit fontScale="90000"/>
          </a:bodyPr>
          <a:lstStyle/>
          <a:p>
            <a:r>
              <a:rPr lang="fi-FI" dirty="0"/>
              <a:t>Enemmistö suomalaisista epäilee kehitysyhteistyön tehokkuutta ja tuloksellisuutta</a:t>
            </a:r>
          </a:p>
        </p:txBody>
      </p:sp>
      <p:sp>
        <p:nvSpPr>
          <p:cNvPr id="6" name="Sisällön paikkamerkki 5">
            <a:extLst>
              <a:ext uri="{FF2B5EF4-FFF2-40B4-BE49-F238E27FC236}">
                <a16:creationId xmlns:a16="http://schemas.microsoft.com/office/drawing/2014/main" id="{A1A48719-6F6A-4B6B-B4A6-194963B67119}"/>
              </a:ext>
            </a:extLst>
          </p:cNvPr>
          <p:cNvSpPr>
            <a:spLocks noGrp="1"/>
          </p:cNvSpPr>
          <p:nvPr>
            <p:ph idx="1"/>
          </p:nvPr>
        </p:nvSpPr>
        <p:spPr>
          <a:xfrm>
            <a:off x="653138" y="1711354"/>
            <a:ext cx="10776862" cy="4096282"/>
          </a:xfrm>
        </p:spPr>
        <p:txBody>
          <a:bodyPr/>
          <a:lstStyle/>
          <a:p>
            <a:r>
              <a:rPr lang="fi-FI" b="1" dirty="0"/>
              <a:t>Vaikka köyhyyden ja eriarvoisuuden vähentämistä sekä kehitysyhteistyötä pidetään tärkeinä, suuri osa kansalaisista ei luota siihen, että työ olisi tehokasta ja tuloksellista.</a:t>
            </a:r>
          </a:p>
          <a:p>
            <a:r>
              <a:rPr lang="fi-FI" b="1" dirty="0"/>
              <a:t>Jopa puolet suomalaisista katsoo väittämän "Suomen kehitysyhteistyö on tehokasta, ja sillä saadaan aikaan tuloksia” kuvaavan omaa näkemystään erittäin tai melko huonosti. Jos mukaan lasketaan myös en osaa sanoa –vastaukset, vähintäänkin epäilevästi asiaan suhtautuu jopa 69 prosenttia.</a:t>
            </a:r>
          </a:p>
          <a:p>
            <a:r>
              <a:rPr lang="fi-FI" b="1" dirty="0"/>
              <a:t>Vajaa kolmannes katsoo Suomen kehitysyhteistyön olevan edes jossain määrin tehokasta ja tuloksellista.</a:t>
            </a:r>
          </a:p>
          <a:p>
            <a:r>
              <a:rPr lang="fi-FI" b="1" dirty="0"/>
              <a:t>Vastaukset tähän kysymykseen heijastelevat jonkin verran yleistä suhtautumista kehitysyhteistyöhön (miehet ja perussuomalaisten kannattajat ovat muita epäileväisempiä), mutta jopa vihreissä ja vasemmistopuolueissa nipin napin puolet pitää kehitysyhteistyötä tehokkaana ja tuloksellisena.</a:t>
            </a:r>
          </a:p>
          <a:p>
            <a:r>
              <a:rPr lang="fi-FI" b="1" dirty="0"/>
              <a:t>Myös väittämä ”kehitysyhteistyöllä voidaan torjua tehokkaasti koronapandemian vaikutuksia kehitysmaissa” jakaa suomalaisia: suunnilleen puolet on samaa mieltä ja puolet eri mieltä.</a:t>
            </a:r>
          </a:p>
        </p:txBody>
      </p:sp>
      <p:sp>
        <p:nvSpPr>
          <p:cNvPr id="3" name="Alatunnisteen paikkamerkki 2">
            <a:extLst>
              <a:ext uri="{FF2B5EF4-FFF2-40B4-BE49-F238E27FC236}">
                <a16:creationId xmlns:a16="http://schemas.microsoft.com/office/drawing/2014/main" id="{AB9C9F4E-87A7-4180-9829-884728D2DC08}"/>
              </a:ext>
            </a:extLst>
          </p:cNvPr>
          <p:cNvSpPr>
            <a:spLocks noGrp="1"/>
          </p:cNvSpPr>
          <p:nvPr>
            <p:ph type="ftr" sz="quarter" idx="11"/>
          </p:nvPr>
        </p:nvSpPr>
        <p:spPr>
          <a:xfrm>
            <a:off x="877412" y="6489356"/>
            <a:ext cx="4114800" cy="365125"/>
          </a:xfrm>
        </p:spPr>
        <p:txBody>
          <a:bodyPr/>
          <a:lstStyle/>
          <a:p>
            <a:r>
              <a:rPr lang="fi-FI" dirty="0"/>
              <a:t>Suomalaisten mielipiteet kehitysyhteistyöstä 2021</a:t>
            </a:r>
          </a:p>
        </p:txBody>
      </p:sp>
    </p:spTree>
    <p:extLst>
      <p:ext uri="{BB962C8B-B14F-4D97-AF65-F5344CB8AC3E}">
        <p14:creationId xmlns:p14="http://schemas.microsoft.com/office/powerpoint/2010/main" val="897360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a:xfrm>
            <a:off x="814917" y="6557102"/>
            <a:ext cx="5415062" cy="271686"/>
          </a:xfrm>
        </p:spPr>
        <p:txBody>
          <a:bodyPr/>
          <a:lstStyle/>
          <a:p>
            <a:r>
              <a:rPr lang="fi-FI"/>
              <a:t>Suomalaisten mielipiteet kehitysyhteistyöstä 2021</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fld id="{45530FF3-944E-453D-AD86-280F662E2B3A}" type="slidenum">
              <a:rPr lang="fi-FI" smtClean="0"/>
              <a:t>17</a:t>
            </a:fld>
            <a:endParaRPr lang="fi-FI"/>
          </a:p>
        </p:txBody>
      </p:sp>
      <p:sp>
        <p:nvSpPr>
          <p:cNvPr id="6" name="Otsikko 6"/>
          <p:cNvSpPr>
            <a:spLocks noGrp="1"/>
          </p:cNvSpPr>
          <p:nvPr>
            <p:ph type="title"/>
            <p:custDataLst>
              <p:tags r:id="rId2"/>
            </p:custDataLst>
          </p:nvPr>
        </p:nvSpPr>
        <p:spPr>
          <a:xfrm>
            <a:off x="653137" y="396815"/>
            <a:ext cx="11033765" cy="938342"/>
          </a:xfrm>
        </p:spPr>
        <p:txBody>
          <a:bodyPr>
            <a:normAutofit/>
          </a:bodyPr>
          <a:lstStyle/>
          <a:p>
            <a:r>
              <a:rPr lang="fi-FI" sz="3000" dirty="0">
                <a:solidFill>
                  <a:srgbClr val="262626"/>
                </a:solidFill>
              </a:rPr>
              <a:t>Kuinka hyvin seuraava väittämä vastaa käsitystäsi? </a:t>
            </a:r>
            <a:r>
              <a:rPr lang="fi-FI" sz="2800" dirty="0">
                <a:solidFill>
                  <a:srgbClr val="262626"/>
                </a:solidFill>
              </a:rPr>
              <a:t/>
            </a:r>
            <a:br>
              <a:rPr lang="fi-FI" sz="2800" dirty="0">
                <a:solidFill>
                  <a:srgbClr val="262626"/>
                </a:solidFill>
              </a:rPr>
            </a:br>
            <a:r>
              <a:rPr lang="fi-FI" sz="2300" dirty="0">
                <a:solidFill>
                  <a:srgbClr val="262626"/>
                </a:solidFill>
              </a:rPr>
              <a:t>"Suomen kehitysyhteistyö on tehokasta, ja sillä saadaan aikaan tuloksia"</a:t>
            </a:r>
            <a:endParaRPr lang="fi-FI" dirty="0"/>
          </a:p>
        </p:txBody>
      </p:sp>
      <p:graphicFrame>
        <p:nvGraphicFramePr>
          <p:cNvPr id="7" name="Sisällön paikkamerkki 9">
            <a:extLst>
              <a:ext uri="{FF2B5EF4-FFF2-40B4-BE49-F238E27FC236}">
                <a16:creationId xmlns:a16="http://schemas.microsoft.com/office/drawing/2014/main" id="{14B1C90C-6F8C-4826-A280-738E866C2DE5}"/>
              </a:ext>
            </a:extLst>
          </p:cNvPr>
          <p:cNvGraphicFramePr>
            <a:graphicFrameLocks noGrp="1"/>
          </p:cNvGraphicFramePr>
          <p:nvPr>
            <p:ph idx="1"/>
            <p:custDataLst>
              <p:tags r:id="rId3"/>
            </p:custDataLst>
            <p:extLst>
              <p:ext uri="{D42A27DB-BD31-4B8C-83A1-F6EECF244321}">
                <p14:modId xmlns:p14="http://schemas.microsoft.com/office/powerpoint/2010/main" val="3699484362"/>
              </p:ext>
            </p:extLst>
          </p:nvPr>
        </p:nvGraphicFramePr>
        <p:xfrm>
          <a:off x="1778081" y="1335157"/>
          <a:ext cx="8223640" cy="4966819"/>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3594644D-CDF5-498D-92E4-E8C50204E086}"/>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757940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a:xfrm>
            <a:off x="888848" y="6547757"/>
            <a:ext cx="5415062" cy="271686"/>
          </a:xfrm>
        </p:spPr>
        <p:txBody>
          <a:bodyPr/>
          <a:lstStyle/>
          <a:p>
            <a:r>
              <a:rPr lang="fi-FI"/>
              <a:t>Suomalaisten mielipiteet kehitysyhteistyöstä 2021</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fld id="{45530FF3-944E-453D-AD86-280F662E2B3A}" type="slidenum">
              <a:rPr lang="fi-FI" smtClean="0"/>
              <a:t>18</a:t>
            </a:fld>
            <a:endParaRPr lang="fi-FI"/>
          </a:p>
        </p:txBody>
      </p:sp>
      <p:sp>
        <p:nvSpPr>
          <p:cNvPr id="6" name="Otsikko 6"/>
          <p:cNvSpPr>
            <a:spLocks noGrp="1"/>
          </p:cNvSpPr>
          <p:nvPr>
            <p:ph type="title"/>
            <p:custDataLst>
              <p:tags r:id="rId2"/>
            </p:custDataLst>
          </p:nvPr>
        </p:nvSpPr>
        <p:spPr>
          <a:xfrm>
            <a:off x="653137" y="396815"/>
            <a:ext cx="11033765" cy="938342"/>
          </a:xfrm>
        </p:spPr>
        <p:txBody>
          <a:bodyPr>
            <a:normAutofit/>
          </a:bodyPr>
          <a:lstStyle/>
          <a:p>
            <a:r>
              <a:rPr lang="fi-FI" sz="2800" dirty="0">
                <a:solidFill>
                  <a:srgbClr val="262626"/>
                </a:solidFill>
              </a:rPr>
              <a:t>Kuinka hyvin seuraava väittämä vastaa käsitystäsi? </a:t>
            </a:r>
            <a:br>
              <a:rPr lang="fi-FI" sz="2800" dirty="0">
                <a:solidFill>
                  <a:srgbClr val="262626"/>
                </a:solidFill>
              </a:rPr>
            </a:br>
            <a:r>
              <a:rPr lang="fi-FI" sz="2300" dirty="0">
                <a:solidFill>
                  <a:srgbClr val="262626"/>
                </a:solidFill>
              </a:rPr>
              <a:t>"Kehitysyhteistyöllä voidaan torjua tehokkaasti koronapandemian vaikutuksia kehitysmaissa"</a:t>
            </a:r>
            <a:endParaRPr lang="fi-FI" dirty="0"/>
          </a:p>
        </p:txBody>
      </p:sp>
      <p:graphicFrame>
        <p:nvGraphicFramePr>
          <p:cNvPr id="7" name="Sisällön paikkamerkki 9">
            <a:extLst>
              <a:ext uri="{FF2B5EF4-FFF2-40B4-BE49-F238E27FC236}">
                <a16:creationId xmlns:a16="http://schemas.microsoft.com/office/drawing/2014/main" id="{14B1C90C-6F8C-4826-A280-738E866C2DE5}"/>
              </a:ext>
            </a:extLst>
          </p:cNvPr>
          <p:cNvGraphicFramePr>
            <a:graphicFrameLocks noGrp="1"/>
          </p:cNvGraphicFramePr>
          <p:nvPr>
            <p:ph idx="1"/>
            <p:custDataLst>
              <p:tags r:id="rId3"/>
            </p:custDataLst>
            <p:extLst>
              <p:ext uri="{D42A27DB-BD31-4B8C-83A1-F6EECF244321}">
                <p14:modId xmlns:p14="http://schemas.microsoft.com/office/powerpoint/2010/main" val="465046140"/>
              </p:ext>
            </p:extLst>
          </p:nvPr>
        </p:nvGraphicFramePr>
        <p:xfrm>
          <a:off x="1341566" y="1182265"/>
          <a:ext cx="8492445" cy="5093389"/>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3594644D-CDF5-498D-92E4-E8C50204E086}"/>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331796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a:xfrm>
            <a:off x="814917" y="6547757"/>
            <a:ext cx="5415062" cy="271686"/>
          </a:xfrm>
        </p:spPr>
        <p:txBody>
          <a:bodyPr/>
          <a:lstStyle/>
          <a:p>
            <a:r>
              <a:rPr lang="fi-FI" dirty="0"/>
              <a:t>Suomalaisten mielipiteet kehitysyhteistyöstä 2021</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fld id="{45530FF3-944E-453D-AD86-280F662E2B3A}" type="slidenum">
              <a:rPr lang="fi-FI" smtClean="0"/>
              <a:t>19</a:t>
            </a:fld>
            <a:endParaRPr lang="fi-FI"/>
          </a:p>
        </p:txBody>
      </p:sp>
      <p:sp>
        <p:nvSpPr>
          <p:cNvPr id="6" name="Otsikko 6"/>
          <p:cNvSpPr>
            <a:spLocks noGrp="1"/>
          </p:cNvSpPr>
          <p:nvPr>
            <p:ph type="title"/>
            <p:custDataLst>
              <p:tags r:id="rId2"/>
            </p:custDataLst>
          </p:nvPr>
        </p:nvSpPr>
        <p:spPr>
          <a:xfrm>
            <a:off x="653137" y="396815"/>
            <a:ext cx="11033765" cy="938342"/>
          </a:xfrm>
        </p:spPr>
        <p:txBody>
          <a:bodyPr>
            <a:normAutofit/>
          </a:bodyPr>
          <a:lstStyle/>
          <a:p>
            <a:r>
              <a:rPr lang="fi-FI" sz="2800" dirty="0">
                <a:solidFill>
                  <a:srgbClr val="262626"/>
                </a:solidFill>
              </a:rPr>
              <a:t>Miten tärkeänä pidät sitä, että Suomi osallistuu ilmastotoimiin globaalisti? </a:t>
            </a:r>
            <a:endParaRPr lang="fi-FI" sz="2800" dirty="0"/>
          </a:p>
        </p:txBody>
      </p:sp>
      <p:graphicFrame>
        <p:nvGraphicFramePr>
          <p:cNvPr id="7" name="Sisällön paikkamerkki 9">
            <a:extLst>
              <a:ext uri="{FF2B5EF4-FFF2-40B4-BE49-F238E27FC236}">
                <a16:creationId xmlns:a16="http://schemas.microsoft.com/office/drawing/2014/main" id="{14B1C90C-6F8C-4826-A280-738E866C2DE5}"/>
              </a:ext>
            </a:extLst>
          </p:cNvPr>
          <p:cNvGraphicFramePr>
            <a:graphicFrameLocks noGrp="1"/>
          </p:cNvGraphicFramePr>
          <p:nvPr>
            <p:ph idx="1"/>
            <p:custDataLst>
              <p:tags r:id="rId3"/>
            </p:custDataLst>
            <p:extLst>
              <p:ext uri="{D42A27DB-BD31-4B8C-83A1-F6EECF244321}">
                <p14:modId xmlns:p14="http://schemas.microsoft.com/office/powerpoint/2010/main" val="1721206137"/>
              </p:ext>
            </p:extLst>
          </p:nvPr>
        </p:nvGraphicFramePr>
        <p:xfrm>
          <a:off x="1409351" y="1155942"/>
          <a:ext cx="8492445" cy="5093389"/>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3594644D-CDF5-498D-92E4-E8C50204E086}"/>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3659306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024F2AB-7E0A-4474-A40E-313F14BFD2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B0E4E-F5D7-41BD-96AC-FA55D8C3805E}" type="slidenum">
              <a:rPr kumimoji="0" lang="fi-FI" sz="1200" b="0" i="0" u="none" strike="noStrike" kern="1200" cap="none" spc="0" normalizeH="0" baseline="0" noProof="0" smtClean="0">
                <a:ln>
                  <a:noFill/>
                </a:ln>
                <a:solidFill>
                  <a:prstClr val="black">
                    <a:tint val="75000"/>
                  </a:prstClr>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tint val="75000"/>
                </a:prstClr>
              </a:solidFill>
              <a:effectLst/>
              <a:uLnTx/>
              <a:uFillTx/>
              <a:latin typeface="Calibri Light" panose="020F0302020204030204"/>
              <a:ea typeface="+mn-ea"/>
              <a:cs typeface="+mn-cs"/>
            </a:endParaRPr>
          </a:p>
        </p:txBody>
      </p:sp>
      <p:sp>
        <p:nvSpPr>
          <p:cNvPr id="5" name="Otsikko 4">
            <a:extLst>
              <a:ext uri="{FF2B5EF4-FFF2-40B4-BE49-F238E27FC236}">
                <a16:creationId xmlns:a16="http://schemas.microsoft.com/office/drawing/2014/main" id="{1F4AF626-2882-4DB0-AA81-CE6EB046723A}"/>
              </a:ext>
            </a:extLst>
          </p:cNvPr>
          <p:cNvSpPr>
            <a:spLocks noGrp="1"/>
          </p:cNvSpPr>
          <p:nvPr>
            <p:ph type="title"/>
          </p:nvPr>
        </p:nvSpPr>
        <p:spPr>
          <a:xfrm>
            <a:off x="653138" y="654341"/>
            <a:ext cx="6335491" cy="488829"/>
          </a:xfrm>
        </p:spPr>
        <p:txBody>
          <a:bodyPr>
            <a:normAutofit fontScale="90000"/>
          </a:bodyPr>
          <a:lstStyle/>
          <a:p>
            <a:r>
              <a:rPr lang="fi-FI" dirty="0"/>
              <a:t>Tutkimuksen toteutus</a:t>
            </a:r>
          </a:p>
        </p:txBody>
      </p:sp>
      <p:sp>
        <p:nvSpPr>
          <p:cNvPr id="6" name="Sisällön paikkamerkki 5">
            <a:extLst>
              <a:ext uri="{FF2B5EF4-FFF2-40B4-BE49-F238E27FC236}">
                <a16:creationId xmlns:a16="http://schemas.microsoft.com/office/drawing/2014/main" id="{A1A48719-6F6A-4B6B-B4A6-194963B67119}"/>
              </a:ext>
            </a:extLst>
          </p:cNvPr>
          <p:cNvSpPr>
            <a:spLocks noGrp="1"/>
          </p:cNvSpPr>
          <p:nvPr>
            <p:ph idx="1"/>
          </p:nvPr>
        </p:nvSpPr>
        <p:spPr>
          <a:xfrm>
            <a:off x="653138" y="1577129"/>
            <a:ext cx="6463654" cy="4272451"/>
          </a:xfrm>
        </p:spPr>
        <p:txBody>
          <a:bodyPr/>
          <a:lstStyle/>
          <a:p>
            <a:r>
              <a:rPr lang="fi-FI" b="1" dirty="0"/>
              <a:t>Tämän kyselytutkimuksen on toteuttanut Ulkoministeriön toimeksiannosta Taloustutkimus Oy.</a:t>
            </a:r>
          </a:p>
          <a:p>
            <a:r>
              <a:rPr lang="fi-FI" b="1" dirty="0">
                <a:effectLst/>
                <a:ea typeface="Calibri" panose="020F0502020204030204" pitchFamily="34" charset="0"/>
              </a:rPr>
              <a:t>Taloustutkimus haastatteli 1173:a henkilöä </a:t>
            </a:r>
            <a:r>
              <a:rPr lang="fi-FI" sz="1800" dirty="0">
                <a:effectLst/>
                <a:latin typeface="Calibri" panose="020F0502020204030204" pitchFamily="34" charset="0"/>
                <a:ea typeface="Calibri" panose="020F0502020204030204" pitchFamily="34" charset="0"/>
              </a:rPr>
              <a:t>25.–30.8</a:t>
            </a:r>
            <a:r>
              <a:rPr lang="fi-FI" b="1" dirty="0">
                <a:effectLst/>
                <a:ea typeface="Calibri" panose="020F0502020204030204" pitchFamily="34" charset="0"/>
              </a:rPr>
              <a:t>.2021. Kysely tehtiin internetpaneelissa, ja otos edustaa Suomen aikuisväestöä (15 vuotta täyttäneet).</a:t>
            </a:r>
          </a:p>
          <a:p>
            <a:r>
              <a:rPr lang="fi-FI" b="1" dirty="0">
                <a:effectLst/>
                <a:ea typeface="Calibri" panose="020F0502020204030204" pitchFamily="34" charset="0"/>
              </a:rPr>
              <a:t>Tulokset painotettiin iän, sukupuolen ja asuinpaikan mukaan väestötilastoja vastaaviksi. Virhemarginaali on noin 2,7 prosenttiyksikköä suuntaansa. </a:t>
            </a:r>
          </a:p>
          <a:p>
            <a:r>
              <a:rPr lang="fi-FI" b="1" dirty="0">
                <a:effectLst/>
                <a:ea typeface="Calibri" panose="020F0502020204030204" pitchFamily="34" charset="0"/>
              </a:rPr>
              <a:t>Menetelmän tarkempi kuvaus on raportin lopussa.</a:t>
            </a:r>
          </a:p>
          <a:p>
            <a:endParaRPr lang="fi-FI" dirty="0"/>
          </a:p>
        </p:txBody>
      </p:sp>
      <p:pic>
        <p:nvPicPr>
          <p:cNvPr id="29" name="Kuvan paikkamerkki 28">
            <a:extLst>
              <a:ext uri="{FF2B5EF4-FFF2-40B4-BE49-F238E27FC236}">
                <a16:creationId xmlns:a16="http://schemas.microsoft.com/office/drawing/2014/main" id="{1B3CE20C-B2BA-46A2-88B2-3540B7901229}"/>
              </a:ext>
            </a:extLst>
          </p:cNvPr>
          <p:cNvPicPr>
            <a:picLocks noGrp="1" noChangeAspect="1"/>
          </p:cNvPicPr>
          <p:nvPr>
            <p:ph type="pic" idx="13"/>
          </p:nvPr>
        </p:nvPicPr>
        <p:blipFill>
          <a:blip r:embed="rId2" cstate="print">
            <a:extLst>
              <a:ext uri="{28A0092B-C50C-407E-A947-70E740481C1C}">
                <a14:useLocalDpi xmlns:a14="http://schemas.microsoft.com/office/drawing/2010/main" val="0"/>
              </a:ext>
            </a:extLst>
          </a:blip>
          <a:srcRect l="26317" r="26317"/>
          <a:stretch>
            <a:fillRect/>
          </a:stretch>
        </p:blipFill>
        <p:spPr/>
      </p:pic>
      <p:sp>
        <p:nvSpPr>
          <p:cNvPr id="3" name="Alatunnisteen paikkamerkki 2">
            <a:extLst>
              <a:ext uri="{FF2B5EF4-FFF2-40B4-BE49-F238E27FC236}">
                <a16:creationId xmlns:a16="http://schemas.microsoft.com/office/drawing/2014/main" id="{40CF8F98-FFA4-47D8-BF20-B0C8AFF19448}"/>
              </a:ext>
            </a:extLst>
          </p:cNvPr>
          <p:cNvSpPr>
            <a:spLocks noGrp="1"/>
          </p:cNvSpPr>
          <p:nvPr>
            <p:ph type="ftr" sz="quarter" idx="11"/>
          </p:nvPr>
        </p:nvSpPr>
        <p:spPr>
          <a:xfrm>
            <a:off x="752169" y="6489356"/>
            <a:ext cx="4114800" cy="365125"/>
          </a:xfrm>
        </p:spPr>
        <p:txBody>
          <a:bodyPr/>
          <a:lstStyle/>
          <a:p>
            <a:r>
              <a:rPr lang="fi-FI" dirty="0"/>
              <a:t>Suomalaisten mielipiteet kehitysyhteistyöstä 2021</a:t>
            </a:r>
          </a:p>
        </p:txBody>
      </p:sp>
    </p:spTree>
    <p:extLst>
      <p:ext uri="{BB962C8B-B14F-4D97-AF65-F5344CB8AC3E}">
        <p14:creationId xmlns:p14="http://schemas.microsoft.com/office/powerpoint/2010/main" val="2705612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a:xfrm>
            <a:off x="597959" y="6384558"/>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Suomalaisten mielipiteet kehitysyhteistyöstä 2021</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30FF3-944E-453D-AD86-280F662E2B3A}"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tsikko 6"/>
          <p:cNvSpPr>
            <a:spLocks noGrp="1"/>
          </p:cNvSpPr>
          <p:nvPr>
            <p:ph type="title"/>
            <p:custDataLst>
              <p:tags r:id="rId1"/>
            </p:custDataLst>
          </p:nvPr>
        </p:nvSpPr>
        <p:spPr>
          <a:xfrm>
            <a:off x="653137" y="582697"/>
            <a:ext cx="11033765" cy="622647"/>
          </a:xfrm>
        </p:spPr>
        <p:txBody>
          <a:bodyPr>
            <a:normAutofit fontScale="90000"/>
          </a:bodyPr>
          <a:lstStyle/>
          <a:p>
            <a:r>
              <a:rPr lang="fi-FI" sz="2800" dirty="0"/>
              <a:t>Minkälaiset toimet näkisit suotavimpina kehitysmaiden tukemiseksi ilmastotoimissa?</a:t>
            </a:r>
            <a:endParaRPr lang="fi-FI" sz="2700" dirty="0"/>
          </a:p>
        </p:txBody>
      </p:sp>
      <p:graphicFrame>
        <p:nvGraphicFramePr>
          <p:cNvPr id="7" name="Sisällön paikkamerkki 10">
            <a:extLst>
              <a:ext uri="{FF2B5EF4-FFF2-40B4-BE49-F238E27FC236}">
                <a16:creationId xmlns:a16="http://schemas.microsoft.com/office/drawing/2014/main" id="{63E4AE29-B69A-4113-905B-B3F0C9D4D46A}"/>
              </a:ext>
            </a:extLst>
          </p:cNvPr>
          <p:cNvGraphicFramePr>
            <a:graphicFrameLocks noGrp="1"/>
          </p:cNvGraphicFramePr>
          <p:nvPr>
            <p:ph idx="1"/>
            <p:custDataLst>
              <p:tags r:id="rId2"/>
            </p:custDataLst>
            <p:extLst>
              <p:ext uri="{D42A27DB-BD31-4B8C-83A1-F6EECF244321}">
                <p14:modId xmlns:p14="http://schemas.microsoft.com/office/powerpoint/2010/main" val="522451151"/>
              </p:ext>
            </p:extLst>
          </p:nvPr>
        </p:nvGraphicFramePr>
        <p:xfrm>
          <a:off x="1623010" y="1334861"/>
          <a:ext cx="7864475" cy="4787900"/>
        </p:xfrm>
        <a:graphic>
          <a:graphicData uri="http://schemas.openxmlformats.org/drawingml/2006/chart">
            <c:chart xmlns:c="http://schemas.openxmlformats.org/drawingml/2006/chart" xmlns:r="http://schemas.openxmlformats.org/officeDocument/2006/relationships" r:id="rId5"/>
          </a:graphicData>
        </a:graphic>
      </p:graphicFrame>
      <p:sp>
        <p:nvSpPr>
          <p:cNvPr id="9" name="Title 1"/>
          <p:cNvSpPr txBox="1">
            <a:spLocks/>
          </p:cNvSpPr>
          <p:nvPr>
            <p:custDataLst>
              <p:tags r:id="rId3"/>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rPr>
              <a:t>Kaikki vastaajat, n=1173</a:t>
            </a:r>
            <a:endParaRPr kumimoji="0" lang="it-IT"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endParaRPr>
          </a:p>
        </p:txBody>
      </p:sp>
    </p:spTree>
    <p:extLst>
      <p:ext uri="{BB962C8B-B14F-4D97-AF65-F5344CB8AC3E}">
        <p14:creationId xmlns:p14="http://schemas.microsoft.com/office/powerpoint/2010/main" val="653520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024F2AB-7E0A-4474-A40E-313F14BFD2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B0E4E-F5D7-41BD-96AC-FA55D8C3805E}" type="slidenum">
              <a:rPr kumimoji="0" lang="fi-FI" sz="1200" b="0" i="0" u="none" strike="noStrike" kern="1200" cap="none" spc="0" normalizeH="0" baseline="0" noProof="0" smtClean="0">
                <a:ln>
                  <a:noFill/>
                </a:ln>
                <a:solidFill>
                  <a:prstClr val="black">
                    <a:tint val="75000"/>
                  </a:prstClr>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sz="1200" b="0" i="0" u="none" strike="noStrike" kern="1200" cap="none" spc="0" normalizeH="0" baseline="0" noProof="0">
              <a:ln>
                <a:noFill/>
              </a:ln>
              <a:solidFill>
                <a:prstClr val="black">
                  <a:tint val="75000"/>
                </a:prstClr>
              </a:solidFill>
              <a:effectLst/>
              <a:uLnTx/>
              <a:uFillTx/>
              <a:latin typeface="Calibri Light" panose="020F0302020204030204"/>
              <a:ea typeface="+mn-ea"/>
              <a:cs typeface="+mn-cs"/>
            </a:endParaRPr>
          </a:p>
        </p:txBody>
      </p:sp>
      <p:sp>
        <p:nvSpPr>
          <p:cNvPr id="5" name="Otsikko 4">
            <a:extLst>
              <a:ext uri="{FF2B5EF4-FFF2-40B4-BE49-F238E27FC236}">
                <a16:creationId xmlns:a16="http://schemas.microsoft.com/office/drawing/2014/main" id="{1F4AF626-2882-4DB0-AA81-CE6EB046723A}"/>
              </a:ext>
            </a:extLst>
          </p:cNvPr>
          <p:cNvSpPr>
            <a:spLocks noGrp="1"/>
          </p:cNvSpPr>
          <p:nvPr>
            <p:ph type="title"/>
          </p:nvPr>
        </p:nvSpPr>
        <p:spPr>
          <a:xfrm>
            <a:off x="653138" y="507653"/>
            <a:ext cx="10190266" cy="622647"/>
          </a:xfrm>
        </p:spPr>
        <p:txBody>
          <a:bodyPr>
            <a:normAutofit/>
          </a:bodyPr>
          <a:lstStyle/>
          <a:p>
            <a:r>
              <a:rPr lang="fi-FI" dirty="0"/>
              <a:t>Kehitysyhteistyöllä on vaikutusta, mutta se ei yksin riitä</a:t>
            </a:r>
          </a:p>
        </p:txBody>
      </p:sp>
      <p:sp>
        <p:nvSpPr>
          <p:cNvPr id="6" name="Sisällön paikkamerkki 5">
            <a:extLst>
              <a:ext uri="{FF2B5EF4-FFF2-40B4-BE49-F238E27FC236}">
                <a16:creationId xmlns:a16="http://schemas.microsoft.com/office/drawing/2014/main" id="{A1A48719-6F6A-4B6B-B4A6-194963B67119}"/>
              </a:ext>
            </a:extLst>
          </p:cNvPr>
          <p:cNvSpPr>
            <a:spLocks noGrp="1"/>
          </p:cNvSpPr>
          <p:nvPr>
            <p:ph idx="1"/>
          </p:nvPr>
        </p:nvSpPr>
        <p:spPr>
          <a:xfrm>
            <a:off x="609600" y="1369466"/>
            <a:ext cx="10776862" cy="4572394"/>
          </a:xfrm>
        </p:spPr>
        <p:txBody>
          <a:bodyPr/>
          <a:lstStyle/>
          <a:p>
            <a:r>
              <a:rPr lang="fi-FI" b="1" dirty="0"/>
              <a:t>Yli puolet suomalaisista näkee, että kaikesta huolimatta kehitysyhteistyöllä on merkitystä kehitysmaiden nostamisessa pois köyhyydestä; selvä vähemmistö (17 prosenttia) ajattelee, että kehitysyhteistyöllä ei ole mainittavaa vaikutusta tai se on suorastaan haitallista.  </a:t>
            </a:r>
          </a:p>
          <a:p>
            <a:r>
              <a:rPr lang="fi-FI" b="1" dirty="0"/>
              <a:t>Tämäkin kysymys noudattelee johdonmukaisesti jo tutuksi tulleita jakolinjoja: miehet, vähemmän koulutetut ja perussuomalaiset ovat kielteisempiä kuin naiset, korkeakoulutetut sekä vihreiden, vasemmistopuolueiden ja kristillisdemokraattien kannattajat. </a:t>
            </a:r>
          </a:p>
          <a:p>
            <a:r>
              <a:rPr lang="fi-FI" b="1" dirty="0"/>
              <a:t>Kyselytulosten perusteella näyttää siltä, että suhtautumista kehitysyhteistyöhön määrittää vahvasti ihmisen yleinen ideologinen näkemys sekä maailmankuva, ja erilaiset osakysymyksetkin peilautuvat tähän laajempaan mentaaliseen viitekehykseen.</a:t>
            </a:r>
          </a:p>
          <a:p>
            <a:endParaRPr lang="fi-FI" b="1" dirty="0"/>
          </a:p>
        </p:txBody>
      </p:sp>
      <p:sp>
        <p:nvSpPr>
          <p:cNvPr id="3" name="Alatunnisteen paikkamerkki 2">
            <a:extLst>
              <a:ext uri="{FF2B5EF4-FFF2-40B4-BE49-F238E27FC236}">
                <a16:creationId xmlns:a16="http://schemas.microsoft.com/office/drawing/2014/main" id="{43F26057-F736-4882-857E-6BBF689A989F}"/>
              </a:ext>
            </a:extLst>
          </p:cNvPr>
          <p:cNvSpPr>
            <a:spLocks noGrp="1"/>
          </p:cNvSpPr>
          <p:nvPr>
            <p:ph type="ftr" sz="quarter" idx="11"/>
          </p:nvPr>
        </p:nvSpPr>
        <p:spPr>
          <a:xfrm>
            <a:off x="776744" y="6489356"/>
            <a:ext cx="4114800" cy="365125"/>
          </a:xfrm>
        </p:spPr>
        <p:txBody>
          <a:bodyPr/>
          <a:lstStyle/>
          <a:p>
            <a:r>
              <a:rPr lang="fi-FI" dirty="0"/>
              <a:t>Suomalaisten mielipiteet kehitysyhteistyöstä 2021</a:t>
            </a:r>
          </a:p>
        </p:txBody>
      </p:sp>
    </p:spTree>
    <p:extLst>
      <p:ext uri="{BB962C8B-B14F-4D97-AF65-F5344CB8AC3E}">
        <p14:creationId xmlns:p14="http://schemas.microsoft.com/office/powerpoint/2010/main" val="1652067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6"/>
          <p:cNvSpPr>
            <a:spLocks noGrp="1"/>
          </p:cNvSpPr>
          <p:nvPr>
            <p:ph type="title"/>
            <p:custDataLst>
              <p:tags r:id="rId1"/>
            </p:custDataLst>
          </p:nvPr>
        </p:nvSpPr>
        <p:spPr>
          <a:xfrm>
            <a:off x="652463" y="315482"/>
            <a:ext cx="11033765" cy="1019606"/>
          </a:xfrm>
        </p:spPr>
        <p:txBody>
          <a:bodyPr>
            <a:noAutofit/>
          </a:bodyPr>
          <a:lstStyle/>
          <a:p>
            <a:r>
              <a:rPr lang="fi-FI" sz="2500" dirty="0">
                <a:solidFill>
                  <a:prstClr val="black">
                    <a:lumMod val="85000"/>
                    <a:lumOff val="15000"/>
                  </a:prstClr>
                </a:solidFill>
              </a:rPr>
              <a:t>Mikä seuraavista väittämistä parhaiten kuvastaa näkemystäsi kehitysyhteistyöstä ja sen merkityksestä köyhien maiden ihmisten hyvinvoinnin parantamisessa ja köyhyyden vähentämisestä?</a:t>
            </a:r>
            <a:endParaRPr lang="fi-FI" sz="2500" dirty="0"/>
          </a:p>
        </p:txBody>
      </p:sp>
      <p:graphicFrame>
        <p:nvGraphicFramePr>
          <p:cNvPr id="6" name="Sisällön paikkamerkki 9">
            <a:extLst>
              <a:ext uri="{FF2B5EF4-FFF2-40B4-BE49-F238E27FC236}">
                <a16:creationId xmlns:a16="http://schemas.microsoft.com/office/drawing/2014/main" id="{F6856E2B-92EF-4C8E-9477-AE7DE51535F4}"/>
              </a:ext>
            </a:extLst>
          </p:cNvPr>
          <p:cNvGraphicFramePr>
            <a:graphicFrameLocks noGrp="1"/>
          </p:cNvGraphicFramePr>
          <p:nvPr>
            <p:ph idx="1"/>
            <p:custDataLst>
              <p:tags r:id="rId2"/>
            </p:custDataLst>
          </p:nvPr>
        </p:nvGraphicFramePr>
        <p:xfrm>
          <a:off x="652463" y="1335088"/>
          <a:ext cx="9097179" cy="4787900"/>
        </p:xfrm>
        <a:graphic>
          <a:graphicData uri="http://schemas.openxmlformats.org/drawingml/2006/chart">
            <c:chart xmlns:c="http://schemas.openxmlformats.org/drawingml/2006/chart" xmlns:r="http://schemas.openxmlformats.org/officeDocument/2006/relationships" r:id="rId5"/>
          </a:graphicData>
        </a:graphic>
      </p:graphicFrame>
      <p:sp>
        <p:nvSpPr>
          <p:cNvPr id="12" name="Title 1">
            <a:extLst>
              <a:ext uri="{FF2B5EF4-FFF2-40B4-BE49-F238E27FC236}">
                <a16:creationId xmlns:a16="http://schemas.microsoft.com/office/drawing/2014/main" id="{9766C57E-D6FE-429B-97F1-B0195039BAEA}"/>
              </a:ext>
            </a:extLst>
          </p:cNvPr>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rPr>
              <a:t>n=kaikki vastaajat</a:t>
            </a:r>
            <a:endParaRPr kumimoji="0" lang="it-IT"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endParaRPr>
          </a:p>
        </p:txBody>
      </p:sp>
      <p:sp>
        <p:nvSpPr>
          <p:cNvPr id="3" name="Alatunnisteen paikkamerkki 2">
            <a:extLst>
              <a:ext uri="{FF2B5EF4-FFF2-40B4-BE49-F238E27FC236}">
                <a16:creationId xmlns:a16="http://schemas.microsoft.com/office/drawing/2014/main" id="{597A0D53-1BF0-493F-9B2B-DECAC7C7ACD0}"/>
              </a:ext>
            </a:extLst>
          </p:cNvPr>
          <p:cNvSpPr>
            <a:spLocks noGrp="1"/>
          </p:cNvSpPr>
          <p:nvPr>
            <p:ph type="ftr" sz="quarter" idx="11"/>
          </p:nvPr>
        </p:nvSpPr>
        <p:spPr>
          <a:xfrm>
            <a:off x="597959" y="6356349"/>
            <a:ext cx="4114800" cy="365125"/>
          </a:xfrm>
        </p:spPr>
        <p:txBody>
          <a:bodyPr/>
          <a:lstStyle/>
          <a:p>
            <a:r>
              <a:rPr lang="fi-FI" dirty="0"/>
              <a:t>Suomalaisten mielipiteet kehitysyhteistyöstä 2021</a:t>
            </a:r>
          </a:p>
        </p:txBody>
      </p:sp>
      <p:sp>
        <p:nvSpPr>
          <p:cNvPr id="4" name="Dian numeron paikkamerkki 3">
            <a:extLst>
              <a:ext uri="{FF2B5EF4-FFF2-40B4-BE49-F238E27FC236}">
                <a16:creationId xmlns:a16="http://schemas.microsoft.com/office/drawing/2014/main" id="{69BC35CD-38B3-4A4F-A9CE-1D1163BA01EE}"/>
              </a:ext>
            </a:extLst>
          </p:cNvPr>
          <p:cNvSpPr>
            <a:spLocks noGrp="1"/>
          </p:cNvSpPr>
          <p:nvPr>
            <p:ph type="sldNum" sz="quarter" idx="12"/>
          </p:nvPr>
        </p:nvSpPr>
        <p:spPr/>
        <p:txBody>
          <a:bodyPr/>
          <a:lstStyle/>
          <a:p>
            <a:fld id="{45530FF3-944E-453D-AD86-280F662E2B3A}" type="slidenum">
              <a:rPr lang="fi-FI" smtClean="0"/>
              <a:t>22</a:t>
            </a:fld>
            <a:endParaRPr lang="fi-FI"/>
          </a:p>
        </p:txBody>
      </p:sp>
    </p:spTree>
    <p:extLst>
      <p:ext uri="{BB962C8B-B14F-4D97-AF65-F5344CB8AC3E}">
        <p14:creationId xmlns:p14="http://schemas.microsoft.com/office/powerpoint/2010/main" val="3859481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6"/>
          <p:cNvSpPr>
            <a:spLocks noGrp="1"/>
          </p:cNvSpPr>
          <p:nvPr>
            <p:ph type="title"/>
            <p:custDataLst>
              <p:tags r:id="rId1"/>
            </p:custDataLst>
          </p:nvPr>
        </p:nvSpPr>
        <p:spPr/>
        <p:txBody>
          <a:bodyPr>
            <a:noAutofit/>
          </a:bodyPr>
          <a:lstStyle/>
          <a:p>
            <a:r>
              <a:rPr lang="fi-FI" sz="2400" dirty="0">
                <a:solidFill>
                  <a:prstClr val="black">
                    <a:lumMod val="85000"/>
                    <a:lumOff val="15000"/>
                  </a:prstClr>
                </a:solidFill>
              </a:rPr>
              <a:t>Suomen kehitysyhteistyötä tehdään monella eri tavalla ja monen eri kumppanin kanssa. Alla on lueteltu keskeisiä kehitysyhteistyön toimintamuotoja. Aseta ne käsityksesi mukaiseen suuruusjärjestykseen (mihin Suomi käyttää eniten rahaa)</a:t>
            </a:r>
            <a:endParaRPr lang="fi-FI" sz="2400" dirty="0"/>
          </a:p>
        </p:txBody>
      </p:sp>
      <p:graphicFrame>
        <p:nvGraphicFramePr>
          <p:cNvPr id="6" name="Sisällön paikkamerkki 9">
            <a:extLst>
              <a:ext uri="{FF2B5EF4-FFF2-40B4-BE49-F238E27FC236}">
                <a16:creationId xmlns:a16="http://schemas.microsoft.com/office/drawing/2014/main" id="{F6856E2B-92EF-4C8E-9477-AE7DE51535F4}"/>
              </a:ext>
            </a:extLst>
          </p:cNvPr>
          <p:cNvGraphicFramePr>
            <a:graphicFrameLocks noGrp="1"/>
          </p:cNvGraphicFramePr>
          <p:nvPr>
            <p:ph idx="1"/>
            <p:custDataLst>
              <p:tags r:id="rId2"/>
            </p:custDataLst>
          </p:nvPr>
        </p:nvGraphicFramePr>
        <p:xfrm>
          <a:off x="652462" y="1335088"/>
          <a:ext cx="10510343" cy="4787900"/>
        </p:xfrm>
        <a:graphic>
          <a:graphicData uri="http://schemas.openxmlformats.org/drawingml/2006/chart">
            <c:chart xmlns:c="http://schemas.openxmlformats.org/drawingml/2006/chart" xmlns:r="http://schemas.openxmlformats.org/officeDocument/2006/relationships" r:id="rId5"/>
          </a:graphicData>
        </a:graphic>
      </p:graphicFrame>
      <p:sp>
        <p:nvSpPr>
          <p:cNvPr id="12" name="Title 1">
            <a:extLst>
              <a:ext uri="{FF2B5EF4-FFF2-40B4-BE49-F238E27FC236}">
                <a16:creationId xmlns:a16="http://schemas.microsoft.com/office/drawing/2014/main" id="{9766C57E-D6FE-429B-97F1-B0195039BAEA}"/>
              </a:ext>
            </a:extLst>
          </p:cNvPr>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rPr>
              <a:t>Kaikki vastaajat, n=1173</a:t>
            </a:r>
            <a:endParaRPr kumimoji="0" lang="it-IT"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endParaRPr>
          </a:p>
        </p:txBody>
      </p:sp>
      <p:sp>
        <p:nvSpPr>
          <p:cNvPr id="3" name="Alatunnisteen paikkamerkki 2">
            <a:extLst>
              <a:ext uri="{FF2B5EF4-FFF2-40B4-BE49-F238E27FC236}">
                <a16:creationId xmlns:a16="http://schemas.microsoft.com/office/drawing/2014/main" id="{0A30A37E-BC11-43B7-AB48-B226FF0B5D30}"/>
              </a:ext>
            </a:extLst>
          </p:cNvPr>
          <p:cNvSpPr>
            <a:spLocks noGrp="1"/>
          </p:cNvSpPr>
          <p:nvPr>
            <p:ph type="ftr" sz="quarter" idx="11"/>
          </p:nvPr>
        </p:nvSpPr>
        <p:spPr>
          <a:xfrm>
            <a:off x="481668" y="6375901"/>
            <a:ext cx="4114800" cy="365125"/>
          </a:xfrm>
        </p:spPr>
        <p:txBody>
          <a:bodyPr/>
          <a:lstStyle/>
          <a:p>
            <a:r>
              <a:rPr lang="fi-FI" dirty="0"/>
              <a:t>Suomalaisten mielipiteet kehitysyhteistyöstä 2021</a:t>
            </a:r>
          </a:p>
        </p:txBody>
      </p:sp>
      <p:sp>
        <p:nvSpPr>
          <p:cNvPr id="4" name="Dian numeron paikkamerkki 3">
            <a:extLst>
              <a:ext uri="{FF2B5EF4-FFF2-40B4-BE49-F238E27FC236}">
                <a16:creationId xmlns:a16="http://schemas.microsoft.com/office/drawing/2014/main" id="{079DE077-4882-46AA-AC12-26DFD81673C0}"/>
              </a:ext>
            </a:extLst>
          </p:cNvPr>
          <p:cNvSpPr>
            <a:spLocks noGrp="1"/>
          </p:cNvSpPr>
          <p:nvPr>
            <p:ph type="sldNum" sz="quarter" idx="12"/>
          </p:nvPr>
        </p:nvSpPr>
        <p:spPr/>
        <p:txBody>
          <a:bodyPr/>
          <a:lstStyle/>
          <a:p>
            <a:fld id="{45530FF3-944E-453D-AD86-280F662E2B3A}" type="slidenum">
              <a:rPr lang="fi-FI" smtClean="0"/>
              <a:t>23</a:t>
            </a:fld>
            <a:endParaRPr lang="fi-FI"/>
          </a:p>
        </p:txBody>
      </p:sp>
    </p:spTree>
    <p:extLst>
      <p:ext uri="{BB962C8B-B14F-4D97-AF65-F5344CB8AC3E}">
        <p14:creationId xmlns:p14="http://schemas.microsoft.com/office/powerpoint/2010/main" val="2400907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a:xfrm>
            <a:off x="1157296" y="6424647"/>
            <a:ext cx="5415062" cy="271686"/>
          </a:xfrm>
        </p:spPr>
        <p:txBody>
          <a:bodyPr/>
          <a:lstStyle/>
          <a:p>
            <a:r>
              <a:rPr lang="fi-FI"/>
              <a:t>Suomalaisten mielipiteet kehitysyhteistyöstä 2021</a:t>
            </a:r>
          </a:p>
        </p:txBody>
      </p:sp>
      <p:sp>
        <p:nvSpPr>
          <p:cNvPr id="6" name="Otsikko 6"/>
          <p:cNvSpPr>
            <a:spLocks noGrp="1"/>
          </p:cNvSpPr>
          <p:nvPr>
            <p:ph type="title"/>
            <p:custDataLst>
              <p:tags r:id="rId2"/>
            </p:custDataLst>
          </p:nvPr>
        </p:nvSpPr>
        <p:spPr>
          <a:xfrm>
            <a:off x="653137" y="582697"/>
            <a:ext cx="11033765" cy="622647"/>
          </a:xfrm>
        </p:spPr>
        <p:txBody>
          <a:bodyPr>
            <a:normAutofit/>
          </a:bodyPr>
          <a:lstStyle/>
          <a:p>
            <a:r>
              <a:rPr lang="fi-FI" sz="2700" dirty="0">
                <a:solidFill>
                  <a:srgbClr val="262626"/>
                </a:solidFill>
              </a:rPr>
              <a:t>Kuinka tärkeänä pidät Suomen antamaa humanitaarista apua?</a:t>
            </a:r>
            <a:endParaRPr lang="fi-FI" dirty="0"/>
          </a:p>
        </p:txBody>
      </p:sp>
      <p:graphicFrame>
        <p:nvGraphicFramePr>
          <p:cNvPr id="7" name="Sisällön paikkamerkki 9">
            <a:extLst>
              <a:ext uri="{FF2B5EF4-FFF2-40B4-BE49-F238E27FC236}">
                <a16:creationId xmlns:a16="http://schemas.microsoft.com/office/drawing/2014/main" id="{14B1C90C-6F8C-4826-A280-738E866C2DE5}"/>
              </a:ext>
            </a:extLst>
          </p:cNvPr>
          <p:cNvGraphicFramePr>
            <a:graphicFrameLocks noGrp="1"/>
          </p:cNvGraphicFramePr>
          <p:nvPr>
            <p:ph idx="1"/>
            <p:custDataLst>
              <p:tags r:id="rId3"/>
            </p:custDataLst>
            <p:extLst>
              <p:ext uri="{D42A27DB-BD31-4B8C-83A1-F6EECF244321}">
                <p14:modId xmlns:p14="http://schemas.microsoft.com/office/powerpoint/2010/main" val="4025470296"/>
              </p:ext>
            </p:extLst>
          </p:nvPr>
        </p:nvGraphicFramePr>
        <p:xfrm>
          <a:off x="1643368" y="1377199"/>
          <a:ext cx="8383589"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3594644D-CDF5-498D-92E4-E8C50204E086}"/>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589568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6"/>
          <p:cNvSpPr>
            <a:spLocks noGrp="1"/>
          </p:cNvSpPr>
          <p:nvPr>
            <p:ph type="title"/>
            <p:custDataLst>
              <p:tags r:id="rId1"/>
            </p:custDataLst>
          </p:nvPr>
        </p:nvSpPr>
        <p:spPr/>
        <p:txBody>
          <a:bodyPr>
            <a:normAutofit fontScale="90000"/>
          </a:bodyPr>
          <a:lstStyle/>
          <a:p>
            <a:r>
              <a:rPr lang="fi-FI" sz="2500" dirty="0">
                <a:solidFill>
                  <a:prstClr val="black">
                    <a:lumMod val="85000"/>
                    <a:lumOff val="15000"/>
                  </a:prstClr>
                </a:solidFill>
              </a:rPr>
              <a:t>Suomen kehitysyhteistyömenot olivat 1221 miljoonaa euroa vuonna 2020, ja niiden osuus bruttokansantulosta oli 0,47 prosenttia. Mitä Suomen pitäisi tehdä jatkossa?</a:t>
            </a:r>
            <a:endParaRPr lang="fi-FI" dirty="0"/>
          </a:p>
        </p:txBody>
      </p:sp>
      <p:graphicFrame>
        <p:nvGraphicFramePr>
          <p:cNvPr id="6" name="Sisällön paikkamerkki 9">
            <a:extLst>
              <a:ext uri="{FF2B5EF4-FFF2-40B4-BE49-F238E27FC236}">
                <a16:creationId xmlns:a16="http://schemas.microsoft.com/office/drawing/2014/main" id="{2D18E9F7-2008-4569-8E73-5A4FF3653F96}"/>
              </a:ext>
            </a:extLst>
          </p:cNvPr>
          <p:cNvGraphicFramePr>
            <a:graphicFrameLocks noGrp="1"/>
          </p:cNvGraphicFramePr>
          <p:nvPr>
            <p:ph idx="1"/>
            <p:custDataLst>
              <p:tags r:id="rId2"/>
            </p:custDataLst>
            <p:extLst>
              <p:ext uri="{D42A27DB-BD31-4B8C-83A1-F6EECF244321}">
                <p14:modId xmlns:p14="http://schemas.microsoft.com/office/powerpoint/2010/main" val="3649878053"/>
              </p:ext>
            </p:ext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5"/>
          </a:graphicData>
        </a:graphic>
      </p:graphicFrame>
      <p:sp>
        <p:nvSpPr>
          <p:cNvPr id="12" name="Title 1">
            <a:extLst>
              <a:ext uri="{FF2B5EF4-FFF2-40B4-BE49-F238E27FC236}">
                <a16:creationId xmlns:a16="http://schemas.microsoft.com/office/drawing/2014/main" id="{F62AD1CD-0591-42C0-BD8F-D7E85F2D3075}"/>
              </a:ext>
            </a:extLst>
          </p:cNvPr>
          <p:cNvSpPr txBox="1">
            <a:spLocks/>
          </p:cNvSpPr>
          <p:nvPr/>
        </p:nvSpPr>
        <p:spPr>
          <a:xfrm>
            <a:off x="814917" y="6122761"/>
            <a:ext cx="137583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
        <p:nvSpPr>
          <p:cNvPr id="5" name="Title 1">
            <a:extLst>
              <a:ext uri="{FF2B5EF4-FFF2-40B4-BE49-F238E27FC236}">
                <a16:creationId xmlns:a16="http://schemas.microsoft.com/office/drawing/2014/main" id="{F62AD1CD-0591-42C0-BD8F-D7E85F2D3075}"/>
              </a:ext>
            </a:extLst>
          </p:cNvPr>
          <p:cNvSpPr txBox="1">
            <a:spLocks/>
          </p:cNvSpPr>
          <p:nvPr/>
        </p:nvSpPr>
        <p:spPr>
          <a:xfrm>
            <a:off x="7808914" y="2388959"/>
            <a:ext cx="619125" cy="354239"/>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100" b="0" dirty="0">
                <a:solidFill>
                  <a:srgbClr val="262626"/>
                </a:solidFill>
                <a:latin typeface="Calibri" panose="020F0502020204030204" pitchFamily="34" charset="0"/>
              </a:rPr>
              <a:t>LISÄTÄ </a:t>
            </a:r>
          </a:p>
          <a:p>
            <a:r>
              <a:rPr lang="fi-FI" sz="1100" b="0" dirty="0">
                <a:solidFill>
                  <a:srgbClr val="262626"/>
                </a:solidFill>
                <a:latin typeface="Calibri" panose="020F0502020204030204" pitchFamily="34" charset="0"/>
              </a:rPr>
              <a:t>NETTO</a:t>
            </a:r>
            <a:endParaRPr lang="it-IT" sz="1100" b="0" dirty="0">
              <a:solidFill>
                <a:srgbClr val="262626"/>
              </a:solidFill>
              <a:latin typeface="Calibri" panose="020F0502020204030204" pitchFamily="34" charset="0"/>
            </a:endParaRPr>
          </a:p>
        </p:txBody>
      </p:sp>
      <p:sp>
        <p:nvSpPr>
          <p:cNvPr id="10" name="Title 1">
            <a:extLst>
              <a:ext uri="{FF2B5EF4-FFF2-40B4-BE49-F238E27FC236}">
                <a16:creationId xmlns:a16="http://schemas.microsoft.com/office/drawing/2014/main" id="{F62AD1CD-0591-42C0-BD8F-D7E85F2D3075}"/>
              </a:ext>
            </a:extLst>
          </p:cNvPr>
          <p:cNvSpPr txBox="1">
            <a:spLocks/>
          </p:cNvSpPr>
          <p:nvPr/>
        </p:nvSpPr>
        <p:spPr>
          <a:xfrm>
            <a:off x="8540750" y="2388959"/>
            <a:ext cx="1298575" cy="354239"/>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100" b="0" dirty="0">
                <a:solidFill>
                  <a:srgbClr val="262626"/>
                </a:solidFill>
                <a:latin typeface="Calibri" panose="020F0502020204030204" pitchFamily="34" charset="0"/>
              </a:rPr>
              <a:t>LEIKATA/LOPETTAA </a:t>
            </a:r>
          </a:p>
          <a:p>
            <a:r>
              <a:rPr lang="fi-FI" sz="1100" b="0" dirty="0">
                <a:solidFill>
                  <a:srgbClr val="262626"/>
                </a:solidFill>
                <a:latin typeface="Calibri" panose="020F0502020204030204" pitchFamily="34" charset="0"/>
              </a:rPr>
              <a:t>NETTO</a:t>
            </a:r>
            <a:endParaRPr lang="it-IT" sz="1100" b="0" dirty="0">
              <a:solidFill>
                <a:srgbClr val="262626"/>
              </a:solidFill>
              <a:latin typeface="Calibri" panose="020F0502020204030204" pitchFamily="34" charset="0"/>
            </a:endParaRPr>
          </a:p>
        </p:txBody>
      </p:sp>
      <p:sp>
        <p:nvSpPr>
          <p:cNvPr id="2" name="Suorakulmio 1"/>
          <p:cNvSpPr/>
          <p:nvPr/>
        </p:nvSpPr>
        <p:spPr>
          <a:xfrm>
            <a:off x="8677275" y="2830637"/>
            <a:ext cx="742950" cy="3221395"/>
          </a:xfrm>
          <a:prstGeom prst="rect">
            <a:avLst/>
          </a:prstGeom>
        </p:spPr>
        <p:txBody>
          <a:bodyPr wrap="square">
            <a:spAutoFit/>
          </a:bodyPr>
          <a:lstStyle/>
          <a:p>
            <a:pPr>
              <a:lnSpc>
                <a:spcPts val="1500"/>
              </a:lnSpc>
              <a:spcBef>
                <a:spcPts val="600"/>
              </a:spcBef>
            </a:pPr>
            <a:r>
              <a:rPr lang="fi-FI" sz="1200" dirty="0">
                <a:solidFill>
                  <a:srgbClr val="000000"/>
                </a:solidFill>
                <a:latin typeface="Calibri" panose="020F0502020204030204" pitchFamily="34" charset="0"/>
              </a:rPr>
              <a:t>28	</a:t>
            </a:r>
          </a:p>
          <a:p>
            <a:pPr>
              <a:lnSpc>
                <a:spcPts val="1500"/>
              </a:lnSpc>
            </a:pPr>
            <a:r>
              <a:rPr lang="fi-FI" sz="1200" dirty="0">
                <a:solidFill>
                  <a:srgbClr val="000000"/>
                </a:solidFill>
                <a:latin typeface="Calibri" panose="020F0502020204030204" pitchFamily="34" charset="0"/>
              </a:rPr>
              <a:t>	</a:t>
            </a:r>
          </a:p>
          <a:p>
            <a:pPr>
              <a:lnSpc>
                <a:spcPts val="1300"/>
              </a:lnSpc>
              <a:spcBef>
                <a:spcPts val="800"/>
              </a:spcBef>
              <a:spcAft>
                <a:spcPts val="100"/>
              </a:spcAft>
            </a:pPr>
            <a:r>
              <a:rPr lang="fi-FI" sz="1200" dirty="0">
                <a:solidFill>
                  <a:srgbClr val="000000"/>
                </a:solidFill>
                <a:latin typeface="Calibri" panose="020F0502020204030204" pitchFamily="34" charset="0"/>
              </a:rPr>
              <a:t>18	</a:t>
            </a:r>
          </a:p>
          <a:p>
            <a:pPr>
              <a:lnSpc>
                <a:spcPts val="1300"/>
              </a:lnSpc>
            </a:pPr>
            <a:r>
              <a:rPr lang="fi-FI" sz="1200" dirty="0">
                <a:solidFill>
                  <a:srgbClr val="000000"/>
                </a:solidFill>
                <a:latin typeface="Calibri" panose="020F0502020204030204" pitchFamily="34" charset="0"/>
              </a:rPr>
              <a:t>37	</a:t>
            </a:r>
          </a:p>
          <a:p>
            <a:pPr>
              <a:lnSpc>
                <a:spcPts val="1500"/>
              </a:lnSpc>
            </a:pPr>
            <a:r>
              <a:rPr lang="fi-FI" sz="1200" dirty="0">
                <a:solidFill>
                  <a:srgbClr val="000000"/>
                </a:solidFill>
                <a:latin typeface="Calibri" panose="020F0502020204030204" pitchFamily="34" charset="0"/>
              </a:rPr>
              <a:t>	</a:t>
            </a:r>
          </a:p>
          <a:p>
            <a:pPr>
              <a:lnSpc>
                <a:spcPts val="1250"/>
              </a:lnSpc>
              <a:spcBef>
                <a:spcPts val="1100"/>
              </a:spcBef>
            </a:pPr>
            <a:r>
              <a:rPr lang="fi-FI" sz="1200" dirty="0">
                <a:solidFill>
                  <a:srgbClr val="000000"/>
                </a:solidFill>
                <a:latin typeface="Calibri" panose="020F0502020204030204" pitchFamily="34" charset="0"/>
              </a:rPr>
              <a:t>21	</a:t>
            </a:r>
          </a:p>
          <a:p>
            <a:pPr>
              <a:lnSpc>
                <a:spcPts val="1250"/>
              </a:lnSpc>
            </a:pPr>
            <a:r>
              <a:rPr lang="fi-FI" sz="1200" dirty="0">
                <a:solidFill>
                  <a:srgbClr val="000000"/>
                </a:solidFill>
                <a:latin typeface="Calibri" panose="020F0502020204030204" pitchFamily="34" charset="0"/>
              </a:rPr>
              <a:t>32	</a:t>
            </a:r>
          </a:p>
          <a:p>
            <a:pPr>
              <a:lnSpc>
                <a:spcPts val="1250"/>
              </a:lnSpc>
              <a:spcBef>
                <a:spcPts val="150"/>
              </a:spcBef>
            </a:pPr>
            <a:r>
              <a:rPr lang="fi-FI" sz="1200" dirty="0">
                <a:solidFill>
                  <a:srgbClr val="000000"/>
                </a:solidFill>
                <a:latin typeface="Calibri" panose="020F0502020204030204" pitchFamily="34" charset="0"/>
              </a:rPr>
              <a:t>33	</a:t>
            </a:r>
          </a:p>
          <a:p>
            <a:pPr>
              <a:lnSpc>
                <a:spcPts val="1250"/>
              </a:lnSpc>
            </a:pPr>
            <a:r>
              <a:rPr lang="fi-FI" sz="1200" dirty="0">
                <a:solidFill>
                  <a:srgbClr val="000000"/>
                </a:solidFill>
                <a:latin typeface="Calibri" panose="020F0502020204030204" pitchFamily="34" charset="0"/>
              </a:rPr>
              <a:t>22</a:t>
            </a:r>
            <a:r>
              <a:rPr lang="fi-FI" sz="1100" dirty="0">
                <a:solidFill>
                  <a:srgbClr val="000000"/>
                </a:solidFill>
                <a:latin typeface="Calibri" panose="020F0502020204030204" pitchFamily="34" charset="0"/>
              </a:rPr>
              <a:t>	</a:t>
            </a:r>
          </a:p>
        </p:txBody>
      </p:sp>
      <p:sp>
        <p:nvSpPr>
          <p:cNvPr id="4" name="Alatunnisteen paikkamerkki 3">
            <a:extLst>
              <a:ext uri="{FF2B5EF4-FFF2-40B4-BE49-F238E27FC236}">
                <a16:creationId xmlns:a16="http://schemas.microsoft.com/office/drawing/2014/main" id="{255F82D1-A113-4A28-8270-8DC87A47B98F}"/>
              </a:ext>
            </a:extLst>
          </p:cNvPr>
          <p:cNvSpPr>
            <a:spLocks noGrp="1"/>
          </p:cNvSpPr>
          <p:nvPr>
            <p:ph type="ftr" sz="quarter" idx="11"/>
          </p:nvPr>
        </p:nvSpPr>
        <p:spPr/>
        <p:txBody>
          <a:bodyPr/>
          <a:lstStyle/>
          <a:p>
            <a:r>
              <a:rPr lang="fi-FI"/>
              <a:t>Suomalaisten mielipiteet kehitysyhteistyöstä 2021</a:t>
            </a:r>
          </a:p>
        </p:txBody>
      </p:sp>
      <p:sp>
        <p:nvSpPr>
          <p:cNvPr id="7" name="Dian numeron paikkamerkki 6">
            <a:extLst>
              <a:ext uri="{FF2B5EF4-FFF2-40B4-BE49-F238E27FC236}">
                <a16:creationId xmlns:a16="http://schemas.microsoft.com/office/drawing/2014/main" id="{1C61B7FE-C46D-48E2-A858-39C65F185F1C}"/>
              </a:ext>
            </a:extLst>
          </p:cNvPr>
          <p:cNvSpPr>
            <a:spLocks noGrp="1"/>
          </p:cNvSpPr>
          <p:nvPr>
            <p:ph type="sldNum" sz="quarter" idx="12"/>
          </p:nvPr>
        </p:nvSpPr>
        <p:spPr/>
        <p:txBody>
          <a:bodyPr/>
          <a:lstStyle/>
          <a:p>
            <a:fld id="{45530FF3-944E-453D-AD86-280F662E2B3A}" type="slidenum">
              <a:rPr lang="fi-FI" smtClean="0"/>
              <a:t>25</a:t>
            </a:fld>
            <a:endParaRPr lang="fi-FI"/>
          </a:p>
        </p:txBody>
      </p:sp>
    </p:spTree>
    <p:extLst>
      <p:ext uri="{BB962C8B-B14F-4D97-AF65-F5344CB8AC3E}">
        <p14:creationId xmlns:p14="http://schemas.microsoft.com/office/powerpoint/2010/main" val="3540106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024F2AB-7E0A-4474-A40E-313F14BFD2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B0E4E-F5D7-41BD-96AC-FA55D8C3805E}" type="slidenum">
              <a:rPr kumimoji="0" lang="fi-FI" sz="1200" b="0" i="0" u="none" strike="noStrike" kern="1200" cap="none" spc="0" normalizeH="0" baseline="0" noProof="0" smtClean="0">
                <a:ln>
                  <a:noFill/>
                </a:ln>
                <a:solidFill>
                  <a:prstClr val="black">
                    <a:tint val="75000"/>
                  </a:prstClr>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i-FI" sz="1200" b="0" i="0" u="none" strike="noStrike" kern="1200" cap="none" spc="0" normalizeH="0" baseline="0" noProof="0">
              <a:ln>
                <a:noFill/>
              </a:ln>
              <a:solidFill>
                <a:prstClr val="black">
                  <a:tint val="75000"/>
                </a:prstClr>
              </a:solidFill>
              <a:effectLst/>
              <a:uLnTx/>
              <a:uFillTx/>
              <a:latin typeface="Calibri Light" panose="020F0302020204030204"/>
              <a:ea typeface="+mn-ea"/>
              <a:cs typeface="+mn-cs"/>
            </a:endParaRPr>
          </a:p>
        </p:txBody>
      </p:sp>
      <p:sp>
        <p:nvSpPr>
          <p:cNvPr id="5" name="Otsikko 4">
            <a:extLst>
              <a:ext uri="{FF2B5EF4-FFF2-40B4-BE49-F238E27FC236}">
                <a16:creationId xmlns:a16="http://schemas.microsoft.com/office/drawing/2014/main" id="{1F4AF626-2882-4DB0-AA81-CE6EB046723A}"/>
              </a:ext>
            </a:extLst>
          </p:cNvPr>
          <p:cNvSpPr>
            <a:spLocks noGrp="1"/>
          </p:cNvSpPr>
          <p:nvPr>
            <p:ph type="title"/>
          </p:nvPr>
        </p:nvSpPr>
        <p:spPr>
          <a:xfrm>
            <a:off x="653138" y="507653"/>
            <a:ext cx="10190266" cy="622647"/>
          </a:xfrm>
        </p:spPr>
        <p:txBody>
          <a:bodyPr>
            <a:normAutofit fontScale="90000"/>
          </a:bodyPr>
          <a:lstStyle/>
          <a:p>
            <a:r>
              <a:rPr lang="fi-FI" dirty="0"/>
              <a:t>Enemmistö pitäisi Suomen kehitysyhteistyömäärärahat ennallaan tai lisäisi niitä</a:t>
            </a:r>
          </a:p>
        </p:txBody>
      </p:sp>
      <p:sp>
        <p:nvSpPr>
          <p:cNvPr id="6" name="Sisällön paikkamerkki 5">
            <a:extLst>
              <a:ext uri="{FF2B5EF4-FFF2-40B4-BE49-F238E27FC236}">
                <a16:creationId xmlns:a16="http://schemas.microsoft.com/office/drawing/2014/main" id="{A1A48719-6F6A-4B6B-B4A6-194963B67119}"/>
              </a:ext>
            </a:extLst>
          </p:cNvPr>
          <p:cNvSpPr>
            <a:spLocks noGrp="1"/>
          </p:cNvSpPr>
          <p:nvPr>
            <p:ph idx="1"/>
          </p:nvPr>
        </p:nvSpPr>
        <p:spPr>
          <a:xfrm>
            <a:off x="609600" y="1560352"/>
            <a:ext cx="10776862" cy="4247284"/>
          </a:xfrm>
        </p:spPr>
        <p:txBody>
          <a:bodyPr/>
          <a:lstStyle/>
          <a:p>
            <a:r>
              <a:rPr lang="fi-FI" b="1" dirty="0"/>
              <a:t>Noin puolet suomalaisista lisäisi kehitysyhteistyön määrärahoja niin, että YK:n määrittelemään 0,7 prosentin </a:t>
            </a:r>
            <a:r>
              <a:rPr lang="fi-FI" b="1" dirty="0">
                <a:solidFill>
                  <a:schemeClr val="tx1"/>
                </a:solidFill>
              </a:rPr>
              <a:t>osuuteen bruttokansantulosta </a:t>
            </a:r>
            <a:r>
              <a:rPr lang="fi-FI" b="1" dirty="0"/>
              <a:t>päästään viidessä tai kymmenessä vuodessa tai ainakin niin, että osuus ei laske. </a:t>
            </a:r>
          </a:p>
          <a:p>
            <a:r>
              <a:rPr lang="fi-FI" b="1" dirty="0"/>
              <a:t>28 prosenttia leikkaisi suoraan määrärahoja ja 14 prosenttia pitäisi ne euromääräisesti nykyisellä tasolla.</a:t>
            </a:r>
          </a:p>
          <a:p>
            <a:r>
              <a:rPr lang="fi-FI" b="1" dirty="0"/>
              <a:t>Määrärahakysymyksiä voidaan tulkita sitä taustaa vasten, miten tärkeänä kehitysyhteistyötä pidetään ja myös siitä näkökulmasta, että esimerkiksi enemmistö suomalaisista pitää kehitysyhteistyötä tärkeänä Suomen kansainvälisen aseman kannalta. </a:t>
            </a:r>
          </a:p>
          <a:p>
            <a:r>
              <a:rPr lang="fi-FI" b="1" dirty="0"/>
              <a:t>Ulkomaankaupan Afrikkaan uskotaan lisääntyvän lähitulevaisuudessa, ja yli puolet pitää tärkeänä uusien kauppasuhteiden luomista Afrikan maiden kanssa. Kehitysyhteistyö näyttäytyykin monien ajatuksissa myös mahdollisuutena ja investointina, vaikka se on vaikea laji.  </a:t>
            </a:r>
          </a:p>
          <a:p>
            <a:endParaRPr lang="fi-FI" b="1" dirty="0"/>
          </a:p>
        </p:txBody>
      </p:sp>
      <p:sp>
        <p:nvSpPr>
          <p:cNvPr id="3" name="Alatunnisteen paikkamerkki 2">
            <a:extLst>
              <a:ext uri="{FF2B5EF4-FFF2-40B4-BE49-F238E27FC236}">
                <a16:creationId xmlns:a16="http://schemas.microsoft.com/office/drawing/2014/main" id="{07E98A0D-33FC-4AD8-835F-6097211A2D58}"/>
              </a:ext>
            </a:extLst>
          </p:cNvPr>
          <p:cNvSpPr>
            <a:spLocks noGrp="1"/>
          </p:cNvSpPr>
          <p:nvPr>
            <p:ph type="ftr" sz="quarter" idx="11"/>
          </p:nvPr>
        </p:nvSpPr>
        <p:spPr>
          <a:xfrm>
            <a:off x="936135" y="6421519"/>
            <a:ext cx="4114800" cy="365125"/>
          </a:xfrm>
        </p:spPr>
        <p:txBody>
          <a:bodyPr/>
          <a:lstStyle/>
          <a:p>
            <a:r>
              <a:rPr lang="fi-FI"/>
              <a:t>Suomalaisten mielipiteet kehitysyhteistyöstä 2021</a:t>
            </a:r>
          </a:p>
        </p:txBody>
      </p:sp>
    </p:spTree>
    <p:extLst>
      <p:ext uri="{BB962C8B-B14F-4D97-AF65-F5344CB8AC3E}">
        <p14:creationId xmlns:p14="http://schemas.microsoft.com/office/powerpoint/2010/main" val="571064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a:xfrm>
            <a:off x="814917" y="6501767"/>
            <a:ext cx="5415062" cy="271686"/>
          </a:xfrm>
        </p:spPr>
        <p:txBody>
          <a:bodyPr/>
          <a:lstStyle/>
          <a:p>
            <a:r>
              <a:rPr lang="fi-FI"/>
              <a:t>Suomalaisten mielipiteet kehitysyhteistyöstä 2021</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fld id="{45530FF3-944E-453D-AD86-280F662E2B3A}" type="slidenum">
              <a:rPr lang="fi-FI" smtClean="0"/>
              <a:t>27</a:t>
            </a:fld>
            <a:endParaRPr lang="fi-FI"/>
          </a:p>
        </p:txBody>
      </p:sp>
      <p:sp>
        <p:nvSpPr>
          <p:cNvPr id="6" name="Otsikko 6"/>
          <p:cNvSpPr>
            <a:spLocks noGrp="1"/>
          </p:cNvSpPr>
          <p:nvPr>
            <p:ph type="title"/>
            <p:custDataLst>
              <p:tags r:id="rId2"/>
            </p:custDataLst>
          </p:nvPr>
        </p:nvSpPr>
        <p:spPr>
          <a:xfrm>
            <a:off x="653137" y="582697"/>
            <a:ext cx="11033765" cy="622647"/>
          </a:xfrm>
        </p:spPr>
        <p:txBody>
          <a:bodyPr>
            <a:normAutofit fontScale="90000"/>
          </a:bodyPr>
          <a:lstStyle/>
          <a:p>
            <a:r>
              <a:rPr lang="fi-FI" sz="2700" dirty="0">
                <a:solidFill>
                  <a:srgbClr val="262626"/>
                </a:solidFill>
              </a:rPr>
              <a:t>Miten tärkeänä pidät Suomen kansainvälisen aseman kannalta sitä, että Suomi osallistuu kehitysyhteistyöhön?</a:t>
            </a:r>
            <a:endParaRPr lang="fi-FI" dirty="0"/>
          </a:p>
        </p:txBody>
      </p:sp>
      <p:graphicFrame>
        <p:nvGraphicFramePr>
          <p:cNvPr id="7" name="Sisällön paikkamerkki 9">
            <a:extLst>
              <a:ext uri="{FF2B5EF4-FFF2-40B4-BE49-F238E27FC236}">
                <a16:creationId xmlns:a16="http://schemas.microsoft.com/office/drawing/2014/main" id="{14B1C90C-6F8C-4826-A280-738E866C2DE5}"/>
              </a:ext>
            </a:extLst>
          </p:cNvPr>
          <p:cNvGraphicFramePr>
            <a:graphicFrameLocks noGrp="1"/>
          </p:cNvGraphicFramePr>
          <p:nvPr>
            <p:ph idx="1"/>
            <p:custDataLst>
              <p:tags r:id="rId3"/>
            </p:custDataLst>
            <p:extLst>
              <p:ext uri="{D42A27DB-BD31-4B8C-83A1-F6EECF244321}">
                <p14:modId xmlns:p14="http://schemas.microsoft.com/office/powerpoint/2010/main" val="2290624781"/>
              </p:ext>
            </p:extLst>
          </p:nvPr>
        </p:nvGraphicFramePr>
        <p:xfrm>
          <a:off x="1392352" y="1185944"/>
          <a:ext cx="8383589" cy="5089359"/>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3594644D-CDF5-498D-92E4-E8C50204E086}"/>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418777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a:xfrm>
            <a:off x="814917" y="6573880"/>
            <a:ext cx="5415062" cy="271686"/>
          </a:xfrm>
        </p:spPr>
        <p:txBody>
          <a:bodyPr/>
          <a:lstStyle/>
          <a:p>
            <a:r>
              <a:rPr lang="fi-FI" dirty="0"/>
              <a:t>Suomalaisten mielipiteet kehitysyhteistyöstä 2021</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fld id="{45530FF3-944E-453D-AD86-280F662E2B3A}" type="slidenum">
              <a:rPr lang="fi-FI" smtClean="0"/>
              <a:t>28</a:t>
            </a:fld>
            <a:endParaRPr lang="fi-FI"/>
          </a:p>
        </p:txBody>
      </p:sp>
      <p:sp>
        <p:nvSpPr>
          <p:cNvPr id="6" name="Otsikko 6"/>
          <p:cNvSpPr>
            <a:spLocks noGrp="1"/>
          </p:cNvSpPr>
          <p:nvPr>
            <p:ph type="title"/>
            <p:custDataLst>
              <p:tags r:id="rId2"/>
            </p:custDataLst>
          </p:nvPr>
        </p:nvSpPr>
        <p:spPr>
          <a:xfrm>
            <a:off x="653137" y="396815"/>
            <a:ext cx="11033765" cy="938342"/>
          </a:xfrm>
        </p:spPr>
        <p:txBody>
          <a:bodyPr>
            <a:normAutofit/>
          </a:bodyPr>
          <a:lstStyle/>
          <a:p>
            <a:r>
              <a:rPr lang="fi-FI" sz="2700" dirty="0">
                <a:solidFill>
                  <a:srgbClr val="262626"/>
                </a:solidFill>
              </a:rPr>
              <a:t>Kuinka hyvin seuraavat väitteet mielestäsi kuvaavat Suomen kehitysyhteistyötä?</a:t>
            </a:r>
            <a:endParaRPr lang="fi-FI" sz="2700" dirty="0"/>
          </a:p>
        </p:txBody>
      </p:sp>
      <p:graphicFrame>
        <p:nvGraphicFramePr>
          <p:cNvPr id="7" name="Sisällön paikkamerkki 9">
            <a:extLst>
              <a:ext uri="{FF2B5EF4-FFF2-40B4-BE49-F238E27FC236}">
                <a16:creationId xmlns:a16="http://schemas.microsoft.com/office/drawing/2014/main" id="{14B1C90C-6F8C-4826-A280-738E866C2DE5}"/>
              </a:ext>
            </a:extLst>
          </p:cNvPr>
          <p:cNvGraphicFramePr>
            <a:graphicFrameLocks noGrp="1"/>
          </p:cNvGraphicFramePr>
          <p:nvPr>
            <p:ph idx="1"/>
            <p:custDataLst>
              <p:tags r:id="rId3"/>
            </p:custDataLst>
            <p:extLst>
              <p:ext uri="{D42A27DB-BD31-4B8C-83A1-F6EECF244321}">
                <p14:modId xmlns:p14="http://schemas.microsoft.com/office/powerpoint/2010/main" val="1476305127"/>
              </p:ext>
            </p:extLst>
          </p:nvPr>
        </p:nvGraphicFramePr>
        <p:xfrm>
          <a:off x="24493" y="1155941"/>
          <a:ext cx="10844790" cy="5219960"/>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3594644D-CDF5-498D-92E4-E8C50204E086}"/>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n=1173</a:t>
            </a:r>
            <a:endParaRPr lang="it-IT" sz="1200" b="0" dirty="0">
              <a:solidFill>
                <a:srgbClr val="262626"/>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1915803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a:xfrm>
            <a:off x="814917" y="6547757"/>
            <a:ext cx="5415062" cy="271686"/>
          </a:xfrm>
        </p:spPr>
        <p:txBody>
          <a:bodyPr/>
          <a:lstStyle/>
          <a:p>
            <a:r>
              <a:rPr lang="fi-FI" dirty="0"/>
              <a:t>Suomalaisten mielipiteet kehitysyhteistyöstä 2021</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fld id="{45530FF3-944E-453D-AD86-280F662E2B3A}" type="slidenum">
              <a:rPr lang="fi-FI" smtClean="0"/>
              <a:t>29</a:t>
            </a:fld>
            <a:endParaRPr lang="fi-FI"/>
          </a:p>
        </p:txBody>
      </p:sp>
      <p:sp>
        <p:nvSpPr>
          <p:cNvPr id="6" name="Otsikko 6"/>
          <p:cNvSpPr>
            <a:spLocks noGrp="1"/>
          </p:cNvSpPr>
          <p:nvPr>
            <p:ph type="title"/>
            <p:custDataLst>
              <p:tags r:id="rId2"/>
            </p:custDataLst>
          </p:nvPr>
        </p:nvSpPr>
        <p:spPr>
          <a:xfrm>
            <a:off x="653137" y="582697"/>
            <a:ext cx="11033765" cy="622647"/>
          </a:xfrm>
        </p:spPr>
        <p:txBody>
          <a:bodyPr>
            <a:normAutofit fontScale="90000"/>
          </a:bodyPr>
          <a:lstStyle/>
          <a:p>
            <a:r>
              <a:rPr lang="fi-FI" sz="2700" dirty="0">
                <a:solidFill>
                  <a:srgbClr val="262626"/>
                </a:solidFill>
              </a:rPr>
              <a:t>Miten tärkeää Suomen on mielestäsi luoda lisää kauppasuhteita Afrikan maiden kanssa?</a:t>
            </a:r>
            <a:endParaRPr lang="fi-FI" dirty="0"/>
          </a:p>
        </p:txBody>
      </p:sp>
      <p:graphicFrame>
        <p:nvGraphicFramePr>
          <p:cNvPr id="7" name="Sisällön paikkamerkki 9">
            <a:extLst>
              <a:ext uri="{FF2B5EF4-FFF2-40B4-BE49-F238E27FC236}">
                <a16:creationId xmlns:a16="http://schemas.microsoft.com/office/drawing/2014/main" id="{14B1C90C-6F8C-4826-A280-738E866C2DE5}"/>
              </a:ext>
            </a:extLst>
          </p:cNvPr>
          <p:cNvGraphicFramePr>
            <a:graphicFrameLocks noGrp="1"/>
          </p:cNvGraphicFramePr>
          <p:nvPr>
            <p:ph idx="1"/>
            <p:custDataLst>
              <p:tags r:id="rId3"/>
            </p:custDataLst>
            <p:extLst>
              <p:ext uri="{D42A27DB-BD31-4B8C-83A1-F6EECF244321}">
                <p14:modId xmlns:p14="http://schemas.microsoft.com/office/powerpoint/2010/main" val="3691255522"/>
              </p:ext>
            </p:extLst>
          </p:nvPr>
        </p:nvGraphicFramePr>
        <p:xfrm>
          <a:off x="1778081" y="1185944"/>
          <a:ext cx="8383589" cy="5089359"/>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3594644D-CDF5-498D-92E4-E8C50204E086}"/>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446550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024F2AB-7E0A-4474-A40E-313F14BFD2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B0E4E-F5D7-41BD-96AC-FA55D8C3805E}" type="slidenum">
              <a:rPr kumimoji="0" lang="fi-FI" sz="1200" b="0" i="0" u="none" strike="noStrike" kern="1200" cap="none" spc="0" normalizeH="0" baseline="0" noProof="0" smtClean="0">
                <a:ln>
                  <a:noFill/>
                </a:ln>
                <a:solidFill>
                  <a:prstClr val="black">
                    <a:tint val="75000"/>
                  </a:prstClr>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tint val="75000"/>
                </a:prstClr>
              </a:solidFill>
              <a:effectLst/>
              <a:uLnTx/>
              <a:uFillTx/>
              <a:latin typeface="Calibri Light" panose="020F0302020204030204"/>
              <a:ea typeface="+mn-ea"/>
              <a:cs typeface="+mn-cs"/>
            </a:endParaRPr>
          </a:p>
        </p:txBody>
      </p:sp>
      <p:sp>
        <p:nvSpPr>
          <p:cNvPr id="5" name="Otsikko 4">
            <a:extLst>
              <a:ext uri="{FF2B5EF4-FFF2-40B4-BE49-F238E27FC236}">
                <a16:creationId xmlns:a16="http://schemas.microsoft.com/office/drawing/2014/main" id="{1F4AF626-2882-4DB0-AA81-CE6EB046723A}"/>
              </a:ext>
            </a:extLst>
          </p:cNvPr>
          <p:cNvSpPr>
            <a:spLocks noGrp="1"/>
          </p:cNvSpPr>
          <p:nvPr>
            <p:ph type="title"/>
          </p:nvPr>
        </p:nvSpPr>
        <p:spPr>
          <a:xfrm>
            <a:off x="653138" y="507653"/>
            <a:ext cx="10190266" cy="622647"/>
          </a:xfrm>
        </p:spPr>
        <p:txBody>
          <a:bodyPr>
            <a:normAutofit fontScale="90000"/>
          </a:bodyPr>
          <a:lstStyle/>
          <a:p>
            <a:r>
              <a:rPr lang="fi-FI" dirty="0"/>
              <a:t>Selvä enemmistö suomalaisista pitää köyhyyden poistamista ja kehitysyhteistyötä tärkeänä</a:t>
            </a:r>
          </a:p>
        </p:txBody>
      </p:sp>
      <p:sp>
        <p:nvSpPr>
          <p:cNvPr id="6" name="Sisällön paikkamerkki 5">
            <a:extLst>
              <a:ext uri="{FF2B5EF4-FFF2-40B4-BE49-F238E27FC236}">
                <a16:creationId xmlns:a16="http://schemas.microsoft.com/office/drawing/2014/main" id="{A1A48719-6F6A-4B6B-B4A6-194963B67119}"/>
              </a:ext>
            </a:extLst>
          </p:cNvPr>
          <p:cNvSpPr>
            <a:spLocks noGrp="1"/>
          </p:cNvSpPr>
          <p:nvPr>
            <p:ph idx="1"/>
          </p:nvPr>
        </p:nvSpPr>
        <p:spPr>
          <a:xfrm>
            <a:off x="609600" y="1636294"/>
            <a:ext cx="10776862" cy="4171341"/>
          </a:xfrm>
        </p:spPr>
        <p:txBody>
          <a:bodyPr/>
          <a:lstStyle/>
          <a:p>
            <a:r>
              <a:rPr lang="fi-FI" b="1" dirty="0"/>
              <a:t>Tutkimuksen päätulos on, että enemmistö suomalaisista pitää tärkeänä köyhyyden poistamista maailmasta. Peräti 82 prosenttia pitää sitä erittäin tai melko tärkeänä.</a:t>
            </a:r>
          </a:p>
          <a:p>
            <a:r>
              <a:rPr lang="fi-FI" b="1" dirty="0"/>
              <a:t>Selvä enemmistö, 68 prosenttia, pitää myös kehitysyhteistyötä/kehityspolitiikkaa erittäin tai melko tärkeänä.</a:t>
            </a:r>
          </a:p>
          <a:p>
            <a:r>
              <a:rPr lang="fi-FI" b="1" dirty="0"/>
              <a:t>Vastaukset eroavat toisistaan joidenkin taustamuuttujien mukaan. Naiset ovat johdonmukaisesti miehiä myönteisempiä kehitysyhteistyötä kohtaan; vastaavasti etenkin perussuomalaisten ja Liike </a:t>
            </a:r>
            <a:r>
              <a:rPr lang="fi-FI" b="1" dirty="0" err="1"/>
              <a:t>nytin</a:t>
            </a:r>
            <a:r>
              <a:rPr lang="fi-FI" b="1" dirty="0"/>
              <a:t> kannattajissa on keskimääräistä enemmän kielteisiä näkemyksiä.</a:t>
            </a:r>
          </a:p>
          <a:p>
            <a:r>
              <a:rPr lang="fi-FI" b="1" dirty="0"/>
              <a:t>Alueellisesti tarkasteltuna pääkaupunkiseudulla suhtaudutaan kehitysyhteistyöhön jonkin verran myönteisemmin kuin muualla maassa, mikä selittyy paljolti väestön ikärakenteella ja koulutustasolla.</a:t>
            </a:r>
          </a:p>
          <a:p>
            <a:r>
              <a:rPr lang="fi-FI" b="1" dirty="0"/>
              <a:t>Huomionarvoista on, että köyhyyden ja eriarvoisuuden poistamista maailmasta pidetään vielä tärkeämpänä kuin kehitysyhteistyötä/kehityspolitiikkaa. Tämä on sikäli loogista, että kehitysyhteistyö ei ole ainoa keino köyhyyden ja eriarvoisuuden vähentämiseen.</a:t>
            </a:r>
          </a:p>
        </p:txBody>
      </p:sp>
      <p:sp>
        <p:nvSpPr>
          <p:cNvPr id="3" name="Alatunnisteen paikkamerkki 2">
            <a:extLst>
              <a:ext uri="{FF2B5EF4-FFF2-40B4-BE49-F238E27FC236}">
                <a16:creationId xmlns:a16="http://schemas.microsoft.com/office/drawing/2014/main" id="{AE992CA2-D6E7-48FC-86AC-B3903F7AECE6}"/>
              </a:ext>
            </a:extLst>
          </p:cNvPr>
          <p:cNvSpPr>
            <a:spLocks noGrp="1"/>
          </p:cNvSpPr>
          <p:nvPr>
            <p:ph type="ftr" sz="quarter" idx="11"/>
          </p:nvPr>
        </p:nvSpPr>
        <p:spPr>
          <a:xfrm>
            <a:off x="835467" y="6485635"/>
            <a:ext cx="4114800" cy="365125"/>
          </a:xfrm>
        </p:spPr>
        <p:txBody>
          <a:bodyPr/>
          <a:lstStyle/>
          <a:p>
            <a:r>
              <a:rPr lang="fi-FI" dirty="0"/>
              <a:t>Suomalaisten mielipiteet kehitysyhteistyöstä 2021</a:t>
            </a:r>
          </a:p>
        </p:txBody>
      </p:sp>
    </p:spTree>
    <p:extLst>
      <p:ext uri="{BB962C8B-B14F-4D97-AF65-F5344CB8AC3E}">
        <p14:creationId xmlns:p14="http://schemas.microsoft.com/office/powerpoint/2010/main" val="3978251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6"/>
          <p:cNvSpPr>
            <a:spLocks noGrp="1"/>
          </p:cNvSpPr>
          <p:nvPr>
            <p:ph type="title"/>
            <p:custDataLst>
              <p:tags r:id="rId2"/>
            </p:custDataLst>
          </p:nvPr>
        </p:nvSpPr>
        <p:spPr/>
        <p:txBody>
          <a:bodyPr>
            <a:normAutofit fontScale="90000"/>
          </a:bodyPr>
          <a:lstStyle/>
          <a:p>
            <a:r>
              <a:rPr lang="fi-FI" dirty="0"/>
              <a:t>Miten paljon uskot Suomen ulkomaankaupan lisääntyvän Afrikkaan lähitulevaisuudessa?</a:t>
            </a:r>
          </a:p>
        </p:txBody>
      </p:sp>
      <p:graphicFrame>
        <p:nvGraphicFramePr>
          <p:cNvPr id="6" name="Sisällön paikkamerkki 9">
            <a:extLst>
              <a:ext uri="{FF2B5EF4-FFF2-40B4-BE49-F238E27FC236}">
                <a16:creationId xmlns:a16="http://schemas.microsoft.com/office/drawing/2014/main" id="{EC488F07-B2C1-4E91-BFB0-853DA5E3565E}"/>
              </a:ext>
            </a:extLst>
          </p:cNvPr>
          <p:cNvGraphicFramePr>
            <a:graphicFrameLocks noGrp="1"/>
          </p:cNvGraphicFramePr>
          <p:nvPr>
            <p:ph idx="1"/>
            <p:custDataLst>
              <p:tags r:id="rId3"/>
            </p:custDataLst>
            <p:extLst>
              <p:ext uri="{D42A27DB-BD31-4B8C-83A1-F6EECF244321}">
                <p14:modId xmlns:p14="http://schemas.microsoft.com/office/powerpoint/2010/main" val="3683396559"/>
              </p:ext>
            </p:extLst>
          </p:nvPr>
        </p:nvGraphicFramePr>
        <p:xfrm>
          <a:off x="1703582" y="1334861"/>
          <a:ext cx="8784835"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12" name="Title 1">
            <a:extLst>
              <a:ext uri="{FF2B5EF4-FFF2-40B4-BE49-F238E27FC236}">
                <a16:creationId xmlns:a16="http://schemas.microsoft.com/office/drawing/2014/main" id="{24374C36-4BBE-4EE5-AD2F-8A5558E8E566}"/>
              </a:ext>
            </a:extLst>
          </p:cNvPr>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
        <p:nvSpPr>
          <p:cNvPr id="3" name="Alatunnisteen paikkamerkki 2">
            <a:extLst>
              <a:ext uri="{FF2B5EF4-FFF2-40B4-BE49-F238E27FC236}">
                <a16:creationId xmlns:a16="http://schemas.microsoft.com/office/drawing/2014/main" id="{1DC7691F-7331-48BD-9DDF-B2E2CFB51045}"/>
              </a:ext>
            </a:extLst>
          </p:cNvPr>
          <p:cNvSpPr>
            <a:spLocks noGrp="1"/>
          </p:cNvSpPr>
          <p:nvPr>
            <p:ph type="ftr" sz="quarter" idx="11"/>
          </p:nvPr>
        </p:nvSpPr>
        <p:spPr>
          <a:xfrm>
            <a:off x="814917" y="6547757"/>
            <a:ext cx="5415062" cy="271686"/>
          </a:xfrm>
        </p:spPr>
        <p:txBody>
          <a:bodyPr/>
          <a:lstStyle/>
          <a:p>
            <a:r>
              <a:rPr lang="fi-FI" dirty="0"/>
              <a:t>Suomalaisten mielipiteet kehitysyhteistyöstä 2021</a:t>
            </a:r>
          </a:p>
        </p:txBody>
      </p:sp>
      <p:sp>
        <p:nvSpPr>
          <p:cNvPr id="4" name="Dian numeron paikkamerkki 3">
            <a:extLst>
              <a:ext uri="{FF2B5EF4-FFF2-40B4-BE49-F238E27FC236}">
                <a16:creationId xmlns:a16="http://schemas.microsoft.com/office/drawing/2014/main" id="{CF3008AB-894F-4B57-8E91-A2182C1F7726}"/>
              </a:ext>
            </a:extLst>
          </p:cNvPr>
          <p:cNvSpPr>
            <a:spLocks noGrp="1"/>
          </p:cNvSpPr>
          <p:nvPr>
            <p:ph type="sldNum" sz="quarter" idx="12"/>
          </p:nvPr>
        </p:nvSpPr>
        <p:spPr/>
        <p:txBody>
          <a:bodyPr/>
          <a:lstStyle/>
          <a:p>
            <a:fld id="{45530FF3-944E-453D-AD86-280F662E2B3A}" type="slidenum">
              <a:rPr lang="fi-FI" smtClean="0"/>
              <a:t>30</a:t>
            </a:fld>
            <a:endParaRPr lang="fi-FI"/>
          </a:p>
        </p:txBody>
      </p:sp>
    </p:spTree>
    <p:custDataLst>
      <p:tags r:id="rId1"/>
    </p:custDataLst>
    <p:extLst>
      <p:ext uri="{BB962C8B-B14F-4D97-AF65-F5344CB8AC3E}">
        <p14:creationId xmlns:p14="http://schemas.microsoft.com/office/powerpoint/2010/main" val="2540123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024F2AB-7E0A-4474-A40E-313F14BFD2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B0E4E-F5D7-41BD-96AC-FA55D8C3805E}" type="slidenum">
              <a:rPr kumimoji="0" lang="fi-FI" sz="1200" b="0" i="0" u="none" strike="noStrike" kern="1200" cap="none" spc="0" normalizeH="0" baseline="0" noProof="0" smtClean="0">
                <a:ln>
                  <a:noFill/>
                </a:ln>
                <a:solidFill>
                  <a:prstClr val="black">
                    <a:tint val="75000"/>
                  </a:prstClr>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i-FI" sz="1200" b="0" i="0" u="none" strike="noStrike" kern="1200" cap="none" spc="0" normalizeH="0" baseline="0" noProof="0">
              <a:ln>
                <a:noFill/>
              </a:ln>
              <a:solidFill>
                <a:prstClr val="black">
                  <a:tint val="75000"/>
                </a:prstClr>
              </a:solidFill>
              <a:effectLst/>
              <a:uLnTx/>
              <a:uFillTx/>
              <a:latin typeface="Calibri Light" panose="020F0302020204030204"/>
              <a:ea typeface="+mn-ea"/>
              <a:cs typeface="+mn-cs"/>
            </a:endParaRPr>
          </a:p>
        </p:txBody>
      </p:sp>
      <p:sp>
        <p:nvSpPr>
          <p:cNvPr id="5" name="Otsikko 4">
            <a:extLst>
              <a:ext uri="{FF2B5EF4-FFF2-40B4-BE49-F238E27FC236}">
                <a16:creationId xmlns:a16="http://schemas.microsoft.com/office/drawing/2014/main" id="{1F4AF626-2882-4DB0-AA81-CE6EB046723A}"/>
              </a:ext>
            </a:extLst>
          </p:cNvPr>
          <p:cNvSpPr>
            <a:spLocks noGrp="1"/>
          </p:cNvSpPr>
          <p:nvPr>
            <p:ph type="title"/>
          </p:nvPr>
        </p:nvSpPr>
        <p:spPr>
          <a:xfrm>
            <a:off x="653138" y="507653"/>
            <a:ext cx="10190266" cy="622647"/>
          </a:xfrm>
        </p:spPr>
        <p:txBody>
          <a:bodyPr>
            <a:normAutofit fontScale="90000"/>
          </a:bodyPr>
          <a:lstStyle/>
          <a:p>
            <a:r>
              <a:rPr lang="fi-FI" dirty="0"/>
              <a:t>Viranomaisten välittämään tietoon luotetaan, sosiaalisen median ja tuttavapiirin välittämään tietoon ei juuri ollenkaan</a:t>
            </a:r>
          </a:p>
        </p:txBody>
      </p:sp>
      <p:sp>
        <p:nvSpPr>
          <p:cNvPr id="6" name="Sisällön paikkamerkki 5">
            <a:extLst>
              <a:ext uri="{FF2B5EF4-FFF2-40B4-BE49-F238E27FC236}">
                <a16:creationId xmlns:a16="http://schemas.microsoft.com/office/drawing/2014/main" id="{A1A48719-6F6A-4B6B-B4A6-194963B67119}"/>
              </a:ext>
            </a:extLst>
          </p:cNvPr>
          <p:cNvSpPr>
            <a:spLocks noGrp="1"/>
          </p:cNvSpPr>
          <p:nvPr>
            <p:ph idx="1"/>
          </p:nvPr>
        </p:nvSpPr>
        <p:spPr>
          <a:xfrm>
            <a:off x="609600" y="1560352"/>
            <a:ext cx="10776862" cy="4247284"/>
          </a:xfrm>
        </p:spPr>
        <p:txBody>
          <a:bodyPr/>
          <a:lstStyle/>
          <a:p>
            <a:r>
              <a:rPr lang="fi-FI" b="1" dirty="0"/>
              <a:t>Kehitysyhteistyö on aihepiiri, josta harvalla on omakohtaista ensi käden tietoa. Suurin osa kehityskysymyksiä koskevasta tiedosta välittyykin meille esimerkiksi uutisten kautta. </a:t>
            </a:r>
          </a:p>
          <a:p>
            <a:r>
              <a:rPr lang="fi-FI" b="1" dirty="0"/>
              <a:t>Kehitysyhteistyö näyttää olevan tyypillisesti sellainen aihepiiri, jota koskevaa sisältöä seurataan, jos sitä kohdalle osuu (79 prosenttia vastaa näin). </a:t>
            </a:r>
          </a:p>
          <a:p>
            <a:r>
              <a:rPr lang="fi-FI" b="1" dirty="0"/>
              <a:t>Joka kymmenes suomalainen kertoo seuraavansa aihepiiriä koskevaa tietoa aktiivisesti, ja suunnilleen yhtä moni jättää aihepiirin huomiotta.</a:t>
            </a:r>
          </a:p>
          <a:p>
            <a:r>
              <a:rPr lang="fi-FI" b="1" dirty="0"/>
              <a:t>Koska melko harva hakeutuu omasta aloitteestaan kehitysyhteistyötä koskevan tiedon pariin, uutisten ja viranomaistiedotuksen merkitys korostuu. Ylipäänsä perinteinen massamedia, etenkin televisio ja sanomalehdet, ovat tietokanavia, joissa aihepiiriä koskevaan tietoon tulee kosketuksia.</a:t>
            </a:r>
          </a:p>
          <a:p>
            <a:r>
              <a:rPr lang="fi-FI" b="1" dirty="0"/>
              <a:t>Toisaalta sosiaalisen median ja oman tuttavapiirin välittämään tietoon kehitysyhteistyöstä luotetaan hyvin vähän. Luottamus edellyttäisi sitä, että tuttavapiirissä on asiantuntevina pidettyjä henkilöitä. Sosiaalisen median luotettavuutta tiedonvälittäjänä heikentänee se, että some ei näyttäydy kaikille samanlaisena, vaan algoritmit määrittelevät vastaan tulevan sisällön perustuen omaan selailuhistoriaan, tykkäyksiin ja kavereihin. Selkeän ja yhtenäisen kuvan saaminen tätä kautta olisi varmasti hankalaa.</a:t>
            </a:r>
          </a:p>
        </p:txBody>
      </p:sp>
      <p:sp>
        <p:nvSpPr>
          <p:cNvPr id="3" name="Alatunnisteen paikkamerkki 2">
            <a:extLst>
              <a:ext uri="{FF2B5EF4-FFF2-40B4-BE49-F238E27FC236}">
                <a16:creationId xmlns:a16="http://schemas.microsoft.com/office/drawing/2014/main" id="{1106F097-DFAD-4935-AFDE-D126D5C1CDED}"/>
              </a:ext>
            </a:extLst>
          </p:cNvPr>
          <p:cNvSpPr>
            <a:spLocks noGrp="1"/>
          </p:cNvSpPr>
          <p:nvPr>
            <p:ph type="ftr" sz="quarter" idx="11"/>
          </p:nvPr>
        </p:nvSpPr>
        <p:spPr>
          <a:xfrm>
            <a:off x="894190" y="6489356"/>
            <a:ext cx="4114800" cy="365125"/>
          </a:xfrm>
        </p:spPr>
        <p:txBody>
          <a:bodyPr/>
          <a:lstStyle/>
          <a:p>
            <a:r>
              <a:rPr lang="fi-FI" dirty="0"/>
              <a:t>Suomalaisten mielipiteet kehitysyhteistyöstä 2021</a:t>
            </a:r>
          </a:p>
        </p:txBody>
      </p:sp>
    </p:spTree>
    <p:extLst>
      <p:ext uri="{BB962C8B-B14F-4D97-AF65-F5344CB8AC3E}">
        <p14:creationId xmlns:p14="http://schemas.microsoft.com/office/powerpoint/2010/main" val="717736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6"/>
          <p:cNvSpPr>
            <a:spLocks noGrp="1"/>
          </p:cNvSpPr>
          <p:nvPr>
            <p:ph type="title"/>
            <p:custDataLst>
              <p:tags r:id="rId2"/>
            </p:custDataLst>
          </p:nvPr>
        </p:nvSpPr>
        <p:spPr>
          <a:xfrm>
            <a:off x="695082" y="482099"/>
            <a:ext cx="11033765" cy="622647"/>
          </a:xfrm>
        </p:spPr>
        <p:txBody>
          <a:bodyPr>
            <a:normAutofit/>
          </a:bodyPr>
          <a:lstStyle/>
          <a:p>
            <a:r>
              <a:rPr lang="fi-FI" dirty="0"/>
              <a:t>Miten suhtaudut kehitysyhteistyötä koskevaan tietoon?</a:t>
            </a:r>
          </a:p>
        </p:txBody>
      </p:sp>
      <p:graphicFrame>
        <p:nvGraphicFramePr>
          <p:cNvPr id="6" name="Sisällön paikkamerkki 9">
            <a:extLst>
              <a:ext uri="{FF2B5EF4-FFF2-40B4-BE49-F238E27FC236}">
                <a16:creationId xmlns:a16="http://schemas.microsoft.com/office/drawing/2014/main" id="{EC488F07-B2C1-4E91-BFB0-853DA5E3565E}"/>
              </a:ext>
            </a:extLst>
          </p:cNvPr>
          <p:cNvGraphicFramePr>
            <a:graphicFrameLocks noGrp="1"/>
          </p:cNvGraphicFramePr>
          <p:nvPr>
            <p:ph idx="1"/>
            <p:custDataLst>
              <p:tags r:id="rId3"/>
            </p:custDataLst>
            <p:extLst>
              <p:ext uri="{D42A27DB-BD31-4B8C-83A1-F6EECF244321}">
                <p14:modId xmlns:p14="http://schemas.microsoft.com/office/powerpoint/2010/main" val="1631789595"/>
              </p:ext>
            </p:extLst>
          </p:nvPr>
        </p:nvGraphicFramePr>
        <p:xfrm>
          <a:off x="1625586" y="1234490"/>
          <a:ext cx="8784835" cy="5040813"/>
        </p:xfrm>
        <a:graphic>
          <a:graphicData uri="http://schemas.openxmlformats.org/drawingml/2006/chart">
            <c:chart xmlns:c="http://schemas.openxmlformats.org/drawingml/2006/chart" xmlns:r="http://schemas.openxmlformats.org/officeDocument/2006/relationships" r:id="rId6"/>
          </a:graphicData>
        </a:graphic>
      </p:graphicFrame>
      <p:sp>
        <p:nvSpPr>
          <p:cNvPr id="12" name="Title 1">
            <a:extLst>
              <a:ext uri="{FF2B5EF4-FFF2-40B4-BE49-F238E27FC236}">
                <a16:creationId xmlns:a16="http://schemas.microsoft.com/office/drawing/2014/main" id="{24374C36-4BBE-4EE5-AD2F-8A5558E8E566}"/>
              </a:ext>
            </a:extLst>
          </p:cNvPr>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
        <p:nvSpPr>
          <p:cNvPr id="3" name="Alatunnisteen paikkamerkki 2">
            <a:extLst>
              <a:ext uri="{FF2B5EF4-FFF2-40B4-BE49-F238E27FC236}">
                <a16:creationId xmlns:a16="http://schemas.microsoft.com/office/drawing/2014/main" id="{72987FE1-6D72-4CAF-8F11-50B836D0445E}"/>
              </a:ext>
            </a:extLst>
          </p:cNvPr>
          <p:cNvSpPr>
            <a:spLocks noGrp="1"/>
          </p:cNvSpPr>
          <p:nvPr>
            <p:ph type="ftr" sz="quarter" idx="11"/>
          </p:nvPr>
        </p:nvSpPr>
        <p:spPr>
          <a:xfrm>
            <a:off x="814917" y="6472255"/>
            <a:ext cx="5415062" cy="271686"/>
          </a:xfrm>
        </p:spPr>
        <p:txBody>
          <a:bodyPr/>
          <a:lstStyle/>
          <a:p>
            <a:r>
              <a:rPr lang="fi-FI" dirty="0"/>
              <a:t>Suomalaisten mielipiteet kehitysyhteistyöstä 2021</a:t>
            </a:r>
          </a:p>
        </p:txBody>
      </p:sp>
      <p:sp>
        <p:nvSpPr>
          <p:cNvPr id="4" name="Dian numeron paikkamerkki 3">
            <a:extLst>
              <a:ext uri="{FF2B5EF4-FFF2-40B4-BE49-F238E27FC236}">
                <a16:creationId xmlns:a16="http://schemas.microsoft.com/office/drawing/2014/main" id="{E484356B-414F-4CBC-A924-0F50BBF90258}"/>
              </a:ext>
            </a:extLst>
          </p:cNvPr>
          <p:cNvSpPr>
            <a:spLocks noGrp="1"/>
          </p:cNvSpPr>
          <p:nvPr>
            <p:ph type="sldNum" sz="quarter" idx="12"/>
          </p:nvPr>
        </p:nvSpPr>
        <p:spPr/>
        <p:txBody>
          <a:bodyPr/>
          <a:lstStyle/>
          <a:p>
            <a:fld id="{45530FF3-944E-453D-AD86-280F662E2B3A}" type="slidenum">
              <a:rPr lang="fi-FI" smtClean="0"/>
              <a:t>32</a:t>
            </a:fld>
            <a:endParaRPr lang="fi-FI"/>
          </a:p>
        </p:txBody>
      </p:sp>
    </p:spTree>
    <p:custDataLst>
      <p:tags r:id="rId1"/>
    </p:custDataLst>
    <p:extLst>
      <p:ext uri="{BB962C8B-B14F-4D97-AF65-F5344CB8AC3E}">
        <p14:creationId xmlns:p14="http://schemas.microsoft.com/office/powerpoint/2010/main" val="38627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a:xfrm>
            <a:off x="897237" y="6547757"/>
            <a:ext cx="5415062" cy="271686"/>
          </a:xfrm>
        </p:spPr>
        <p:txBody>
          <a:bodyPr/>
          <a:lstStyle/>
          <a:p>
            <a:r>
              <a:rPr lang="fi-FI" dirty="0"/>
              <a:t>Suomalaisten mielipiteet kehitysyhteistyöstä 2021</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fld id="{45530FF3-944E-453D-AD86-280F662E2B3A}" type="slidenum">
              <a:rPr lang="fi-FI" smtClean="0"/>
              <a:t>33</a:t>
            </a:fld>
            <a:endParaRPr lang="fi-FI"/>
          </a:p>
        </p:txBody>
      </p:sp>
      <p:sp>
        <p:nvSpPr>
          <p:cNvPr id="6" name="Otsikko 6"/>
          <p:cNvSpPr>
            <a:spLocks noGrp="1"/>
          </p:cNvSpPr>
          <p:nvPr>
            <p:ph type="title"/>
            <p:custDataLst>
              <p:tags r:id="rId2"/>
            </p:custDataLst>
          </p:nvPr>
        </p:nvSpPr>
        <p:spPr>
          <a:xfrm>
            <a:off x="653137" y="396815"/>
            <a:ext cx="11033765" cy="938342"/>
          </a:xfrm>
        </p:spPr>
        <p:txBody>
          <a:bodyPr>
            <a:normAutofit/>
          </a:bodyPr>
          <a:lstStyle/>
          <a:p>
            <a:r>
              <a:rPr lang="fi-FI" sz="2600" dirty="0">
                <a:solidFill>
                  <a:srgbClr val="262626"/>
                </a:solidFill>
              </a:rPr>
              <a:t>Kuinka luotettavana pidät eri tahoilta saamaasi tietoa kehityskysymyksistä?</a:t>
            </a:r>
            <a:endParaRPr lang="fi-FI" sz="2600" dirty="0"/>
          </a:p>
        </p:txBody>
      </p:sp>
      <p:graphicFrame>
        <p:nvGraphicFramePr>
          <p:cNvPr id="7" name="Sisällön paikkamerkki 9">
            <a:extLst>
              <a:ext uri="{FF2B5EF4-FFF2-40B4-BE49-F238E27FC236}">
                <a16:creationId xmlns:a16="http://schemas.microsoft.com/office/drawing/2014/main" id="{14B1C90C-6F8C-4826-A280-738E866C2DE5}"/>
              </a:ext>
            </a:extLst>
          </p:cNvPr>
          <p:cNvGraphicFramePr>
            <a:graphicFrameLocks noGrp="1"/>
          </p:cNvGraphicFramePr>
          <p:nvPr>
            <p:ph idx="1"/>
            <p:custDataLst>
              <p:tags r:id="rId3"/>
            </p:custDataLst>
            <p:extLst>
              <p:ext uri="{D42A27DB-BD31-4B8C-83A1-F6EECF244321}">
                <p14:modId xmlns:p14="http://schemas.microsoft.com/office/powerpoint/2010/main" val="1535933379"/>
              </p:ext>
            </p:extLst>
          </p:nvPr>
        </p:nvGraphicFramePr>
        <p:xfrm>
          <a:off x="24493" y="1155941"/>
          <a:ext cx="9447311" cy="5219960"/>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3594644D-CDF5-498D-92E4-E8C50204E086}"/>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n=1173</a:t>
            </a:r>
            <a:endParaRPr lang="it-IT" sz="1200" b="0" dirty="0">
              <a:solidFill>
                <a:srgbClr val="262626"/>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308132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iruutu 9">
            <a:extLst>
              <a:ext uri="{FF2B5EF4-FFF2-40B4-BE49-F238E27FC236}">
                <a16:creationId xmlns:a16="http://schemas.microsoft.com/office/drawing/2014/main" id="{53BD57F3-01DD-4D3A-A794-0BAA286693A7}"/>
              </a:ext>
            </a:extLst>
          </p:cNvPr>
          <p:cNvSpPr txBox="1"/>
          <p:nvPr/>
        </p:nvSpPr>
        <p:spPr>
          <a:xfrm>
            <a:off x="690923" y="995673"/>
            <a:ext cx="6459522" cy="3693319"/>
          </a:xfrm>
          <a:prstGeom prst="rect">
            <a:avLst/>
          </a:prstGeom>
          <a:noFill/>
        </p:spPr>
        <p:txBody>
          <a:bodyPr wrap="square" rtlCol="0">
            <a:spAutoFit/>
          </a:bodyPr>
          <a:lstStyle/>
          <a:p>
            <a:r>
              <a:rPr lang="fi-FI" b="0" i="0" dirty="0">
                <a:solidFill>
                  <a:srgbClr val="000000"/>
                </a:solidFill>
                <a:effectLst/>
                <a:latin typeface="Wigrum"/>
              </a:rPr>
              <a:t>LIITE</a:t>
            </a:r>
            <a:br>
              <a:rPr lang="fi-FI" b="0" i="0" dirty="0">
                <a:solidFill>
                  <a:srgbClr val="000000"/>
                </a:solidFill>
                <a:effectLst/>
                <a:latin typeface="Wigrum"/>
              </a:rPr>
            </a:br>
            <a:endParaRPr lang="fi-FI" b="0" i="0" dirty="0">
              <a:solidFill>
                <a:srgbClr val="000000"/>
              </a:solidFill>
              <a:effectLst/>
              <a:latin typeface="Wigrum"/>
            </a:endParaRPr>
          </a:p>
          <a:p>
            <a:r>
              <a:rPr lang="fi-FI" sz="3600" b="0" i="0" dirty="0">
                <a:solidFill>
                  <a:srgbClr val="000000"/>
                </a:solidFill>
                <a:effectLst/>
                <a:latin typeface="Wigrum"/>
              </a:rPr>
              <a:t>Tutkimusmenetelmän selostus ja arviointia menetelmänvaihdoksen vaikutuksesta tulosten seurantaan </a:t>
            </a:r>
          </a:p>
          <a:p>
            <a:endParaRPr lang="fi-FI" dirty="0">
              <a:solidFill>
                <a:srgbClr val="000000"/>
              </a:solidFill>
              <a:latin typeface="Wigrum"/>
            </a:endParaRPr>
          </a:p>
        </p:txBody>
      </p:sp>
      <p:pic>
        <p:nvPicPr>
          <p:cNvPr id="3" name="Kuva 2">
            <a:extLst>
              <a:ext uri="{FF2B5EF4-FFF2-40B4-BE49-F238E27FC236}">
                <a16:creationId xmlns:a16="http://schemas.microsoft.com/office/drawing/2014/main" id="{E258A5A3-7C2D-47C4-8EEE-A3EFCF5EB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725" y="0"/>
            <a:ext cx="4867275" cy="6858000"/>
          </a:xfrm>
          <a:prstGeom prst="rect">
            <a:avLst/>
          </a:prstGeom>
        </p:spPr>
      </p:pic>
      <p:sp>
        <p:nvSpPr>
          <p:cNvPr id="4" name="Alatunnisteen paikkamerkki 3">
            <a:extLst>
              <a:ext uri="{FF2B5EF4-FFF2-40B4-BE49-F238E27FC236}">
                <a16:creationId xmlns:a16="http://schemas.microsoft.com/office/drawing/2014/main" id="{48769858-8201-423A-B0FB-AEDA2D5D19B8}"/>
              </a:ext>
            </a:extLst>
          </p:cNvPr>
          <p:cNvSpPr>
            <a:spLocks noGrp="1"/>
          </p:cNvSpPr>
          <p:nvPr>
            <p:ph type="ftr" sz="quarter" idx="11"/>
          </p:nvPr>
        </p:nvSpPr>
        <p:spPr>
          <a:xfrm>
            <a:off x="736575" y="6547757"/>
            <a:ext cx="5415062" cy="271686"/>
          </a:xfrm>
        </p:spPr>
        <p:txBody>
          <a:bodyPr/>
          <a:lstStyle/>
          <a:p>
            <a:r>
              <a:rPr lang="fi-FI" dirty="0"/>
              <a:t>Suomalaisten mielipiteet kehitysyhteistyöstä 2021</a:t>
            </a:r>
          </a:p>
        </p:txBody>
      </p:sp>
      <p:sp>
        <p:nvSpPr>
          <p:cNvPr id="5" name="Dian numeron paikkamerkki 4">
            <a:extLst>
              <a:ext uri="{FF2B5EF4-FFF2-40B4-BE49-F238E27FC236}">
                <a16:creationId xmlns:a16="http://schemas.microsoft.com/office/drawing/2014/main" id="{6EA8735B-C089-41DD-A75F-F28E5C2C6B6A}"/>
              </a:ext>
            </a:extLst>
          </p:cNvPr>
          <p:cNvSpPr>
            <a:spLocks noGrp="1"/>
          </p:cNvSpPr>
          <p:nvPr>
            <p:ph type="sldNum" sz="quarter" idx="12"/>
          </p:nvPr>
        </p:nvSpPr>
        <p:spPr/>
        <p:txBody>
          <a:bodyPr/>
          <a:lstStyle/>
          <a:p>
            <a:fld id="{45530FF3-944E-453D-AD86-280F662E2B3A}" type="slidenum">
              <a:rPr lang="fi-FI" smtClean="0"/>
              <a:t>34</a:t>
            </a:fld>
            <a:endParaRPr lang="fi-FI"/>
          </a:p>
        </p:txBody>
      </p:sp>
    </p:spTree>
    <p:extLst>
      <p:ext uri="{BB962C8B-B14F-4D97-AF65-F5344CB8AC3E}">
        <p14:creationId xmlns:p14="http://schemas.microsoft.com/office/powerpoint/2010/main" val="3632533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024F2AB-7E0A-4474-A40E-313F14BFD2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B0E4E-F5D7-41BD-96AC-FA55D8C3805E}" type="slidenum">
              <a:rPr kumimoji="0" lang="fi-FI" sz="1200" b="0" i="0" u="none" strike="noStrike" kern="1200" cap="none" spc="0" normalizeH="0" baseline="0" noProof="0" smtClean="0">
                <a:ln>
                  <a:noFill/>
                </a:ln>
                <a:solidFill>
                  <a:prstClr val="black">
                    <a:tint val="75000"/>
                  </a:prstClr>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i-FI" sz="1200" b="0" i="0" u="none" strike="noStrike" kern="1200" cap="none" spc="0" normalizeH="0" baseline="0" noProof="0">
              <a:ln>
                <a:noFill/>
              </a:ln>
              <a:solidFill>
                <a:prstClr val="black">
                  <a:tint val="75000"/>
                </a:prstClr>
              </a:solidFill>
              <a:effectLst/>
              <a:uLnTx/>
              <a:uFillTx/>
              <a:latin typeface="Calibri Light" panose="020F0302020204030204"/>
              <a:ea typeface="+mn-ea"/>
              <a:cs typeface="+mn-cs"/>
            </a:endParaRPr>
          </a:p>
        </p:txBody>
      </p:sp>
      <p:sp>
        <p:nvSpPr>
          <p:cNvPr id="5" name="Otsikko 4">
            <a:extLst>
              <a:ext uri="{FF2B5EF4-FFF2-40B4-BE49-F238E27FC236}">
                <a16:creationId xmlns:a16="http://schemas.microsoft.com/office/drawing/2014/main" id="{1F4AF626-2882-4DB0-AA81-CE6EB046723A}"/>
              </a:ext>
            </a:extLst>
          </p:cNvPr>
          <p:cNvSpPr>
            <a:spLocks noGrp="1"/>
          </p:cNvSpPr>
          <p:nvPr>
            <p:ph type="title"/>
          </p:nvPr>
        </p:nvSpPr>
        <p:spPr>
          <a:xfrm>
            <a:off x="653138" y="520523"/>
            <a:ext cx="10190266" cy="622647"/>
          </a:xfrm>
        </p:spPr>
        <p:txBody>
          <a:bodyPr>
            <a:normAutofit/>
          </a:bodyPr>
          <a:lstStyle/>
          <a:p>
            <a:r>
              <a:rPr lang="fi-FI" dirty="0"/>
              <a:t>Tutkimusmenetelmän seloste</a:t>
            </a:r>
          </a:p>
        </p:txBody>
      </p:sp>
      <p:sp>
        <p:nvSpPr>
          <p:cNvPr id="6" name="Sisällön paikkamerkki 5">
            <a:extLst>
              <a:ext uri="{FF2B5EF4-FFF2-40B4-BE49-F238E27FC236}">
                <a16:creationId xmlns:a16="http://schemas.microsoft.com/office/drawing/2014/main" id="{A1A48719-6F6A-4B6B-B4A6-194963B67119}"/>
              </a:ext>
            </a:extLst>
          </p:cNvPr>
          <p:cNvSpPr>
            <a:spLocks noGrp="1"/>
          </p:cNvSpPr>
          <p:nvPr>
            <p:ph idx="1"/>
          </p:nvPr>
        </p:nvSpPr>
        <p:spPr>
          <a:xfrm>
            <a:off x="653138" y="1207700"/>
            <a:ext cx="10776862" cy="4357212"/>
          </a:xfrm>
        </p:spPr>
        <p:txBody>
          <a:bodyPr/>
          <a:lstStyle/>
          <a:p>
            <a:r>
              <a:rPr lang="fi-FI" b="1" dirty="0"/>
              <a:t>Taloustutkimuksen internetpaneeli on värvätty monikanavaisesti sekä </a:t>
            </a:r>
            <a:r>
              <a:rPr lang="fi-FI" b="1" dirty="0" err="1"/>
              <a:t>offline</a:t>
            </a:r>
            <a:r>
              <a:rPr lang="fi-FI" b="1" dirty="0"/>
              <a:t>- että online-ympäristöissä. Mahdollisimman korkean vastausten laadun ja edustavuuden varmistamiseksi kaikki </a:t>
            </a:r>
            <a:r>
              <a:rPr lang="fi-FI" b="1" dirty="0" err="1"/>
              <a:t>offline</a:t>
            </a:r>
            <a:r>
              <a:rPr lang="fi-FI" b="1" dirty="0"/>
              <a:t>-jäsenet on rekrytoitu Suomen väestöä (pl. Ahvenanmaa) edustavien puhelin- tai ovelta ovelle -tutkimusten yhteydessä tai muilla satunnaistetuilla puhelin- ja kirjekampanjoilla. Online-värvätyt jäsenet on puolestaan rekrytoitu mahdollisimman useita ja erilaisia sähköisiä kanavia käyttäen (mm. sähköpostisuorat, ilmoitukset verkkomedioissa, mainonta sosiaalisissa medioissa, ja muut kohderyhmäkohtaiset sähköiset kanavat).</a:t>
            </a:r>
          </a:p>
          <a:p>
            <a:r>
              <a:rPr lang="fi-FI" b="1" dirty="0"/>
              <a:t>Tutkimusotokset muodostetaan ohjelmallisesti satunnaispoimintana tutkimukseen toivotun väestö- sekä paneelikohderyhmän perusteella. </a:t>
            </a:r>
          </a:p>
          <a:p>
            <a:r>
              <a:rPr lang="fi-FI" b="1" dirty="0"/>
              <a:t>Paneeliamme hallinnoidaan aktiivisesti; seuraamme mm. vastausten laatua, paneelin käyttöastetta, panelistien osallistumisaktiivisuutta ja erilaisia rekrytointiprosessimittareita. Passiiviset panelistit poistetaan paneelista.</a:t>
            </a:r>
          </a:p>
          <a:p>
            <a:r>
              <a:rPr lang="fi-FI" b="1" dirty="0"/>
              <a:t>Paneeliamme käytetään ainoastaan markkinatutkimustarkoituksiin. Kaikki informaatio, mukaan lukien tutkimusvastaukset, ovat ehdottoman luottamuksellisia eikä vastaajien nimiä tai muita yhteystietoja yhdistetä tutkimusvastauksiin ilman vastaajakohtaista kirjallista lupaa. Emme myy panelistiemme nimi- tai yhteystietoja millekään kolmannelle osapuolelle. Edellytämme myös, etteivät panelistit tai heidän perheenjäsenensä työskentele markkinatutkimusyrityksessä tai vastaavissa tehtävissä muissa organisaatioissa. </a:t>
            </a:r>
          </a:p>
          <a:p>
            <a:r>
              <a:rPr lang="fi-FI" b="1" dirty="0"/>
              <a:t>Noudatamme toiminnassamme kansainvälistä markkinatutkimustoimialan standardia ISO 20252. Noudatamme myös markkinatutkimusalan kansainvälisen kattojärjestön </a:t>
            </a:r>
            <a:r>
              <a:rPr lang="fi-FI" b="1" dirty="0" err="1"/>
              <a:t>ESOMARin</a:t>
            </a:r>
            <a:r>
              <a:rPr lang="fi-FI" b="1" dirty="0"/>
              <a:t> ja Kansainvälisen kauppakamarin sääntöjä.</a:t>
            </a:r>
          </a:p>
        </p:txBody>
      </p:sp>
      <p:sp>
        <p:nvSpPr>
          <p:cNvPr id="3" name="Alatunnisteen paikkamerkki 2">
            <a:extLst>
              <a:ext uri="{FF2B5EF4-FFF2-40B4-BE49-F238E27FC236}">
                <a16:creationId xmlns:a16="http://schemas.microsoft.com/office/drawing/2014/main" id="{402C1CED-91AC-4B7B-8E4D-B2CC1A9AFC59}"/>
              </a:ext>
            </a:extLst>
          </p:cNvPr>
          <p:cNvSpPr>
            <a:spLocks noGrp="1"/>
          </p:cNvSpPr>
          <p:nvPr>
            <p:ph type="ftr" sz="quarter" idx="11"/>
          </p:nvPr>
        </p:nvSpPr>
        <p:spPr/>
        <p:txBody>
          <a:bodyPr/>
          <a:lstStyle/>
          <a:p>
            <a:r>
              <a:rPr lang="fi-FI"/>
              <a:t>Suomalaisten mielipiteet kehitysyhteistyöstä 2021</a:t>
            </a:r>
          </a:p>
        </p:txBody>
      </p:sp>
    </p:spTree>
    <p:extLst>
      <p:ext uri="{BB962C8B-B14F-4D97-AF65-F5344CB8AC3E}">
        <p14:creationId xmlns:p14="http://schemas.microsoft.com/office/powerpoint/2010/main" val="2920662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Suomalaisten mielipiteet kehitysyhteistyöstä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36</a:t>
            </a:fld>
            <a:endParaRPr lang="fi-FI"/>
          </a:p>
        </p:txBody>
      </p:sp>
      <p:sp>
        <p:nvSpPr>
          <p:cNvPr id="7" name="Otsikko 6"/>
          <p:cNvSpPr>
            <a:spLocks noGrp="1"/>
          </p:cNvSpPr>
          <p:nvPr>
            <p:ph type="title"/>
            <p:custDataLst>
              <p:tags r:id="rId1"/>
            </p:custDataLst>
          </p:nvPr>
        </p:nvSpPr>
        <p:spPr/>
        <p:txBody>
          <a:bodyPr/>
          <a:lstStyle/>
          <a:p>
            <a:r>
              <a:rPr lang="fi-FI" dirty="0">
                <a:solidFill>
                  <a:srgbClr val="262626"/>
                </a:solidFill>
              </a:rPr>
              <a:t>Vastaajajoukon rakenne (painotettu) 1(3)</a:t>
            </a:r>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89702806"/>
              </p:ext>
            </p:extLst>
          </p:nvPr>
        </p:nvGraphicFramePr>
        <p:xfrm>
          <a:off x="1623010" y="1461431"/>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p:cNvSpPr txBox="1">
            <a:spLocks/>
          </p:cNvSpPr>
          <p:nvPr/>
        </p:nvSpPr>
        <p:spPr>
          <a:xfrm>
            <a:off x="814917" y="6122761"/>
            <a:ext cx="32522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n=1173, N=4 334 000</a:t>
            </a:r>
          </a:p>
        </p:txBody>
      </p:sp>
    </p:spTree>
    <p:extLst>
      <p:ext uri="{BB962C8B-B14F-4D97-AF65-F5344CB8AC3E}">
        <p14:creationId xmlns:p14="http://schemas.microsoft.com/office/powerpoint/2010/main" val="772319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Suomalaisten mielipiteet kehitysyhteistyöstä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37</a:t>
            </a:fld>
            <a:endParaRPr lang="fi-FI"/>
          </a:p>
        </p:txBody>
      </p:sp>
      <p:sp>
        <p:nvSpPr>
          <p:cNvPr id="7" name="Otsikko 6"/>
          <p:cNvSpPr>
            <a:spLocks noGrp="1"/>
          </p:cNvSpPr>
          <p:nvPr>
            <p:ph type="title"/>
            <p:custDataLst>
              <p:tags r:id="rId1"/>
            </p:custDataLst>
          </p:nvPr>
        </p:nvSpPr>
        <p:spPr/>
        <p:txBody>
          <a:bodyPr/>
          <a:lstStyle/>
          <a:p>
            <a:r>
              <a:rPr lang="fi-FI" dirty="0">
                <a:solidFill>
                  <a:srgbClr val="262626"/>
                </a:solidFill>
              </a:rPr>
              <a:t>Vastaajajoukon rakenne (painotettu) 2(3)</a:t>
            </a:r>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419750094"/>
              </p:ext>
            </p:extLst>
          </p:nvPr>
        </p:nvGraphicFramePr>
        <p:xfrm>
          <a:off x="1911768" y="1377199"/>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p:cNvSpPr txBox="1">
            <a:spLocks/>
          </p:cNvSpPr>
          <p:nvPr/>
        </p:nvSpPr>
        <p:spPr>
          <a:xfrm>
            <a:off x="814917" y="6122761"/>
            <a:ext cx="32522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n=1173, N=4 334 000</a:t>
            </a:r>
          </a:p>
        </p:txBody>
      </p:sp>
    </p:spTree>
    <p:extLst>
      <p:ext uri="{BB962C8B-B14F-4D97-AF65-F5344CB8AC3E}">
        <p14:creationId xmlns:p14="http://schemas.microsoft.com/office/powerpoint/2010/main" val="3498061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fi-FI"/>
              <a:t>Suomalaisten mielipiteet kehitysyhteistyöstä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38</a:t>
            </a:fld>
            <a:endParaRPr lang="fi-FI"/>
          </a:p>
        </p:txBody>
      </p:sp>
      <p:sp>
        <p:nvSpPr>
          <p:cNvPr id="7" name="Otsikko 6"/>
          <p:cNvSpPr>
            <a:spLocks noGrp="1"/>
          </p:cNvSpPr>
          <p:nvPr>
            <p:ph type="title"/>
            <p:custDataLst>
              <p:tags r:id="rId1"/>
            </p:custDataLst>
          </p:nvPr>
        </p:nvSpPr>
        <p:spPr/>
        <p:txBody>
          <a:bodyPr/>
          <a:lstStyle/>
          <a:p>
            <a:r>
              <a:rPr lang="fi-FI" dirty="0">
                <a:solidFill>
                  <a:srgbClr val="262626"/>
                </a:solidFill>
              </a:rPr>
              <a:t>Vastaajajoukon rakenne (painotettu) 3(3)</a:t>
            </a:r>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2424776407"/>
              </p:ext>
            </p:extLst>
          </p:nvPr>
        </p:nvGraphicFramePr>
        <p:xfrm>
          <a:off x="1967915" y="1334861"/>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p:cNvSpPr txBox="1">
            <a:spLocks/>
          </p:cNvSpPr>
          <p:nvPr/>
        </p:nvSpPr>
        <p:spPr>
          <a:xfrm>
            <a:off x="814917" y="6122761"/>
            <a:ext cx="32522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n=1173, N=4 334 000</a:t>
            </a:r>
          </a:p>
        </p:txBody>
      </p:sp>
    </p:spTree>
    <p:extLst>
      <p:ext uri="{BB962C8B-B14F-4D97-AF65-F5344CB8AC3E}">
        <p14:creationId xmlns:p14="http://schemas.microsoft.com/office/powerpoint/2010/main" val="2686903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024F2AB-7E0A-4474-A40E-313F14BFD2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B0E4E-F5D7-41BD-96AC-FA55D8C3805E}" type="slidenum">
              <a:rPr kumimoji="0" lang="fi-FI" sz="1200" b="0" i="0" u="none" strike="noStrike" kern="1200" cap="none" spc="0" normalizeH="0" baseline="0" noProof="0" smtClean="0">
                <a:ln>
                  <a:noFill/>
                </a:ln>
                <a:solidFill>
                  <a:prstClr val="black">
                    <a:tint val="75000"/>
                  </a:prstClr>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i-FI" sz="1200" b="0" i="0" u="none" strike="noStrike" kern="1200" cap="none" spc="0" normalizeH="0" baseline="0" noProof="0">
              <a:ln>
                <a:noFill/>
              </a:ln>
              <a:solidFill>
                <a:prstClr val="black">
                  <a:tint val="75000"/>
                </a:prstClr>
              </a:solidFill>
              <a:effectLst/>
              <a:uLnTx/>
              <a:uFillTx/>
              <a:latin typeface="Calibri Light" panose="020F0302020204030204"/>
              <a:ea typeface="+mn-ea"/>
              <a:cs typeface="+mn-cs"/>
            </a:endParaRPr>
          </a:p>
        </p:txBody>
      </p:sp>
      <p:sp>
        <p:nvSpPr>
          <p:cNvPr id="5" name="Otsikko 4">
            <a:extLst>
              <a:ext uri="{FF2B5EF4-FFF2-40B4-BE49-F238E27FC236}">
                <a16:creationId xmlns:a16="http://schemas.microsoft.com/office/drawing/2014/main" id="{1F4AF626-2882-4DB0-AA81-CE6EB046723A}"/>
              </a:ext>
            </a:extLst>
          </p:cNvPr>
          <p:cNvSpPr>
            <a:spLocks noGrp="1"/>
          </p:cNvSpPr>
          <p:nvPr>
            <p:ph type="title"/>
          </p:nvPr>
        </p:nvSpPr>
        <p:spPr>
          <a:xfrm>
            <a:off x="653138" y="520523"/>
            <a:ext cx="5940610" cy="813327"/>
          </a:xfrm>
        </p:spPr>
        <p:txBody>
          <a:bodyPr>
            <a:normAutofit fontScale="90000"/>
          </a:bodyPr>
          <a:lstStyle/>
          <a:p>
            <a:r>
              <a:rPr lang="fi-FI" dirty="0"/>
              <a:t>Kehitysyhteistyöhön kielteisesti suhtautuvien vastaukset tulevat nyt aiempaa korostuneemmin esiin</a:t>
            </a:r>
          </a:p>
        </p:txBody>
      </p:sp>
      <p:sp>
        <p:nvSpPr>
          <p:cNvPr id="6" name="Sisällön paikkamerkki 5">
            <a:extLst>
              <a:ext uri="{FF2B5EF4-FFF2-40B4-BE49-F238E27FC236}">
                <a16:creationId xmlns:a16="http://schemas.microsoft.com/office/drawing/2014/main" id="{A1A48719-6F6A-4B6B-B4A6-194963B67119}"/>
              </a:ext>
            </a:extLst>
          </p:cNvPr>
          <p:cNvSpPr>
            <a:spLocks noGrp="1"/>
          </p:cNvSpPr>
          <p:nvPr>
            <p:ph idx="1"/>
          </p:nvPr>
        </p:nvSpPr>
        <p:spPr>
          <a:xfrm>
            <a:off x="1013864" y="2147582"/>
            <a:ext cx="5442862" cy="3861390"/>
          </a:xfrm>
        </p:spPr>
        <p:txBody>
          <a:bodyPr/>
          <a:lstStyle/>
          <a:p>
            <a:r>
              <a:rPr lang="fi-FI" b="1" dirty="0"/>
              <a:t>Selvä enemmistö (82 %) pitää köyhyyden poistamista ja eriarvoisuuden vähentämistä maailmasta erittäin tai melko tärkeänä (vuoden 2020 luku oli 86 prosenttia). Vaikka kehitysyhteistyön kriitikot ovat selvästi vähemmistössä, heidän määränsä näyttää lisääntyneen verrattuna aiempiin vuosiin.</a:t>
            </a:r>
          </a:p>
          <a:p>
            <a:r>
              <a:rPr lang="fi-FI" b="1" dirty="0"/>
              <a:t>Noin kolmasosa suomalaisista ei pidä kehitysyhteistyötä/kehityspolitiikkaa tärkeänä, ja luku on suurempi kuin aikaisemmin mittaushistoriassa.</a:t>
            </a:r>
          </a:p>
          <a:p>
            <a:r>
              <a:rPr lang="fi-FI" b="1" dirty="0"/>
              <a:t>Erityisen paljon on lisääntynyt kriitikoiden määrä siinä kysymyksessä, joka koskee Suomen kehitysyhteistyön tehokkuutta ja tuloksellisuutta.</a:t>
            </a:r>
          </a:p>
          <a:p>
            <a:endParaRPr lang="fi-FI" b="1" dirty="0"/>
          </a:p>
          <a:p>
            <a:endParaRPr lang="fi-FI" b="1" dirty="0"/>
          </a:p>
        </p:txBody>
      </p:sp>
      <p:pic>
        <p:nvPicPr>
          <p:cNvPr id="7" name="Kuva 6">
            <a:extLst>
              <a:ext uri="{FF2B5EF4-FFF2-40B4-BE49-F238E27FC236}">
                <a16:creationId xmlns:a16="http://schemas.microsoft.com/office/drawing/2014/main" id="{47027D0A-28AB-422A-88A2-13698FD17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935" y="-3518"/>
            <a:ext cx="4867275" cy="6858000"/>
          </a:xfrm>
          <a:prstGeom prst="rect">
            <a:avLst/>
          </a:prstGeom>
        </p:spPr>
      </p:pic>
      <p:sp>
        <p:nvSpPr>
          <p:cNvPr id="3" name="Alatunnisteen paikkamerkki 2">
            <a:extLst>
              <a:ext uri="{FF2B5EF4-FFF2-40B4-BE49-F238E27FC236}">
                <a16:creationId xmlns:a16="http://schemas.microsoft.com/office/drawing/2014/main" id="{A48C0854-C7DE-4936-9940-2BEF890AFAED}"/>
              </a:ext>
            </a:extLst>
          </p:cNvPr>
          <p:cNvSpPr>
            <a:spLocks noGrp="1"/>
          </p:cNvSpPr>
          <p:nvPr>
            <p:ph type="ftr" sz="quarter" idx="11"/>
          </p:nvPr>
        </p:nvSpPr>
        <p:spPr/>
        <p:txBody>
          <a:bodyPr/>
          <a:lstStyle/>
          <a:p>
            <a:r>
              <a:rPr lang="fi-FI"/>
              <a:t>Suomalaisten mielipiteet kehitysyhteistyöstä 2021</a:t>
            </a:r>
          </a:p>
        </p:txBody>
      </p:sp>
    </p:spTree>
    <p:extLst>
      <p:ext uri="{BB962C8B-B14F-4D97-AF65-F5344CB8AC3E}">
        <p14:creationId xmlns:p14="http://schemas.microsoft.com/office/powerpoint/2010/main" val="1398035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a:xfrm>
            <a:off x="814917" y="6547757"/>
            <a:ext cx="5415062" cy="271686"/>
          </a:xfrm>
        </p:spPr>
        <p:txBody>
          <a:bodyPr/>
          <a:lstStyle/>
          <a:p>
            <a:r>
              <a:rPr lang="fi-FI"/>
              <a:t>Suomalaisten mielipiteet kehitysyhteistyöstä 2021</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fld id="{45530FF3-944E-453D-AD86-280F662E2B3A}" type="slidenum">
              <a:rPr lang="fi-FI" smtClean="0"/>
              <a:t>4</a:t>
            </a:fld>
            <a:endParaRPr lang="fi-FI"/>
          </a:p>
        </p:txBody>
      </p:sp>
      <p:sp>
        <p:nvSpPr>
          <p:cNvPr id="6" name="Otsikko 6"/>
          <p:cNvSpPr>
            <a:spLocks noGrp="1"/>
          </p:cNvSpPr>
          <p:nvPr>
            <p:ph type="title"/>
            <p:custDataLst>
              <p:tags r:id="rId2"/>
            </p:custDataLst>
          </p:nvPr>
        </p:nvSpPr>
        <p:spPr>
          <a:xfrm>
            <a:off x="653137" y="582697"/>
            <a:ext cx="11033765" cy="622647"/>
          </a:xfrm>
        </p:spPr>
        <p:txBody>
          <a:bodyPr>
            <a:normAutofit fontScale="90000"/>
          </a:bodyPr>
          <a:lstStyle/>
          <a:p>
            <a:r>
              <a:rPr lang="fi-FI" dirty="0">
                <a:solidFill>
                  <a:srgbClr val="262626"/>
                </a:solidFill>
              </a:rPr>
              <a:t>Kuinka tärkeää on köyhyyden poistaminen ja eriarvoisuuden vähentäminen maailmasta?</a:t>
            </a:r>
            <a:endParaRPr lang="fi-FI" dirty="0"/>
          </a:p>
        </p:txBody>
      </p:sp>
      <p:graphicFrame>
        <p:nvGraphicFramePr>
          <p:cNvPr id="7" name="Sisällön paikkamerkki 9">
            <a:extLst>
              <a:ext uri="{FF2B5EF4-FFF2-40B4-BE49-F238E27FC236}">
                <a16:creationId xmlns:a16="http://schemas.microsoft.com/office/drawing/2014/main" id="{14B1C90C-6F8C-4826-A280-738E866C2DE5}"/>
              </a:ext>
            </a:extLst>
          </p:cNvPr>
          <p:cNvGraphicFramePr>
            <a:graphicFrameLocks noGrp="1"/>
          </p:cNvGraphicFramePr>
          <p:nvPr>
            <p:ph idx="1"/>
            <p:custDataLst>
              <p:tags r:id="rId3"/>
            </p:custDataLst>
            <p:extLst>
              <p:ext uri="{D42A27DB-BD31-4B8C-83A1-F6EECF244321}">
                <p14:modId xmlns:p14="http://schemas.microsoft.com/office/powerpoint/2010/main" val="2755150657"/>
              </p:ext>
            </p:extLst>
          </p:nvPr>
        </p:nvGraphicFramePr>
        <p:xfrm>
          <a:off x="1778081" y="1461431"/>
          <a:ext cx="8223640"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3594644D-CDF5-498D-92E4-E8C50204E086}"/>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613196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024F2AB-7E0A-4474-A40E-313F14BFD2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B0E4E-F5D7-41BD-96AC-FA55D8C3805E}" type="slidenum">
              <a:rPr kumimoji="0" lang="fi-FI" sz="1200" b="0" i="0" u="none" strike="noStrike" kern="1200" cap="none" spc="0" normalizeH="0" baseline="0" noProof="0" smtClean="0">
                <a:ln>
                  <a:noFill/>
                </a:ln>
                <a:solidFill>
                  <a:prstClr val="black">
                    <a:tint val="75000"/>
                  </a:prstClr>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i-FI" sz="1200" b="0" i="0" u="none" strike="noStrike" kern="1200" cap="none" spc="0" normalizeH="0" baseline="0" noProof="0">
              <a:ln>
                <a:noFill/>
              </a:ln>
              <a:solidFill>
                <a:prstClr val="black">
                  <a:tint val="75000"/>
                </a:prstClr>
              </a:solidFill>
              <a:effectLst/>
              <a:uLnTx/>
              <a:uFillTx/>
              <a:latin typeface="Calibri Light" panose="020F0302020204030204"/>
              <a:ea typeface="+mn-ea"/>
              <a:cs typeface="+mn-cs"/>
            </a:endParaRPr>
          </a:p>
        </p:txBody>
      </p:sp>
      <p:sp>
        <p:nvSpPr>
          <p:cNvPr id="5" name="Otsikko 4">
            <a:extLst>
              <a:ext uri="{FF2B5EF4-FFF2-40B4-BE49-F238E27FC236}">
                <a16:creationId xmlns:a16="http://schemas.microsoft.com/office/drawing/2014/main" id="{1F4AF626-2882-4DB0-AA81-CE6EB046723A}"/>
              </a:ext>
            </a:extLst>
          </p:cNvPr>
          <p:cNvSpPr>
            <a:spLocks noGrp="1"/>
          </p:cNvSpPr>
          <p:nvPr>
            <p:ph type="title"/>
          </p:nvPr>
        </p:nvSpPr>
        <p:spPr>
          <a:xfrm>
            <a:off x="622658" y="635990"/>
            <a:ext cx="10190266" cy="622647"/>
          </a:xfrm>
        </p:spPr>
        <p:txBody>
          <a:bodyPr>
            <a:normAutofit/>
          </a:bodyPr>
          <a:lstStyle/>
          <a:p>
            <a:r>
              <a:rPr lang="fi-FI" dirty="0"/>
              <a:t>Vastaustilanne on vaikuttanut joihinkin kysymyksiin</a:t>
            </a:r>
          </a:p>
        </p:txBody>
      </p:sp>
      <p:sp>
        <p:nvSpPr>
          <p:cNvPr id="6" name="Sisällön paikkamerkki 5">
            <a:extLst>
              <a:ext uri="{FF2B5EF4-FFF2-40B4-BE49-F238E27FC236}">
                <a16:creationId xmlns:a16="http://schemas.microsoft.com/office/drawing/2014/main" id="{A1A48719-6F6A-4B6B-B4A6-194963B67119}"/>
              </a:ext>
            </a:extLst>
          </p:cNvPr>
          <p:cNvSpPr>
            <a:spLocks noGrp="1"/>
          </p:cNvSpPr>
          <p:nvPr>
            <p:ph idx="1"/>
          </p:nvPr>
        </p:nvSpPr>
        <p:spPr>
          <a:xfrm>
            <a:off x="609600" y="1258637"/>
            <a:ext cx="10776862" cy="4381508"/>
          </a:xfrm>
        </p:spPr>
        <p:txBody>
          <a:bodyPr/>
          <a:lstStyle/>
          <a:p>
            <a:r>
              <a:rPr lang="fi-FI" b="1" dirty="0"/>
              <a:t>Kehitysyhteistyötutkimusta on tehty samanlaisilla menetelmillä ja osin samoilla kysymyksilläkin vuodesta 2006. Nyt tutkimusmenetelmässä on tapahtunut niin suuri muutos, että tulosten suora vertailu ei ole mahdollista. Jotta prosenttijakaumia voitaisiin luotettavasti vertailla, sekä kysymyksenasettelun että tiedonkeruunmenetelmän pitäisi olla identtiset. Jälkimmäisen kohdalla tämä ehto ei enää toteudu.</a:t>
            </a:r>
          </a:p>
          <a:p>
            <a:r>
              <a:rPr lang="fi-FI" b="1" dirty="0"/>
              <a:t>Aineiston tarkemman analyysin pohjalta näyttää selvältä, että kehitysyhteistyön kriitikoiden määrän kasvu selittyy tutkimusmenetelmän muutoksella. Muutoshan tehtiin vaiheittain niin, että vuonna 2020 puolet haastatteluista tehtiin käyntihaastatteluina ja puolet internetissä.</a:t>
            </a:r>
          </a:p>
          <a:p>
            <a:r>
              <a:rPr lang="fi-FI" b="1" dirty="0"/>
              <a:t>Molemmissa otoksissa on yhtä suuri osuus miehiä ja naisia, eri-ikäisiä sekä eri puolella Suomea asuvia, ja tilastollinen edustavuus on varmistettu painotuksilla. Myöskään perussuomalaisten kannattajien osuus vastaajista ei ole suurempi kuin aikaisemmin – tämä on tärkeä huomio, koska nimenomaan perussuomalaisten kannattajat ovat erottuneet muista puolueista kehitysyhteistyökriittisyydellään.</a:t>
            </a:r>
          </a:p>
          <a:p>
            <a:r>
              <a:rPr lang="fi-FI" b="1" dirty="0"/>
              <a:t>Vastaustilanne saattaa vaikuttaa sitä kautta, että kun aikaisemmin vastaajat kertoivat mielipiteensä kasvokkain (ilman maskeja) haastattelijalle, osalle saattoi syntyä ainakin alitajuinen taipumus antaa niin sanotusti sosiaalisesti hyväksyttävämpiä vastauksia. Vaikka demografiset tekijät on kontrolloitu tilastollisesti taiteen sääntöjen mukaan, voi myös olla, että haastattelijoille ovensa avanneet ovat olleet lähtökohtaisesti avoimempia ja vastaanottavaisempia kuin internetissä kasvottomasti vastaavat. </a:t>
            </a:r>
          </a:p>
          <a:p>
            <a:r>
              <a:rPr lang="fi-FI" b="1" dirty="0"/>
              <a:t>Kriitikot ovat edelleen pienenä vähemmistönä, mutta ilmeisesti heidän mielipiteensä tulee kasvottomassa online-ympäristössä paremmin esiin.</a:t>
            </a:r>
          </a:p>
        </p:txBody>
      </p:sp>
      <p:sp>
        <p:nvSpPr>
          <p:cNvPr id="3" name="Alatunnisteen paikkamerkki 2">
            <a:extLst>
              <a:ext uri="{FF2B5EF4-FFF2-40B4-BE49-F238E27FC236}">
                <a16:creationId xmlns:a16="http://schemas.microsoft.com/office/drawing/2014/main" id="{2813E570-41C1-4F01-A93B-200FBA9C64BF}"/>
              </a:ext>
            </a:extLst>
          </p:cNvPr>
          <p:cNvSpPr>
            <a:spLocks noGrp="1"/>
          </p:cNvSpPr>
          <p:nvPr>
            <p:ph type="ftr" sz="quarter" idx="11"/>
          </p:nvPr>
        </p:nvSpPr>
        <p:spPr/>
        <p:txBody>
          <a:bodyPr/>
          <a:lstStyle/>
          <a:p>
            <a:r>
              <a:rPr lang="fi-FI"/>
              <a:t>Suomalaisten mielipiteet kehitysyhteistyöstä 2021</a:t>
            </a:r>
          </a:p>
        </p:txBody>
      </p:sp>
    </p:spTree>
    <p:extLst>
      <p:ext uri="{BB962C8B-B14F-4D97-AF65-F5344CB8AC3E}">
        <p14:creationId xmlns:p14="http://schemas.microsoft.com/office/powerpoint/2010/main" val="2593123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Suomalaisten mielipiteet kehitysyhteistyöstä 2021</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30FF3-944E-453D-AD86-280F662E2B3A}"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tsikko 6"/>
          <p:cNvSpPr>
            <a:spLocks noGrp="1"/>
          </p:cNvSpPr>
          <p:nvPr>
            <p:ph type="title"/>
            <p:custDataLst>
              <p:tags r:id="rId2"/>
            </p:custDataLst>
          </p:nvPr>
        </p:nvSpPr>
        <p:spPr>
          <a:xfrm>
            <a:off x="653137" y="582697"/>
            <a:ext cx="11033765" cy="622647"/>
          </a:xfrm>
        </p:spPr>
        <p:txBody>
          <a:bodyPr>
            <a:normAutofit/>
          </a:bodyPr>
          <a:lstStyle/>
          <a:p>
            <a:r>
              <a:rPr lang="fi-FI" sz="2800" dirty="0">
                <a:solidFill>
                  <a:srgbClr val="262626"/>
                </a:solidFill>
              </a:rPr>
              <a:t>Miten tärkeänä kehitysyhteistyötä/kehityspolitiikkaa pidetään</a:t>
            </a:r>
            <a:endParaRPr lang="fi-FI" sz="2800" dirty="0"/>
          </a:p>
        </p:txBody>
      </p:sp>
      <p:graphicFrame>
        <p:nvGraphicFramePr>
          <p:cNvPr id="7" name="Sisällön paikkamerkki 9">
            <a:extLst>
              <a:ext uri="{FF2B5EF4-FFF2-40B4-BE49-F238E27FC236}">
                <a16:creationId xmlns:a16="http://schemas.microsoft.com/office/drawing/2014/main" id="{14B1C90C-6F8C-4826-A280-738E866C2DE5}"/>
              </a:ext>
            </a:extLst>
          </p:cNvPr>
          <p:cNvGraphicFramePr>
            <a:graphicFrameLocks noGrp="1"/>
          </p:cNvGraphicFramePr>
          <p:nvPr>
            <p:ph idx="1"/>
            <p:custDataLst>
              <p:tags r:id="rId3"/>
            </p:custDataLst>
            <p:extLst>
              <p:ext uri="{D42A27DB-BD31-4B8C-83A1-F6EECF244321}">
                <p14:modId xmlns:p14="http://schemas.microsoft.com/office/powerpoint/2010/main" val="2441284465"/>
              </p:ext>
            </p:extLst>
          </p:nvPr>
        </p:nvGraphicFramePr>
        <p:xfrm>
          <a:off x="197141" y="1234559"/>
          <a:ext cx="8223640" cy="5040744"/>
        </p:xfrm>
        <a:graphic>
          <a:graphicData uri="http://schemas.openxmlformats.org/drawingml/2006/chart">
            <c:chart xmlns:c="http://schemas.openxmlformats.org/drawingml/2006/chart" xmlns:r="http://schemas.openxmlformats.org/officeDocument/2006/relationships" r:id="rId8"/>
          </a:graphicData>
        </a:graphic>
      </p:graphicFrame>
      <p:sp>
        <p:nvSpPr>
          <p:cNvPr id="9" name="Title 1">
            <a:extLst>
              <a:ext uri="{FF2B5EF4-FFF2-40B4-BE49-F238E27FC236}">
                <a16:creationId xmlns:a16="http://schemas.microsoft.com/office/drawing/2014/main" id="{3594644D-CDF5-498D-92E4-E8C50204E086}"/>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rPr>
              <a:t>n=kaikki vastaajat</a:t>
            </a:r>
            <a:endParaRPr kumimoji="0" lang="it-IT"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endParaRPr>
          </a:p>
        </p:txBody>
      </p:sp>
      <p:sp>
        <p:nvSpPr>
          <p:cNvPr id="10" name="Title 1">
            <a:extLst>
              <a:ext uri="{FF2B5EF4-FFF2-40B4-BE49-F238E27FC236}">
                <a16:creationId xmlns:a16="http://schemas.microsoft.com/office/drawing/2014/main" id="{3594644D-CDF5-498D-92E4-E8C50204E086}"/>
              </a:ext>
            </a:extLst>
          </p:cNvPr>
          <p:cNvSpPr txBox="1">
            <a:spLocks/>
          </p:cNvSpPr>
          <p:nvPr>
            <p:custDataLst>
              <p:tags r:id="rId5"/>
            </p:custDataLst>
          </p:nvPr>
        </p:nvSpPr>
        <p:spPr>
          <a:xfrm>
            <a:off x="293394" y="2119297"/>
            <a:ext cx="1238618" cy="253607"/>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rPr>
              <a:t>Internetpaneeli</a:t>
            </a:r>
            <a:endParaRPr kumimoji="0" lang="it-IT"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endParaRPr>
          </a:p>
        </p:txBody>
      </p:sp>
      <p:sp>
        <p:nvSpPr>
          <p:cNvPr id="11" name="Title 1">
            <a:extLst>
              <a:ext uri="{FF2B5EF4-FFF2-40B4-BE49-F238E27FC236}">
                <a16:creationId xmlns:a16="http://schemas.microsoft.com/office/drawing/2014/main" id="{3594644D-CDF5-498D-92E4-E8C50204E086}"/>
              </a:ext>
            </a:extLst>
          </p:cNvPr>
          <p:cNvSpPr txBox="1">
            <a:spLocks/>
          </p:cNvSpPr>
          <p:nvPr>
            <p:custDataLst>
              <p:tags r:id="rId6"/>
            </p:custDataLst>
          </p:nvPr>
        </p:nvSpPr>
        <p:spPr>
          <a:xfrm>
            <a:off x="293394" y="2332028"/>
            <a:ext cx="1238618" cy="253141"/>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rPr>
              <a:t>Henkilökohtaiset haastattelut</a:t>
            </a:r>
            <a:endParaRPr kumimoji="0" lang="it-IT"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endParaRPr>
          </a:p>
        </p:txBody>
      </p:sp>
      <p:sp>
        <p:nvSpPr>
          <p:cNvPr id="5" name="Tekstiruutu 4">
            <a:extLst>
              <a:ext uri="{FF2B5EF4-FFF2-40B4-BE49-F238E27FC236}">
                <a16:creationId xmlns:a16="http://schemas.microsoft.com/office/drawing/2014/main" id="{AF92FAA6-6D3D-4A7E-9E44-94070F9A61FD}"/>
              </a:ext>
            </a:extLst>
          </p:cNvPr>
          <p:cNvSpPr txBox="1"/>
          <p:nvPr/>
        </p:nvSpPr>
        <p:spPr>
          <a:xfrm>
            <a:off x="8667750" y="1933074"/>
            <a:ext cx="2866523" cy="1815882"/>
          </a:xfrm>
          <a:prstGeom prst="rect">
            <a:avLst/>
          </a:prstGeom>
          <a:noFill/>
        </p:spPr>
        <p:txBody>
          <a:bodyPr wrap="square" rtlCol="0">
            <a:spAutoFit/>
          </a:bodyPr>
          <a:lstStyle/>
          <a:p>
            <a:r>
              <a:rPr lang="fi-FI" sz="1400" dirty="0">
                <a:solidFill>
                  <a:srgbClr val="FF0000"/>
                </a:solidFill>
              </a:rPr>
              <a:t>Vuonna 2020 kysely tehtiin yhtä aikaa henkilökohtaisina käyntihaastatteluina ja internetpaneelissa. Vastausjakaumien vertailu osoittaa, että mielipiteiden äkillinen muutos tässä kysymyksessä johtuu tutkimusmenetelmän vaihdoksesta. </a:t>
            </a:r>
          </a:p>
        </p:txBody>
      </p:sp>
      <p:sp>
        <p:nvSpPr>
          <p:cNvPr id="13" name="Nuoli: Vasen 12">
            <a:extLst>
              <a:ext uri="{FF2B5EF4-FFF2-40B4-BE49-F238E27FC236}">
                <a16:creationId xmlns:a16="http://schemas.microsoft.com/office/drawing/2014/main" id="{1AE32DDD-5777-4E2A-A136-519C4550C9B3}"/>
              </a:ext>
            </a:extLst>
          </p:cNvPr>
          <p:cNvSpPr/>
          <p:nvPr/>
        </p:nvSpPr>
        <p:spPr>
          <a:xfrm>
            <a:off x="7869905" y="2205790"/>
            <a:ext cx="797845" cy="631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Nuoli: Vasen 13">
            <a:extLst>
              <a:ext uri="{FF2B5EF4-FFF2-40B4-BE49-F238E27FC236}">
                <a16:creationId xmlns:a16="http://schemas.microsoft.com/office/drawing/2014/main" id="{6B2F4CD1-4D98-47F8-8A8F-FD5C4CA5EE78}"/>
              </a:ext>
            </a:extLst>
          </p:cNvPr>
          <p:cNvSpPr/>
          <p:nvPr/>
        </p:nvSpPr>
        <p:spPr>
          <a:xfrm>
            <a:off x="7877927" y="2438400"/>
            <a:ext cx="797845" cy="631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custDataLst>
      <p:tags r:id="rId1"/>
    </p:custDataLst>
    <p:extLst>
      <p:ext uri="{BB962C8B-B14F-4D97-AF65-F5344CB8AC3E}">
        <p14:creationId xmlns:p14="http://schemas.microsoft.com/office/powerpoint/2010/main" val="174452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Suomalaisten mielipiteet kehitysyhteistyöstä 2021</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30FF3-944E-453D-AD86-280F662E2B3A}"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Otsikko 6"/>
          <p:cNvSpPr>
            <a:spLocks noGrp="1"/>
          </p:cNvSpPr>
          <p:nvPr>
            <p:ph type="title"/>
            <p:custDataLst>
              <p:tags r:id="rId2"/>
            </p:custDataLst>
          </p:nvPr>
        </p:nvSpPr>
        <p:spPr>
          <a:xfrm>
            <a:off x="653137" y="396815"/>
            <a:ext cx="11033765" cy="938342"/>
          </a:xfrm>
        </p:spPr>
        <p:txBody>
          <a:bodyPr>
            <a:normAutofit/>
          </a:bodyPr>
          <a:lstStyle/>
          <a:p>
            <a:r>
              <a:rPr lang="fi-FI" sz="2800" dirty="0">
                <a:solidFill>
                  <a:srgbClr val="262626"/>
                </a:solidFill>
              </a:rPr>
              <a:t>Kuinka hyvin seuraava väittämä vastaa käsitystänne </a:t>
            </a:r>
            <a:br>
              <a:rPr lang="fi-FI" sz="2800" dirty="0">
                <a:solidFill>
                  <a:srgbClr val="262626"/>
                </a:solidFill>
              </a:rPr>
            </a:br>
            <a:r>
              <a:rPr lang="fi-FI" sz="2300" dirty="0">
                <a:solidFill>
                  <a:srgbClr val="262626"/>
                </a:solidFill>
              </a:rPr>
              <a:t>"Suomen kehitysyhteistyö on tehokasta, ja sillä saadaan aikaan tuloksia*"</a:t>
            </a:r>
            <a:endParaRPr lang="fi-FI" dirty="0"/>
          </a:p>
        </p:txBody>
      </p:sp>
      <p:graphicFrame>
        <p:nvGraphicFramePr>
          <p:cNvPr id="7" name="Sisällön paikkamerkki 9">
            <a:extLst>
              <a:ext uri="{FF2B5EF4-FFF2-40B4-BE49-F238E27FC236}">
                <a16:creationId xmlns:a16="http://schemas.microsoft.com/office/drawing/2014/main" id="{14B1C90C-6F8C-4826-A280-738E866C2DE5}"/>
              </a:ext>
            </a:extLst>
          </p:cNvPr>
          <p:cNvGraphicFramePr>
            <a:graphicFrameLocks noGrp="1"/>
          </p:cNvGraphicFramePr>
          <p:nvPr>
            <p:ph idx="1"/>
            <p:custDataLst>
              <p:tags r:id="rId3"/>
            </p:custDataLst>
            <p:extLst>
              <p:ext uri="{D42A27DB-BD31-4B8C-83A1-F6EECF244321}">
                <p14:modId xmlns:p14="http://schemas.microsoft.com/office/powerpoint/2010/main" val="2469303357"/>
              </p:ext>
            </p:extLst>
          </p:nvPr>
        </p:nvGraphicFramePr>
        <p:xfrm>
          <a:off x="293297" y="1155941"/>
          <a:ext cx="8223640" cy="4966819"/>
        </p:xfrm>
        <a:graphic>
          <a:graphicData uri="http://schemas.openxmlformats.org/drawingml/2006/chart">
            <c:chart xmlns:c="http://schemas.openxmlformats.org/drawingml/2006/chart" xmlns:r="http://schemas.openxmlformats.org/officeDocument/2006/relationships" r:id="rId8"/>
          </a:graphicData>
        </a:graphic>
      </p:graphicFrame>
      <p:sp>
        <p:nvSpPr>
          <p:cNvPr id="9" name="Title 1">
            <a:extLst>
              <a:ext uri="{FF2B5EF4-FFF2-40B4-BE49-F238E27FC236}">
                <a16:creationId xmlns:a16="http://schemas.microsoft.com/office/drawing/2014/main" id="{3594644D-CDF5-498D-92E4-E8C50204E086}"/>
              </a:ext>
            </a:extLst>
          </p:cNvPr>
          <p:cNvSpPr txBox="1">
            <a:spLocks/>
          </p:cNvSpPr>
          <p:nvPr>
            <p:custDataLst>
              <p:tags r:id="rId4"/>
            </p:custDataLst>
          </p:nvPr>
        </p:nvSpPr>
        <p:spPr>
          <a:xfrm>
            <a:off x="814917" y="6122760"/>
            <a:ext cx="1623483" cy="253141"/>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rPr>
              <a:t>n=kaikki vastaajat</a:t>
            </a:r>
            <a:endParaRPr kumimoji="0" lang="it-IT"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endParaRPr>
          </a:p>
        </p:txBody>
      </p:sp>
      <p:sp>
        <p:nvSpPr>
          <p:cNvPr id="10" name="Tekstiruutu 9">
            <a:extLst>
              <a:ext uri="{FF2B5EF4-FFF2-40B4-BE49-F238E27FC236}">
                <a16:creationId xmlns:a16="http://schemas.microsoft.com/office/drawing/2014/main" id="{6169A89C-66FC-41D0-A43C-F47E2F7C8786}"/>
              </a:ext>
            </a:extLst>
          </p:cNvPr>
          <p:cNvSpPr txBox="1"/>
          <p:nvPr/>
        </p:nvSpPr>
        <p:spPr>
          <a:xfrm>
            <a:off x="7193143" y="5975791"/>
            <a:ext cx="509770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262626"/>
                </a:solidFill>
                <a:effectLst/>
                <a:uLnTx/>
                <a:uFillTx/>
                <a:latin typeface="Calibri" panose="020F0502020204030204"/>
                <a:ea typeface="+mn-ea"/>
                <a:cs typeface="+mn-cs"/>
              </a:rPr>
              <a:t>*) v. 2002-2003 ”Suomen kehitysyhteistyö on tehokasta ja onnistunutta”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262626"/>
                </a:solidFill>
                <a:effectLst/>
                <a:uLnTx/>
                <a:uFillTx/>
                <a:latin typeface="Calibri" panose="020F0502020204030204"/>
                <a:ea typeface="+mn-ea"/>
                <a:cs typeface="+mn-cs"/>
              </a:rPr>
              <a:t>**) v. 2005 keskiarvo puuttuu</a:t>
            </a:r>
          </a:p>
        </p:txBody>
      </p:sp>
      <p:sp>
        <p:nvSpPr>
          <p:cNvPr id="11" name="Title 1">
            <a:extLst>
              <a:ext uri="{FF2B5EF4-FFF2-40B4-BE49-F238E27FC236}">
                <a16:creationId xmlns:a16="http://schemas.microsoft.com/office/drawing/2014/main" id="{3594644D-CDF5-498D-92E4-E8C50204E086}"/>
              </a:ext>
            </a:extLst>
          </p:cNvPr>
          <p:cNvSpPr txBox="1">
            <a:spLocks/>
          </p:cNvSpPr>
          <p:nvPr>
            <p:custDataLst>
              <p:tags r:id="rId5"/>
            </p:custDataLst>
          </p:nvPr>
        </p:nvSpPr>
        <p:spPr>
          <a:xfrm>
            <a:off x="293297" y="1919004"/>
            <a:ext cx="1238618" cy="253607"/>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rPr>
              <a:t>Internetpaneeli</a:t>
            </a:r>
            <a:endParaRPr kumimoji="0" lang="it-IT"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endParaRPr>
          </a:p>
        </p:txBody>
      </p:sp>
      <p:sp>
        <p:nvSpPr>
          <p:cNvPr id="12" name="Title 1">
            <a:extLst>
              <a:ext uri="{FF2B5EF4-FFF2-40B4-BE49-F238E27FC236}">
                <a16:creationId xmlns:a16="http://schemas.microsoft.com/office/drawing/2014/main" id="{3594644D-CDF5-498D-92E4-E8C50204E086}"/>
              </a:ext>
            </a:extLst>
          </p:cNvPr>
          <p:cNvSpPr txBox="1">
            <a:spLocks/>
          </p:cNvSpPr>
          <p:nvPr>
            <p:custDataLst>
              <p:tags r:id="rId6"/>
            </p:custDataLst>
          </p:nvPr>
        </p:nvSpPr>
        <p:spPr>
          <a:xfrm>
            <a:off x="293298" y="2122259"/>
            <a:ext cx="1379442" cy="352033"/>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rPr>
              <a:t>Henkilökohtainen haastattelu</a:t>
            </a:r>
            <a:endParaRPr kumimoji="0" lang="it-IT"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endParaRPr>
          </a:p>
        </p:txBody>
      </p:sp>
      <p:sp>
        <p:nvSpPr>
          <p:cNvPr id="13" name="Tekstiruutu 12">
            <a:extLst>
              <a:ext uri="{FF2B5EF4-FFF2-40B4-BE49-F238E27FC236}">
                <a16:creationId xmlns:a16="http://schemas.microsoft.com/office/drawing/2014/main" id="{01365988-5651-4200-924C-3E602E35758A}"/>
              </a:ext>
            </a:extLst>
          </p:cNvPr>
          <p:cNvSpPr txBox="1"/>
          <p:nvPr/>
        </p:nvSpPr>
        <p:spPr>
          <a:xfrm>
            <a:off x="9149014" y="1715715"/>
            <a:ext cx="2749688" cy="2031325"/>
          </a:xfrm>
          <a:prstGeom prst="rect">
            <a:avLst/>
          </a:prstGeom>
          <a:noFill/>
        </p:spPr>
        <p:txBody>
          <a:bodyPr wrap="square" rtlCol="0">
            <a:spAutoFit/>
          </a:bodyPr>
          <a:lstStyle/>
          <a:p>
            <a:r>
              <a:rPr lang="fi-FI" sz="1400" dirty="0">
                <a:solidFill>
                  <a:srgbClr val="FF0000"/>
                </a:solidFill>
              </a:rPr>
              <a:t>Vuonna 2020 kysely tehtiin yhtä aikaa henkilökohtaisina käyntihaastatteluina ja internetpaneelissa. Vastausjakaumien vertailu osoittaa, että mielipiteiden äkillinen muutos tässä kysymyksessä johtuu tutkimusmenetelmän vaihdoksesta. </a:t>
            </a:r>
          </a:p>
        </p:txBody>
      </p:sp>
      <p:sp>
        <p:nvSpPr>
          <p:cNvPr id="14" name="Nuoli: Vasen 13">
            <a:extLst>
              <a:ext uri="{FF2B5EF4-FFF2-40B4-BE49-F238E27FC236}">
                <a16:creationId xmlns:a16="http://schemas.microsoft.com/office/drawing/2014/main" id="{EBFB9BDF-6630-4811-B8CC-8102C7063F7A}"/>
              </a:ext>
            </a:extLst>
          </p:cNvPr>
          <p:cNvSpPr/>
          <p:nvPr/>
        </p:nvSpPr>
        <p:spPr>
          <a:xfrm>
            <a:off x="8351168" y="1988432"/>
            <a:ext cx="797845" cy="631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Nuoli: Vasen 14">
            <a:extLst>
              <a:ext uri="{FF2B5EF4-FFF2-40B4-BE49-F238E27FC236}">
                <a16:creationId xmlns:a16="http://schemas.microsoft.com/office/drawing/2014/main" id="{D9317813-BBE6-4E28-B9A4-6F24AF2E73CF}"/>
              </a:ext>
            </a:extLst>
          </p:cNvPr>
          <p:cNvSpPr/>
          <p:nvPr/>
        </p:nvSpPr>
        <p:spPr>
          <a:xfrm>
            <a:off x="8359190" y="2221042"/>
            <a:ext cx="797845" cy="631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custDataLst>
      <p:tags r:id="rId1"/>
    </p:custDataLst>
    <p:extLst>
      <p:ext uri="{BB962C8B-B14F-4D97-AF65-F5344CB8AC3E}">
        <p14:creationId xmlns:p14="http://schemas.microsoft.com/office/powerpoint/2010/main" val="1222238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024F2AB-7E0A-4474-A40E-313F14BFD2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B0E4E-F5D7-41BD-96AC-FA55D8C3805E}" type="slidenum">
              <a:rPr kumimoji="0" lang="fi-FI" sz="1200" b="0" i="0" u="none" strike="noStrike" kern="1200" cap="none" spc="0" normalizeH="0" baseline="0" noProof="0" smtClean="0">
                <a:ln>
                  <a:noFill/>
                </a:ln>
                <a:solidFill>
                  <a:prstClr val="black">
                    <a:tint val="75000"/>
                  </a:prstClr>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i-FI" sz="1200" b="0" i="0" u="none" strike="noStrike" kern="1200" cap="none" spc="0" normalizeH="0" baseline="0" noProof="0">
              <a:ln>
                <a:noFill/>
              </a:ln>
              <a:solidFill>
                <a:prstClr val="black">
                  <a:tint val="75000"/>
                </a:prstClr>
              </a:solidFill>
              <a:effectLst/>
              <a:uLnTx/>
              <a:uFillTx/>
              <a:latin typeface="Calibri Light" panose="020F0302020204030204"/>
              <a:ea typeface="+mn-ea"/>
              <a:cs typeface="+mn-cs"/>
            </a:endParaRPr>
          </a:p>
        </p:txBody>
      </p:sp>
      <p:sp>
        <p:nvSpPr>
          <p:cNvPr id="5" name="Otsikko 4">
            <a:extLst>
              <a:ext uri="{FF2B5EF4-FFF2-40B4-BE49-F238E27FC236}">
                <a16:creationId xmlns:a16="http://schemas.microsoft.com/office/drawing/2014/main" id="{1F4AF626-2882-4DB0-AA81-CE6EB046723A}"/>
              </a:ext>
            </a:extLst>
          </p:cNvPr>
          <p:cNvSpPr>
            <a:spLocks noGrp="1"/>
          </p:cNvSpPr>
          <p:nvPr>
            <p:ph type="title"/>
          </p:nvPr>
        </p:nvSpPr>
        <p:spPr>
          <a:xfrm>
            <a:off x="653138" y="520523"/>
            <a:ext cx="10190266" cy="622647"/>
          </a:xfrm>
        </p:spPr>
        <p:txBody>
          <a:bodyPr>
            <a:normAutofit fontScale="90000"/>
          </a:bodyPr>
          <a:lstStyle/>
          <a:p>
            <a:r>
              <a:rPr lang="fi-FI" dirty="0"/>
              <a:t>Väestön mielipiteiden on luultu polarisoituneen 2010-luvun aikana – mutta se on sosiaalisen median ja internetin luoma harhakuva</a:t>
            </a:r>
          </a:p>
        </p:txBody>
      </p:sp>
      <p:sp>
        <p:nvSpPr>
          <p:cNvPr id="6" name="Sisällön paikkamerkki 5">
            <a:extLst>
              <a:ext uri="{FF2B5EF4-FFF2-40B4-BE49-F238E27FC236}">
                <a16:creationId xmlns:a16="http://schemas.microsoft.com/office/drawing/2014/main" id="{A1A48719-6F6A-4B6B-B4A6-194963B67119}"/>
              </a:ext>
            </a:extLst>
          </p:cNvPr>
          <p:cNvSpPr>
            <a:spLocks noGrp="1"/>
          </p:cNvSpPr>
          <p:nvPr>
            <p:ph idx="1"/>
          </p:nvPr>
        </p:nvSpPr>
        <p:spPr>
          <a:xfrm>
            <a:off x="653138" y="1661020"/>
            <a:ext cx="10776862" cy="4188561"/>
          </a:xfrm>
        </p:spPr>
        <p:txBody>
          <a:bodyPr/>
          <a:lstStyle/>
          <a:p>
            <a:r>
              <a:rPr lang="fi-FI" b="1" dirty="0"/>
              <a:t>Tutkimusta varten analysoitiin kehitysyhteistyömielipiteitä viimeisten kymmenen vuoden ajalta. Oletettu polarisaatio on koskenut etenkin miesten ja naisten sekä perussuomalaisten ja muiden puolueiden kannattajien välisiä mielipide-eroja, ja siksi katsottiin tarkemmin näiden ryhmien mielipiteiden kehitystä vuodesta 2011 vuoteen 2011.</a:t>
            </a:r>
          </a:p>
          <a:p>
            <a:r>
              <a:rPr lang="fi-FI" b="1" dirty="0"/>
              <a:t>Kysymyksiksi valittiin ne kaksi, jotka näyttävät olevan herkimpiä mielikuville ja tuntemuksille: 1) miten tärkeänä kehitysyhteistyötä/kehityspolitiikkaa pidetään sekä 2) miten tehokkaana ja tuloksellisena Suomen kehitysyhteistyö nähdään.</a:t>
            </a:r>
          </a:p>
          <a:p>
            <a:r>
              <a:rPr lang="fi-FI" b="1" dirty="0"/>
              <a:t>Datan analyysi ei tue väitettä mielipiteiden polarisaatiosta. Päinvastoin:  2010-luvun kuluessa itse asiassa miesten ja naisten väliset mielipide-erot jopa hieman tasoittuivat, ja sama koskee perussuomalaisten kannattajia verrattuna muiden puolueiden kannattajiin.</a:t>
            </a:r>
          </a:p>
          <a:p>
            <a:r>
              <a:rPr lang="fi-FI" b="1" dirty="0"/>
              <a:t>Vuosina 2020 ja 2021 mielipiteet polarisoituivat voimakkaasti, mutta samanaikaisesti tehtyjen henkilökohtaisten käyntihaastattelujen ja internetpaneelissa tapahtuneen tiedonkeruun analysointi osoittaa, että polarisaatio johtuu kokonaan tutkimusmenetelmän vaihdoksesta: internet ympäristönä houkuttelee osaa vastaajista vastaamaan ”ärhäkämmin”, kun taas henkilökohtaisen käyntihaastattelun voidaan ajatella jopa laimentavan mielipide-eroja.</a:t>
            </a:r>
          </a:p>
          <a:p>
            <a:endParaRPr lang="fi-FI" b="1" dirty="0"/>
          </a:p>
          <a:p>
            <a:endParaRPr lang="fi-FI" b="1" dirty="0"/>
          </a:p>
        </p:txBody>
      </p:sp>
      <p:sp>
        <p:nvSpPr>
          <p:cNvPr id="3" name="Alatunnisteen paikkamerkki 2">
            <a:extLst>
              <a:ext uri="{FF2B5EF4-FFF2-40B4-BE49-F238E27FC236}">
                <a16:creationId xmlns:a16="http://schemas.microsoft.com/office/drawing/2014/main" id="{9E23218B-AEF0-47BE-8CD6-9228C9044D2B}"/>
              </a:ext>
            </a:extLst>
          </p:cNvPr>
          <p:cNvSpPr>
            <a:spLocks noGrp="1"/>
          </p:cNvSpPr>
          <p:nvPr>
            <p:ph type="ftr" sz="quarter" idx="11"/>
          </p:nvPr>
        </p:nvSpPr>
        <p:spPr/>
        <p:txBody>
          <a:bodyPr/>
          <a:lstStyle/>
          <a:p>
            <a:r>
              <a:rPr lang="fi-FI"/>
              <a:t>Suomalaisten mielipiteet kehitysyhteistyöstä 2021</a:t>
            </a:r>
          </a:p>
        </p:txBody>
      </p:sp>
    </p:spTree>
    <p:extLst>
      <p:ext uri="{BB962C8B-B14F-4D97-AF65-F5344CB8AC3E}">
        <p14:creationId xmlns:p14="http://schemas.microsoft.com/office/powerpoint/2010/main" val="4189868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024F2AB-7E0A-4474-A40E-313F14BFD2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B0E4E-F5D7-41BD-96AC-FA55D8C3805E}" type="slidenum">
              <a:rPr kumimoji="0" lang="fi-FI" sz="1200" b="0" i="0" u="none" strike="noStrike" kern="1200" cap="none" spc="0" normalizeH="0" baseline="0" noProof="0" smtClean="0">
                <a:ln>
                  <a:noFill/>
                </a:ln>
                <a:solidFill>
                  <a:prstClr val="black">
                    <a:tint val="75000"/>
                  </a:prstClr>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i-FI" sz="1200" b="0" i="0" u="none" strike="noStrike" kern="1200" cap="none" spc="0" normalizeH="0" baseline="0" noProof="0">
              <a:ln>
                <a:noFill/>
              </a:ln>
              <a:solidFill>
                <a:prstClr val="black">
                  <a:tint val="75000"/>
                </a:prstClr>
              </a:solidFill>
              <a:effectLst/>
              <a:uLnTx/>
              <a:uFillTx/>
              <a:latin typeface="Calibri Light" panose="020F0302020204030204"/>
              <a:ea typeface="+mn-ea"/>
              <a:cs typeface="+mn-cs"/>
            </a:endParaRPr>
          </a:p>
        </p:txBody>
      </p:sp>
      <p:sp>
        <p:nvSpPr>
          <p:cNvPr id="5" name="Otsikko 4">
            <a:extLst>
              <a:ext uri="{FF2B5EF4-FFF2-40B4-BE49-F238E27FC236}">
                <a16:creationId xmlns:a16="http://schemas.microsoft.com/office/drawing/2014/main" id="{1F4AF626-2882-4DB0-AA81-CE6EB046723A}"/>
              </a:ext>
            </a:extLst>
          </p:cNvPr>
          <p:cNvSpPr>
            <a:spLocks noGrp="1"/>
          </p:cNvSpPr>
          <p:nvPr>
            <p:ph type="title"/>
          </p:nvPr>
        </p:nvSpPr>
        <p:spPr>
          <a:xfrm>
            <a:off x="653138" y="553673"/>
            <a:ext cx="10190266" cy="589497"/>
          </a:xfrm>
        </p:spPr>
        <p:txBody>
          <a:bodyPr>
            <a:normAutofit/>
          </a:bodyPr>
          <a:lstStyle/>
          <a:p>
            <a:r>
              <a:rPr lang="fi-FI" dirty="0"/>
              <a:t>Ovatko mielipiteet polarisoituneet?</a:t>
            </a:r>
          </a:p>
        </p:txBody>
      </p:sp>
      <p:sp>
        <p:nvSpPr>
          <p:cNvPr id="6" name="Sisällön paikkamerkki 5">
            <a:extLst>
              <a:ext uri="{FF2B5EF4-FFF2-40B4-BE49-F238E27FC236}">
                <a16:creationId xmlns:a16="http://schemas.microsoft.com/office/drawing/2014/main" id="{A1A48719-6F6A-4B6B-B4A6-194963B67119}"/>
              </a:ext>
            </a:extLst>
          </p:cNvPr>
          <p:cNvSpPr>
            <a:spLocks noGrp="1"/>
          </p:cNvSpPr>
          <p:nvPr>
            <p:ph idx="1"/>
          </p:nvPr>
        </p:nvSpPr>
        <p:spPr>
          <a:xfrm>
            <a:off x="653138" y="1350628"/>
            <a:ext cx="5819851" cy="4498953"/>
          </a:xfrm>
        </p:spPr>
        <p:txBody>
          <a:bodyPr/>
          <a:lstStyle/>
          <a:p>
            <a:pPr marL="0" indent="0">
              <a:buNone/>
            </a:pPr>
            <a:r>
              <a:rPr lang="fi-FI" b="1" dirty="0"/>
              <a:t>Miten tärkeänä pidätte kehitysyhteistyötä?</a:t>
            </a:r>
            <a:br>
              <a:rPr lang="fi-FI" b="1" dirty="0"/>
            </a:br>
            <a:endParaRPr lang="fi-FI" b="1" dirty="0"/>
          </a:p>
          <a:p>
            <a:pPr marL="2286000" lvl="5" indent="0">
              <a:buNone/>
            </a:pPr>
            <a:r>
              <a:rPr lang="fi-FI" b="1" dirty="0"/>
              <a:t>  Vuosi 2021	Naiset	Miehet</a:t>
            </a:r>
          </a:p>
          <a:p>
            <a:pPr marL="0" indent="0">
              <a:buNone/>
            </a:pPr>
            <a:r>
              <a:rPr lang="fi-FI" b="1" dirty="0"/>
              <a:t>Erittäin tärkeää		36 %	47 %	25 %</a:t>
            </a:r>
          </a:p>
          <a:p>
            <a:pPr marL="0" indent="0">
              <a:buNone/>
            </a:pPr>
            <a:r>
              <a:rPr lang="fi-FI" b="1" dirty="0"/>
              <a:t>Melko tärkeää		32 %	34 %	30 %</a:t>
            </a:r>
          </a:p>
          <a:p>
            <a:pPr marL="0" indent="0">
              <a:buNone/>
            </a:pPr>
            <a:r>
              <a:rPr lang="fi-FI" b="1" dirty="0"/>
              <a:t>Melko vähämerkityksistä	19 %	12 %	26 %</a:t>
            </a:r>
          </a:p>
          <a:p>
            <a:pPr marL="0" indent="0">
              <a:buNone/>
            </a:pPr>
            <a:r>
              <a:rPr lang="fi-FI" b="1" dirty="0"/>
              <a:t>Yhdentekevää		10 %	4 %	17 %</a:t>
            </a:r>
          </a:p>
          <a:p>
            <a:pPr marL="0" indent="0">
              <a:buNone/>
            </a:pPr>
            <a:r>
              <a:rPr lang="fi-FI" b="1" dirty="0"/>
              <a:t>En osaa sanoa		3 %	4 %	2 % </a:t>
            </a:r>
          </a:p>
          <a:p>
            <a:pPr marL="0" indent="0">
              <a:buNone/>
            </a:pPr>
            <a:r>
              <a:rPr lang="fi-FI" b="1" dirty="0"/>
              <a:t>		          Vuosi 2012 	Naiset	Miehet</a:t>
            </a:r>
          </a:p>
          <a:p>
            <a:pPr marL="0" indent="0">
              <a:buNone/>
            </a:pPr>
            <a:r>
              <a:rPr lang="fi-FI" b="1" dirty="0"/>
              <a:t>Erittäin tärkeää		28 %	36 %	19 %</a:t>
            </a:r>
          </a:p>
          <a:p>
            <a:pPr marL="0" indent="0">
              <a:buNone/>
            </a:pPr>
            <a:r>
              <a:rPr lang="fi-FI" b="1" dirty="0"/>
              <a:t>Melko tärkeää		51 %	52 %	51 %</a:t>
            </a:r>
          </a:p>
          <a:p>
            <a:pPr marL="0" indent="0">
              <a:buNone/>
            </a:pPr>
            <a:r>
              <a:rPr lang="fi-FI" b="1" dirty="0"/>
              <a:t>Melko vähämerkityksistä	15 %	7 %	23 %</a:t>
            </a:r>
          </a:p>
          <a:p>
            <a:pPr marL="0" indent="0">
              <a:buNone/>
            </a:pPr>
            <a:r>
              <a:rPr lang="fi-FI" b="1" dirty="0"/>
              <a:t>Yhdentekevää		5 %	3 %	6 %</a:t>
            </a:r>
          </a:p>
          <a:p>
            <a:pPr marL="0" indent="0">
              <a:buNone/>
            </a:pPr>
            <a:r>
              <a:rPr lang="fi-FI" b="1" dirty="0"/>
              <a:t>En osaa sanoa		3 %	4 %	2 %</a:t>
            </a:r>
          </a:p>
          <a:p>
            <a:endParaRPr lang="fi-FI" b="1" dirty="0"/>
          </a:p>
        </p:txBody>
      </p:sp>
      <p:sp>
        <p:nvSpPr>
          <p:cNvPr id="16" name="Tekstiruutu 15">
            <a:extLst>
              <a:ext uri="{FF2B5EF4-FFF2-40B4-BE49-F238E27FC236}">
                <a16:creationId xmlns:a16="http://schemas.microsoft.com/office/drawing/2014/main" id="{8197827C-58A7-4E54-9608-63FEF20D6204}"/>
              </a:ext>
            </a:extLst>
          </p:cNvPr>
          <p:cNvSpPr txBox="1"/>
          <p:nvPr/>
        </p:nvSpPr>
        <p:spPr>
          <a:xfrm>
            <a:off x="6868522" y="368450"/>
            <a:ext cx="4203031"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*Keskiarvojen erot on laskettu neliportaisella asteikolla, jossa ”erittäin tärkeää” saa arvon 4 ja ”yhdentekevää” arvon 1. Esim. tänä vuonna naisten keskiarvo tässä kysymyksessä oli 3,28 ja miesten 2,65. Siitä tulee mielipiteiden jakautumista kuvaava luku 0,63. Mitä isompi tämä luku on, sitä enemmän miesten ja naisten mielipiteet eroavat toisistaan; siis polarisaatio on syvempi.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2021: 0,63*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FF0000"/>
                </a:solidFill>
                <a:effectLst/>
                <a:uLnTx/>
                <a:uFillTx/>
                <a:latin typeface="Calibri" panose="020F0502020204030204"/>
                <a:ea typeface="+mn-ea"/>
                <a:cs typeface="+mn-cs"/>
              </a:rPr>
              <a:t>v. 2020: 0,44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2019: 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2018: 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2017: 0,27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2016: 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2015: 0,31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2014: 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2013: 0,36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2012: 0,37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2011: 0,27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Alatunnisteen paikkamerkki 2">
            <a:extLst>
              <a:ext uri="{FF2B5EF4-FFF2-40B4-BE49-F238E27FC236}">
                <a16:creationId xmlns:a16="http://schemas.microsoft.com/office/drawing/2014/main" id="{D847BE14-C17E-40C4-B8CE-5C3ABF4222A0}"/>
              </a:ext>
            </a:extLst>
          </p:cNvPr>
          <p:cNvSpPr>
            <a:spLocks noGrp="1"/>
          </p:cNvSpPr>
          <p:nvPr>
            <p:ph type="ftr" sz="quarter" idx="11"/>
          </p:nvPr>
        </p:nvSpPr>
        <p:spPr/>
        <p:txBody>
          <a:bodyPr/>
          <a:lstStyle/>
          <a:p>
            <a:r>
              <a:rPr lang="fi-FI"/>
              <a:t>Suomalaisten mielipiteet kehitysyhteistyöstä 2021</a:t>
            </a:r>
          </a:p>
        </p:txBody>
      </p:sp>
    </p:spTree>
    <p:extLst>
      <p:ext uri="{BB962C8B-B14F-4D97-AF65-F5344CB8AC3E}">
        <p14:creationId xmlns:p14="http://schemas.microsoft.com/office/powerpoint/2010/main" val="1068718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024F2AB-7E0A-4474-A40E-313F14BFD2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B0E4E-F5D7-41BD-96AC-FA55D8C3805E}" type="slidenum">
              <a:rPr kumimoji="0" lang="fi-FI" sz="1200" b="0" i="0" u="none" strike="noStrike" kern="1200" cap="none" spc="0" normalizeH="0" baseline="0" noProof="0" smtClean="0">
                <a:ln>
                  <a:noFill/>
                </a:ln>
                <a:solidFill>
                  <a:prstClr val="black">
                    <a:tint val="75000"/>
                  </a:prstClr>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i-FI" sz="1200" b="0" i="0" u="none" strike="noStrike" kern="1200" cap="none" spc="0" normalizeH="0" baseline="0" noProof="0">
              <a:ln>
                <a:noFill/>
              </a:ln>
              <a:solidFill>
                <a:prstClr val="black">
                  <a:tint val="75000"/>
                </a:prstClr>
              </a:solidFill>
              <a:effectLst/>
              <a:uLnTx/>
              <a:uFillTx/>
              <a:latin typeface="Calibri Light" panose="020F0302020204030204"/>
              <a:ea typeface="+mn-ea"/>
              <a:cs typeface="+mn-cs"/>
            </a:endParaRPr>
          </a:p>
        </p:txBody>
      </p:sp>
      <p:sp>
        <p:nvSpPr>
          <p:cNvPr id="5" name="Otsikko 4">
            <a:extLst>
              <a:ext uri="{FF2B5EF4-FFF2-40B4-BE49-F238E27FC236}">
                <a16:creationId xmlns:a16="http://schemas.microsoft.com/office/drawing/2014/main" id="{1F4AF626-2882-4DB0-AA81-CE6EB046723A}"/>
              </a:ext>
            </a:extLst>
          </p:cNvPr>
          <p:cNvSpPr>
            <a:spLocks noGrp="1"/>
          </p:cNvSpPr>
          <p:nvPr>
            <p:ph type="title"/>
          </p:nvPr>
        </p:nvSpPr>
        <p:spPr>
          <a:xfrm>
            <a:off x="653138" y="553673"/>
            <a:ext cx="10190266" cy="589497"/>
          </a:xfrm>
        </p:spPr>
        <p:txBody>
          <a:bodyPr>
            <a:normAutofit/>
          </a:bodyPr>
          <a:lstStyle/>
          <a:p>
            <a:r>
              <a:rPr lang="fi-FI" dirty="0"/>
              <a:t>Ovatko mielipiteet polarisoituneet?</a:t>
            </a:r>
          </a:p>
        </p:txBody>
      </p:sp>
      <p:sp>
        <p:nvSpPr>
          <p:cNvPr id="6" name="Sisällön paikkamerkki 5">
            <a:extLst>
              <a:ext uri="{FF2B5EF4-FFF2-40B4-BE49-F238E27FC236}">
                <a16:creationId xmlns:a16="http://schemas.microsoft.com/office/drawing/2014/main" id="{A1A48719-6F6A-4B6B-B4A6-194963B67119}"/>
              </a:ext>
            </a:extLst>
          </p:cNvPr>
          <p:cNvSpPr>
            <a:spLocks noGrp="1"/>
          </p:cNvSpPr>
          <p:nvPr>
            <p:ph idx="1"/>
          </p:nvPr>
        </p:nvSpPr>
        <p:spPr>
          <a:xfrm>
            <a:off x="653138" y="1350628"/>
            <a:ext cx="5819851" cy="4498953"/>
          </a:xfrm>
        </p:spPr>
        <p:txBody>
          <a:bodyPr/>
          <a:lstStyle/>
          <a:p>
            <a:pPr marL="0" indent="0">
              <a:buNone/>
            </a:pPr>
            <a:r>
              <a:rPr lang="fi-FI" b="1" dirty="0"/>
              <a:t>Miesten ja naisten välillä on aina ollut mielipide-eroja: kysymykseen ”Miten tärkeänä pidätte kehitysyhteistyötä?” naiset ovat viimeisten kymmenen vuoden ajan vastanneet suurin piirtein saman kaavan mukaan, eli naisten mielestä kehitysyhteistyö on jonkin verran tärkeämpää kuin miesten mielestä.</a:t>
            </a:r>
          </a:p>
          <a:p>
            <a:pPr marL="0" indent="0">
              <a:buNone/>
            </a:pPr>
            <a:r>
              <a:rPr lang="fi-FI" b="1" dirty="0"/>
              <a:t>Eroa kuvaava luku on saatu niin, että neliportaisella asteikolla (erittäin tärkeää jne.) muodostuneesta naisten keskiarvosta vähennetään miesten keskiarvo. Esimerkiksi vuonna 2021 luku oli naisilla 3,28 ja miehillä 2,65 – siitä tulee sukupuolten välistä polarisoitumista kuvaava luku 0,63. </a:t>
            </a:r>
          </a:p>
          <a:p>
            <a:pPr marL="0" indent="0">
              <a:buNone/>
            </a:pPr>
            <a:r>
              <a:rPr lang="fi-FI" b="1" dirty="0"/>
              <a:t>Vastoin yleistä luuloa sukupuolten väliset mielipide-erot eivät ole kasvaneet viimeisten kymmenen vuoden aikana – pikemminkin päinvastoin. Vuosina 2020 ja -21 selvästi kasvanut polarisaatio voidaan selittää kokonaan menetelmänvaihdoksella.</a:t>
            </a:r>
            <a:br>
              <a:rPr lang="fi-FI" b="1" dirty="0"/>
            </a:br>
            <a:endParaRPr lang="fi-FI" b="1" dirty="0"/>
          </a:p>
        </p:txBody>
      </p:sp>
      <p:sp>
        <p:nvSpPr>
          <p:cNvPr id="16" name="Tekstiruutu 15">
            <a:extLst>
              <a:ext uri="{FF2B5EF4-FFF2-40B4-BE49-F238E27FC236}">
                <a16:creationId xmlns:a16="http://schemas.microsoft.com/office/drawing/2014/main" id="{8197827C-58A7-4E54-9608-63FEF20D6204}"/>
              </a:ext>
            </a:extLst>
          </p:cNvPr>
          <p:cNvSpPr txBox="1"/>
          <p:nvPr/>
        </p:nvSpPr>
        <p:spPr>
          <a:xfrm>
            <a:off x="6994357" y="1350628"/>
            <a:ext cx="4203031"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Keskiarvojen erot: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2021: 0,63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FF0000"/>
                </a:solidFill>
                <a:effectLst/>
                <a:uLnTx/>
                <a:uFillTx/>
                <a:latin typeface="Calibri" panose="020F0502020204030204"/>
                <a:ea typeface="+mn-ea"/>
                <a:cs typeface="+mn-cs"/>
              </a:rPr>
              <a:t>v. 2020: 0,44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2019: 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2018: 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2017: 0,27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2016: 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2015: 0,31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2014: 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2013: 0,36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2012: 0,37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2011: 0,27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2020 ero henkilökohtaisten haastattelujen ja internetpaneelin välillä tässä kysymyksessä oli peräti 0,49</a:t>
            </a:r>
          </a:p>
        </p:txBody>
      </p:sp>
      <p:sp>
        <p:nvSpPr>
          <p:cNvPr id="3" name="Alatunnisteen paikkamerkki 2">
            <a:extLst>
              <a:ext uri="{FF2B5EF4-FFF2-40B4-BE49-F238E27FC236}">
                <a16:creationId xmlns:a16="http://schemas.microsoft.com/office/drawing/2014/main" id="{D80950D3-6D72-4FA3-8235-6914D93E13D3}"/>
              </a:ext>
            </a:extLst>
          </p:cNvPr>
          <p:cNvSpPr>
            <a:spLocks noGrp="1"/>
          </p:cNvSpPr>
          <p:nvPr>
            <p:ph type="ftr" sz="quarter" idx="11"/>
          </p:nvPr>
        </p:nvSpPr>
        <p:spPr/>
        <p:txBody>
          <a:bodyPr/>
          <a:lstStyle/>
          <a:p>
            <a:r>
              <a:rPr lang="fi-FI"/>
              <a:t>Suomalaisten mielipiteet kehitysyhteistyöstä 2021</a:t>
            </a:r>
          </a:p>
        </p:txBody>
      </p:sp>
    </p:spTree>
    <p:extLst>
      <p:ext uri="{BB962C8B-B14F-4D97-AF65-F5344CB8AC3E}">
        <p14:creationId xmlns:p14="http://schemas.microsoft.com/office/powerpoint/2010/main" val="8500039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024F2AB-7E0A-4474-A40E-313F14BFD2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B0E4E-F5D7-41BD-96AC-FA55D8C3805E}" type="slidenum">
              <a:rPr kumimoji="0" lang="fi-FI" sz="1200" b="0" i="0" u="none" strike="noStrike" kern="1200" cap="none" spc="0" normalizeH="0" baseline="0" noProof="0" smtClean="0">
                <a:ln>
                  <a:noFill/>
                </a:ln>
                <a:solidFill>
                  <a:prstClr val="black">
                    <a:tint val="75000"/>
                  </a:prstClr>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i-FI" sz="1200" b="0" i="0" u="none" strike="noStrike" kern="1200" cap="none" spc="0" normalizeH="0" baseline="0" noProof="0">
              <a:ln>
                <a:noFill/>
              </a:ln>
              <a:solidFill>
                <a:prstClr val="black">
                  <a:tint val="75000"/>
                </a:prstClr>
              </a:solidFill>
              <a:effectLst/>
              <a:uLnTx/>
              <a:uFillTx/>
              <a:latin typeface="Calibri Light" panose="020F0302020204030204"/>
              <a:ea typeface="+mn-ea"/>
              <a:cs typeface="+mn-cs"/>
            </a:endParaRPr>
          </a:p>
        </p:txBody>
      </p:sp>
      <p:sp>
        <p:nvSpPr>
          <p:cNvPr id="5" name="Otsikko 4">
            <a:extLst>
              <a:ext uri="{FF2B5EF4-FFF2-40B4-BE49-F238E27FC236}">
                <a16:creationId xmlns:a16="http://schemas.microsoft.com/office/drawing/2014/main" id="{1F4AF626-2882-4DB0-AA81-CE6EB046723A}"/>
              </a:ext>
            </a:extLst>
          </p:cNvPr>
          <p:cNvSpPr>
            <a:spLocks noGrp="1"/>
          </p:cNvSpPr>
          <p:nvPr>
            <p:ph type="title"/>
          </p:nvPr>
        </p:nvSpPr>
        <p:spPr>
          <a:xfrm>
            <a:off x="653138" y="553673"/>
            <a:ext cx="10190266" cy="589497"/>
          </a:xfrm>
        </p:spPr>
        <p:txBody>
          <a:bodyPr>
            <a:normAutofit/>
          </a:bodyPr>
          <a:lstStyle/>
          <a:p>
            <a:r>
              <a:rPr lang="fi-FI" dirty="0"/>
              <a:t>Ovatko mielipiteet polarisoituneet?</a:t>
            </a:r>
          </a:p>
        </p:txBody>
      </p:sp>
      <p:sp>
        <p:nvSpPr>
          <p:cNvPr id="6" name="Sisällön paikkamerkki 5">
            <a:extLst>
              <a:ext uri="{FF2B5EF4-FFF2-40B4-BE49-F238E27FC236}">
                <a16:creationId xmlns:a16="http://schemas.microsoft.com/office/drawing/2014/main" id="{A1A48719-6F6A-4B6B-B4A6-194963B67119}"/>
              </a:ext>
            </a:extLst>
          </p:cNvPr>
          <p:cNvSpPr>
            <a:spLocks noGrp="1"/>
          </p:cNvSpPr>
          <p:nvPr>
            <p:ph idx="1"/>
          </p:nvPr>
        </p:nvSpPr>
        <p:spPr>
          <a:xfrm>
            <a:off x="653138" y="1350628"/>
            <a:ext cx="5819851" cy="4498953"/>
          </a:xfrm>
        </p:spPr>
        <p:txBody>
          <a:bodyPr/>
          <a:lstStyle/>
          <a:p>
            <a:pPr marL="0" indent="0">
              <a:buNone/>
            </a:pPr>
            <a:r>
              <a:rPr lang="fi-FI" b="1" dirty="0"/>
              <a:t>Perussuomalaisten ja muiden välillä on aina ollut mielipide-eroja mm. kysymyksessä ”Miten tärkeänä pidätte kehitysyhteistyötä?”</a:t>
            </a:r>
          </a:p>
          <a:p>
            <a:pPr marL="0" indent="0">
              <a:buNone/>
            </a:pPr>
            <a:endParaRPr lang="fi-FI" b="1" dirty="0"/>
          </a:p>
          <a:p>
            <a:pPr marL="0" indent="0">
              <a:buNone/>
            </a:pPr>
            <a:r>
              <a:rPr lang="fi-FI" b="1" dirty="0"/>
              <a:t>Internetpaneelin käyttöönotto on selvästi lisännyt polarisaatiota perussuomalaisten ja muiden välillä. Tämä ei kerro siis välttämättä siitä, että perussuomalaiset olisi kokonaisuudessaan radikalisoitunut, vaan internetpaneeli yksinkertaisesti houkuttelee vastaamaan eri tavalla kuin henkilökohtainen käyntihaastattelu. </a:t>
            </a:r>
          </a:p>
        </p:txBody>
      </p:sp>
      <p:sp>
        <p:nvSpPr>
          <p:cNvPr id="16" name="Tekstiruutu 15">
            <a:extLst>
              <a:ext uri="{FF2B5EF4-FFF2-40B4-BE49-F238E27FC236}">
                <a16:creationId xmlns:a16="http://schemas.microsoft.com/office/drawing/2014/main" id="{8197827C-58A7-4E54-9608-63FEF20D6204}"/>
              </a:ext>
            </a:extLst>
          </p:cNvPr>
          <p:cNvSpPr txBox="1"/>
          <p:nvPr/>
        </p:nvSpPr>
        <p:spPr>
          <a:xfrm>
            <a:off x="6994357" y="1350628"/>
            <a:ext cx="4203031"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Keskiarvojen erot (perussuomalaiset vs. muut):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2021: 1,01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FF0000"/>
                </a:solidFill>
                <a:effectLst/>
                <a:uLnTx/>
                <a:uFillTx/>
                <a:latin typeface="Calibri" panose="020F0502020204030204"/>
                <a:ea typeface="+mn-ea"/>
                <a:cs typeface="+mn-cs"/>
              </a:rPr>
              <a:t>v. 2020: 0,89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2019: 0,42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2018: 0,51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2017: 0,46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2016: 0,51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2015: ei tietoa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2014: 0,31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Alatunnisteen paikkamerkki 2">
            <a:extLst>
              <a:ext uri="{FF2B5EF4-FFF2-40B4-BE49-F238E27FC236}">
                <a16:creationId xmlns:a16="http://schemas.microsoft.com/office/drawing/2014/main" id="{BB647B41-304F-494E-90B1-6B718ED251EE}"/>
              </a:ext>
            </a:extLst>
          </p:cNvPr>
          <p:cNvSpPr>
            <a:spLocks noGrp="1"/>
          </p:cNvSpPr>
          <p:nvPr>
            <p:ph type="ftr" sz="quarter" idx="11"/>
          </p:nvPr>
        </p:nvSpPr>
        <p:spPr/>
        <p:txBody>
          <a:bodyPr/>
          <a:lstStyle/>
          <a:p>
            <a:r>
              <a:rPr lang="fi-FI"/>
              <a:t>Suomalaisten mielipiteet kehitysyhteistyöstä 2021</a:t>
            </a:r>
          </a:p>
        </p:txBody>
      </p:sp>
    </p:spTree>
    <p:extLst>
      <p:ext uri="{BB962C8B-B14F-4D97-AF65-F5344CB8AC3E}">
        <p14:creationId xmlns:p14="http://schemas.microsoft.com/office/powerpoint/2010/main" val="2975410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024F2AB-7E0A-4474-A40E-313F14BFD2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B0E4E-F5D7-41BD-96AC-FA55D8C3805E}" type="slidenum">
              <a:rPr kumimoji="0" lang="fi-FI" sz="1200" b="0" i="0" u="none" strike="noStrike" kern="1200" cap="none" spc="0" normalizeH="0" baseline="0" noProof="0" smtClean="0">
                <a:ln>
                  <a:noFill/>
                </a:ln>
                <a:solidFill>
                  <a:prstClr val="black">
                    <a:tint val="75000"/>
                  </a:prstClr>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i-FI" sz="1200" b="0" i="0" u="none" strike="noStrike" kern="1200" cap="none" spc="0" normalizeH="0" baseline="0" noProof="0">
              <a:ln>
                <a:noFill/>
              </a:ln>
              <a:solidFill>
                <a:prstClr val="black">
                  <a:tint val="75000"/>
                </a:prstClr>
              </a:solidFill>
              <a:effectLst/>
              <a:uLnTx/>
              <a:uFillTx/>
              <a:latin typeface="Calibri Light" panose="020F0302020204030204"/>
              <a:ea typeface="+mn-ea"/>
              <a:cs typeface="+mn-cs"/>
            </a:endParaRPr>
          </a:p>
        </p:txBody>
      </p:sp>
      <p:sp>
        <p:nvSpPr>
          <p:cNvPr id="5" name="Otsikko 4">
            <a:extLst>
              <a:ext uri="{FF2B5EF4-FFF2-40B4-BE49-F238E27FC236}">
                <a16:creationId xmlns:a16="http://schemas.microsoft.com/office/drawing/2014/main" id="{1F4AF626-2882-4DB0-AA81-CE6EB046723A}"/>
              </a:ext>
            </a:extLst>
          </p:cNvPr>
          <p:cNvSpPr>
            <a:spLocks noGrp="1"/>
          </p:cNvSpPr>
          <p:nvPr>
            <p:ph type="title"/>
          </p:nvPr>
        </p:nvSpPr>
        <p:spPr>
          <a:xfrm>
            <a:off x="653138" y="553673"/>
            <a:ext cx="10190266" cy="589497"/>
          </a:xfrm>
        </p:spPr>
        <p:txBody>
          <a:bodyPr>
            <a:normAutofit/>
          </a:bodyPr>
          <a:lstStyle/>
          <a:p>
            <a:r>
              <a:rPr lang="fi-FI" dirty="0"/>
              <a:t>Puoluekannatuksen jakauma vastaajissa ei selitä tuloksia</a:t>
            </a:r>
          </a:p>
        </p:txBody>
      </p:sp>
      <p:sp>
        <p:nvSpPr>
          <p:cNvPr id="6" name="Sisällön paikkamerkki 5">
            <a:extLst>
              <a:ext uri="{FF2B5EF4-FFF2-40B4-BE49-F238E27FC236}">
                <a16:creationId xmlns:a16="http://schemas.microsoft.com/office/drawing/2014/main" id="{A1A48719-6F6A-4B6B-B4A6-194963B67119}"/>
              </a:ext>
            </a:extLst>
          </p:cNvPr>
          <p:cNvSpPr>
            <a:spLocks noGrp="1"/>
          </p:cNvSpPr>
          <p:nvPr>
            <p:ph idx="1"/>
          </p:nvPr>
        </p:nvSpPr>
        <p:spPr>
          <a:xfrm>
            <a:off x="653138" y="1535185"/>
            <a:ext cx="5819851" cy="4314396"/>
          </a:xfrm>
        </p:spPr>
        <p:txBody>
          <a:bodyPr/>
          <a:lstStyle/>
          <a:p>
            <a:pPr marL="0" indent="0">
              <a:buNone/>
            </a:pPr>
            <a:r>
              <a:rPr lang="fi-FI" b="1" dirty="0"/>
              <a:t>Menetelmän vaihdos henkilökohtaisesta käyntihaastattelusta internetpaneeliin näkyy kehitysyhteistyömielipiteissä, mutta ei niinkään vastaajien taustatiedoissa. </a:t>
            </a:r>
          </a:p>
          <a:p>
            <a:pPr marL="0" indent="0">
              <a:buNone/>
            </a:pPr>
            <a:endParaRPr lang="fi-FI" b="1" dirty="0"/>
          </a:p>
          <a:p>
            <a:pPr marL="0" indent="0">
              <a:buNone/>
            </a:pPr>
            <a:r>
              <a:rPr lang="fi-FI" b="1" dirty="0"/>
              <a:t>Vuonna 2014 perussuomalaisten osuus kehitysyhteistyötutkimuksen vastaajista oli 13,3 %, ja tänä vuonna 1,3 %-yksikköä enemmän. Vuosina 2016-2018 perussuomalaisten kannatus oli valtakunnallisissa mielipidetutkimuksissa hyvin alhaalla, kunnes vuonna 2019 se lähti uudelleen nousuun.</a:t>
            </a:r>
          </a:p>
          <a:p>
            <a:pPr marL="0" indent="0">
              <a:buNone/>
            </a:pPr>
            <a:endParaRPr lang="fi-FI" b="1" dirty="0"/>
          </a:p>
          <a:p>
            <a:pPr marL="0" indent="0">
              <a:buNone/>
            </a:pPr>
            <a:endParaRPr lang="fi-FI" b="1" dirty="0"/>
          </a:p>
        </p:txBody>
      </p:sp>
      <p:sp>
        <p:nvSpPr>
          <p:cNvPr id="16" name="Tekstiruutu 15">
            <a:extLst>
              <a:ext uri="{FF2B5EF4-FFF2-40B4-BE49-F238E27FC236}">
                <a16:creationId xmlns:a16="http://schemas.microsoft.com/office/drawing/2014/main" id="{8197827C-58A7-4E54-9608-63FEF20D6204}"/>
              </a:ext>
            </a:extLst>
          </p:cNvPr>
          <p:cNvSpPr txBox="1"/>
          <p:nvPr/>
        </p:nvSpPr>
        <p:spPr>
          <a:xfrm>
            <a:off x="6994357" y="1350628"/>
            <a:ext cx="4203031"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Perussuomalaisten kannattajien osuus kehitysyhteistyötutkimuksen vastaajamääristä:</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2021: 14,6 %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FF0000"/>
                </a:solidFill>
                <a:effectLst/>
                <a:uLnTx/>
                <a:uFillTx/>
                <a:latin typeface="Calibri" panose="020F0502020204030204"/>
                <a:ea typeface="+mn-ea"/>
                <a:cs typeface="+mn-cs"/>
              </a:rPr>
              <a:t>v. 2020: 13,1 %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2019: 12,1 %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2018: 7,7 %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2017: 7,8 %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2016: 5,1 %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2015: ei tietoa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v. 2014: 13,3 %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Alatunnisteen paikkamerkki 2">
            <a:extLst>
              <a:ext uri="{FF2B5EF4-FFF2-40B4-BE49-F238E27FC236}">
                <a16:creationId xmlns:a16="http://schemas.microsoft.com/office/drawing/2014/main" id="{0F4ADFFD-0D44-48F9-AD41-2F999AC1CA99}"/>
              </a:ext>
            </a:extLst>
          </p:cNvPr>
          <p:cNvSpPr>
            <a:spLocks noGrp="1"/>
          </p:cNvSpPr>
          <p:nvPr>
            <p:ph type="ftr" sz="quarter" idx="11"/>
          </p:nvPr>
        </p:nvSpPr>
        <p:spPr/>
        <p:txBody>
          <a:bodyPr/>
          <a:lstStyle/>
          <a:p>
            <a:r>
              <a:rPr lang="fi-FI"/>
              <a:t>Suomalaisten mielipiteet kehitysyhteistyöstä 2021</a:t>
            </a:r>
          </a:p>
        </p:txBody>
      </p:sp>
    </p:spTree>
    <p:extLst>
      <p:ext uri="{BB962C8B-B14F-4D97-AF65-F5344CB8AC3E}">
        <p14:creationId xmlns:p14="http://schemas.microsoft.com/office/powerpoint/2010/main" val="31043093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024F2AB-7E0A-4474-A40E-313F14BFD2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B0E4E-F5D7-41BD-96AC-FA55D8C3805E}" type="slidenum">
              <a:rPr kumimoji="0" lang="fi-FI" sz="1200" b="0" i="0" u="none" strike="noStrike" kern="1200" cap="none" spc="0" normalizeH="0" baseline="0" noProof="0" smtClean="0">
                <a:ln>
                  <a:noFill/>
                </a:ln>
                <a:solidFill>
                  <a:prstClr val="black">
                    <a:tint val="75000"/>
                  </a:prstClr>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i-FI" sz="1200" b="0" i="0" u="none" strike="noStrike" kern="1200" cap="none" spc="0" normalizeH="0" baseline="0" noProof="0">
              <a:ln>
                <a:noFill/>
              </a:ln>
              <a:solidFill>
                <a:prstClr val="black">
                  <a:tint val="75000"/>
                </a:prstClr>
              </a:solidFill>
              <a:effectLst/>
              <a:uLnTx/>
              <a:uFillTx/>
              <a:latin typeface="Calibri Light" panose="020F0302020204030204"/>
              <a:ea typeface="+mn-ea"/>
              <a:cs typeface="+mn-cs"/>
            </a:endParaRPr>
          </a:p>
        </p:txBody>
      </p:sp>
      <p:sp>
        <p:nvSpPr>
          <p:cNvPr id="5" name="Otsikko 4">
            <a:extLst>
              <a:ext uri="{FF2B5EF4-FFF2-40B4-BE49-F238E27FC236}">
                <a16:creationId xmlns:a16="http://schemas.microsoft.com/office/drawing/2014/main" id="{1F4AF626-2882-4DB0-AA81-CE6EB046723A}"/>
              </a:ext>
            </a:extLst>
          </p:cNvPr>
          <p:cNvSpPr>
            <a:spLocks noGrp="1"/>
          </p:cNvSpPr>
          <p:nvPr>
            <p:ph type="title"/>
          </p:nvPr>
        </p:nvSpPr>
        <p:spPr>
          <a:xfrm>
            <a:off x="653138" y="553673"/>
            <a:ext cx="10190266" cy="589497"/>
          </a:xfrm>
        </p:spPr>
        <p:txBody>
          <a:bodyPr>
            <a:normAutofit/>
          </a:bodyPr>
          <a:lstStyle/>
          <a:p>
            <a:r>
              <a:rPr lang="fi-FI" dirty="0"/>
              <a:t>Kyselyt muuttuvat – niin kuin koko maailma</a:t>
            </a:r>
          </a:p>
        </p:txBody>
      </p:sp>
      <p:sp>
        <p:nvSpPr>
          <p:cNvPr id="6" name="Sisällön paikkamerkki 5">
            <a:extLst>
              <a:ext uri="{FF2B5EF4-FFF2-40B4-BE49-F238E27FC236}">
                <a16:creationId xmlns:a16="http://schemas.microsoft.com/office/drawing/2014/main" id="{A1A48719-6F6A-4B6B-B4A6-194963B67119}"/>
              </a:ext>
            </a:extLst>
          </p:cNvPr>
          <p:cNvSpPr>
            <a:spLocks noGrp="1"/>
          </p:cNvSpPr>
          <p:nvPr>
            <p:ph idx="1"/>
          </p:nvPr>
        </p:nvSpPr>
        <p:spPr>
          <a:xfrm>
            <a:off x="653138" y="1350628"/>
            <a:ext cx="10776862" cy="4498953"/>
          </a:xfrm>
        </p:spPr>
        <p:txBody>
          <a:bodyPr/>
          <a:lstStyle/>
          <a:p>
            <a:r>
              <a:rPr lang="fi-FI" b="1" dirty="0"/>
              <a:t>2020-luvulla eletään monella tavalla muuttuneessa maailmassa verrattuna edelliseen vuosikymmeneen. </a:t>
            </a:r>
          </a:p>
          <a:p>
            <a:r>
              <a:rPr lang="fi-FI" b="1" dirty="0"/>
              <a:t>Afganistanin nopeasti heikentynyt tilanne osui juuri tutkimusjaksolle, ja se on saattanut aiheuttaa monissa vastaajissa pettymystä ja turhautumista ns. hauraiden valtioiden tulevaisuudesta. Moni on saattanut ajatella, että parin vuosikymmenen kehitysyhteistyö vedettiin muutamassa päivässä viemäristä alas </a:t>
            </a:r>
            <a:r>
              <a:rPr lang="fi-FI" b="1" dirty="0" err="1"/>
              <a:t>Talebanin</a:t>
            </a:r>
            <a:r>
              <a:rPr lang="fi-FI" b="1" dirty="0"/>
              <a:t> otettua maan hallintaansa, ja tämä on voinut heijastua etenkin näkemyksessä kehitysyhteistyön tehokkuudesta ja tuloksellisuudesta.</a:t>
            </a:r>
          </a:p>
          <a:p>
            <a:r>
              <a:rPr lang="fi-FI" b="1" dirty="0"/>
              <a:t>Myöskään kyselytutkimusten tekeminen ei ole enää entisellään. Vaikka nyt loppuvuonna koronarokotuskattavuuden lähestyessä tavoitetta ihmiset taas uskaltaisivat päästää henkilökohtaisia käyntihaastattelijoita koteihinsa, kuten ennen pandemiaa, vastausprosentti olisi todennäköisesti jäänyt heikoksi ja otos olisi vinoutunut. </a:t>
            </a:r>
          </a:p>
          <a:p>
            <a:pPr marL="0" indent="0">
              <a:buNone/>
            </a:pPr>
            <a:endParaRPr lang="fi-FI" b="1" dirty="0"/>
          </a:p>
          <a:p>
            <a:r>
              <a:rPr lang="fi-FI" b="1" dirty="0"/>
              <a:t>Käytännön syistä tämäkin kysely piti siirtää tehtäväksi digitaalisten yhteyksien välityksellä. Toisaalta muutos on myös mahdollisuus uudistua nykymaailman vaatimuksia vastaavaksi: kun menetelmänvaihdos nyt päätettiin tehdä, osittain pakon sanelemana ja siirtymävaiheen jälkeen, tulevina vuosina mielipiteiden seuraaminen on entistä helpompaa, eikä silloin tarvitse spekuloida mahdollisilla menetelmävaikutuksilla.</a:t>
            </a:r>
          </a:p>
        </p:txBody>
      </p:sp>
      <p:sp>
        <p:nvSpPr>
          <p:cNvPr id="3" name="Alatunnisteen paikkamerkki 2">
            <a:extLst>
              <a:ext uri="{FF2B5EF4-FFF2-40B4-BE49-F238E27FC236}">
                <a16:creationId xmlns:a16="http://schemas.microsoft.com/office/drawing/2014/main" id="{302762C2-8F0E-4725-87F0-409581A5860E}"/>
              </a:ext>
            </a:extLst>
          </p:cNvPr>
          <p:cNvSpPr>
            <a:spLocks noGrp="1"/>
          </p:cNvSpPr>
          <p:nvPr>
            <p:ph type="ftr" sz="quarter" idx="11"/>
          </p:nvPr>
        </p:nvSpPr>
        <p:spPr/>
        <p:txBody>
          <a:bodyPr/>
          <a:lstStyle/>
          <a:p>
            <a:r>
              <a:rPr lang="fi-FI"/>
              <a:t>Suomalaisten mielipiteet kehitysyhteistyöstä 2021</a:t>
            </a:r>
          </a:p>
        </p:txBody>
      </p:sp>
    </p:spTree>
    <p:extLst>
      <p:ext uri="{BB962C8B-B14F-4D97-AF65-F5344CB8AC3E}">
        <p14:creationId xmlns:p14="http://schemas.microsoft.com/office/powerpoint/2010/main" val="2190668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2000" r="-2000"/>
          </a:stretch>
        </a:blipFill>
        <a:effectLst/>
      </p:bgPr>
    </p:bg>
    <p:spTree>
      <p:nvGrpSpPr>
        <p:cNvPr id="1" name=""/>
        <p:cNvGrpSpPr/>
        <p:nvPr/>
      </p:nvGrpSpPr>
      <p:grpSpPr>
        <a:xfrm>
          <a:off x="0" y="0"/>
          <a:ext cx="0" cy="0"/>
          <a:chOff x="0" y="0"/>
          <a:chExt cx="0" cy="0"/>
        </a:xfrm>
      </p:grpSpPr>
      <p:sp>
        <p:nvSpPr>
          <p:cNvPr id="6" name="Alatunnisteen paikkamerkki 5">
            <a:extLst>
              <a:ext uri="{FF2B5EF4-FFF2-40B4-BE49-F238E27FC236}">
                <a16:creationId xmlns:a16="http://schemas.microsoft.com/office/drawing/2014/main" id="{004F0527-4B92-4724-B662-2A8BF346C46B}"/>
              </a:ext>
            </a:extLst>
          </p:cNvPr>
          <p:cNvSpPr>
            <a:spLocks noGrp="1"/>
          </p:cNvSpPr>
          <p:nvPr>
            <p:ph type="ftr" sz="quarter" idx="11"/>
          </p:nvPr>
        </p:nvSpPr>
        <p:spPr>
          <a:xfrm>
            <a:off x="1778081" y="6547756"/>
            <a:ext cx="5415062" cy="27168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prstClr val="black">
                    <a:tint val="75000"/>
                  </a:prstClr>
                </a:solidFill>
                <a:effectLst/>
                <a:uLnTx/>
                <a:uFillTx/>
                <a:latin typeface="Calibri Light"/>
                <a:ea typeface="+mn-ea"/>
                <a:cs typeface="+mn-cs"/>
              </a:rPr>
              <a:t>Suomalaisten mielipiteet kehitysyhteistyöstä 2021</a:t>
            </a:r>
            <a:endParaRPr kumimoji="0" lang="fi-FI" sz="900" b="0" i="0" u="none" strike="noStrike" kern="1200" cap="none" spc="0" normalizeH="0" baseline="0" noProof="0" dirty="0">
              <a:ln>
                <a:noFill/>
              </a:ln>
              <a:solidFill>
                <a:prstClr val="black">
                  <a:tint val="75000"/>
                </a:prstClr>
              </a:solidFill>
              <a:effectLst/>
              <a:uLnTx/>
              <a:uFillTx/>
              <a:latin typeface="Calibri Light"/>
              <a:ea typeface="+mn-ea"/>
              <a:cs typeface="+mn-cs"/>
            </a:endParaRPr>
          </a:p>
        </p:txBody>
      </p:sp>
      <p:sp>
        <p:nvSpPr>
          <p:cNvPr id="7" name="Dian numeron paikkamerkki 4">
            <a:extLst>
              <a:ext uri="{FF2B5EF4-FFF2-40B4-BE49-F238E27FC236}">
                <a16:creationId xmlns:a16="http://schemas.microsoft.com/office/drawing/2014/main" id="{B8F3F4BE-639D-48A4-9878-10CC18D4451A}"/>
              </a:ext>
            </a:extLst>
          </p:cNvPr>
          <p:cNvSpPr>
            <a:spLocks noGrp="1"/>
          </p:cNvSpPr>
          <p:nvPr>
            <p:ph type="sldNum" sz="quarter" idx="12"/>
          </p:nvPr>
        </p:nvSpPr>
        <p:spPr>
          <a:xfrm>
            <a:off x="24494" y="6547757"/>
            <a:ext cx="537801" cy="27168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30FF3-944E-453D-AD86-280F662E2B3A}" type="slidenum">
              <a:rPr kumimoji="0" lang="fi-FI"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i-FI"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Otsikko 1">
            <a:extLst>
              <a:ext uri="{FF2B5EF4-FFF2-40B4-BE49-F238E27FC236}">
                <a16:creationId xmlns:a16="http://schemas.microsoft.com/office/drawing/2014/main" id="{C32E9A66-989E-42A9-9BB0-B22F92A4DCB3}"/>
              </a:ext>
            </a:extLst>
          </p:cNvPr>
          <p:cNvSpPr>
            <a:spLocks noGrp="1"/>
          </p:cNvSpPr>
          <p:nvPr>
            <p:ph type="ctrTitle"/>
          </p:nvPr>
        </p:nvSpPr>
        <p:spPr>
          <a:xfrm>
            <a:off x="149629" y="1579764"/>
            <a:ext cx="6096000" cy="2170831"/>
          </a:xfrm>
          <a:noFill/>
        </p:spPr>
        <p:txBody>
          <a:bodyPr>
            <a:noAutofit/>
          </a:bodyPr>
          <a:lstStyle/>
          <a:p>
            <a:pPr algn="r">
              <a:lnSpc>
                <a:spcPct val="80000"/>
              </a:lnSpc>
            </a:pPr>
            <a:r>
              <a:rPr lang="fi-FI" sz="5400" i="0" dirty="0">
                <a:solidFill>
                  <a:srgbClr val="4E656C"/>
                </a:solidFill>
              </a:rPr>
              <a:t>Kiitos, kerromme mielellämme lisää!</a:t>
            </a:r>
            <a:endParaRPr lang="fi-FI" sz="1600" i="0" dirty="0">
              <a:solidFill>
                <a:srgbClr val="4E656C"/>
              </a:solidFill>
            </a:endParaRPr>
          </a:p>
        </p:txBody>
      </p:sp>
      <p:sp>
        <p:nvSpPr>
          <p:cNvPr id="11" name="Tekstiruutu 10">
            <a:extLst>
              <a:ext uri="{FF2B5EF4-FFF2-40B4-BE49-F238E27FC236}">
                <a16:creationId xmlns:a16="http://schemas.microsoft.com/office/drawing/2014/main" id="{0BB6CE47-9E49-495F-8715-2896BD272C2E}"/>
              </a:ext>
            </a:extLst>
          </p:cNvPr>
          <p:cNvSpPr txBox="1"/>
          <p:nvPr/>
        </p:nvSpPr>
        <p:spPr>
          <a:xfrm>
            <a:off x="6537863" y="2064439"/>
            <a:ext cx="5051625"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42626A"/>
                </a:solidFill>
                <a:effectLst/>
                <a:uLnTx/>
                <a:uFillTx/>
                <a:latin typeface="Calibri"/>
                <a:ea typeface="+mn-ea"/>
                <a:cs typeface="+mn-cs"/>
              </a:rPr>
              <a:t>Juho Rahkonen, </a:t>
            </a:r>
            <a:br>
              <a:rPr kumimoji="0" lang="fi-FI" sz="2400" b="0" i="0" u="none" strike="noStrike" kern="1200" cap="none" spc="0" normalizeH="0" baseline="0" noProof="0" dirty="0">
                <a:ln>
                  <a:noFill/>
                </a:ln>
                <a:solidFill>
                  <a:srgbClr val="42626A"/>
                </a:solidFill>
                <a:effectLst/>
                <a:uLnTx/>
                <a:uFillTx/>
                <a:latin typeface="Calibri"/>
                <a:ea typeface="+mn-ea"/>
                <a:cs typeface="+mn-cs"/>
              </a:rPr>
            </a:br>
            <a:r>
              <a:rPr kumimoji="0" lang="fi-FI" sz="2400" b="0" i="0" u="none" strike="noStrike" kern="1200" cap="none" spc="0" normalizeH="0" baseline="0" noProof="0" dirty="0">
                <a:ln>
                  <a:noFill/>
                </a:ln>
                <a:solidFill>
                  <a:srgbClr val="42626A"/>
                </a:solidFill>
                <a:effectLst/>
                <a:uLnTx/>
                <a:uFillTx/>
                <a:latin typeface="Calibri"/>
                <a:ea typeface="+mn-ea"/>
                <a:cs typeface="+mn-cs"/>
              </a:rPr>
              <a:t>YTT, tutkimus- ja asiakkuusjohtaja</a:t>
            </a:r>
            <a:br>
              <a:rPr kumimoji="0" lang="fi-FI" sz="2400" b="0" i="0" u="none" strike="noStrike" kern="1200" cap="none" spc="0" normalizeH="0" baseline="0" noProof="0" dirty="0">
                <a:ln>
                  <a:noFill/>
                </a:ln>
                <a:solidFill>
                  <a:srgbClr val="42626A"/>
                </a:solidFill>
                <a:effectLst/>
                <a:uLnTx/>
                <a:uFillTx/>
                <a:latin typeface="Calibri"/>
                <a:ea typeface="+mn-ea"/>
                <a:cs typeface="+mn-cs"/>
              </a:rPr>
            </a:br>
            <a:r>
              <a:rPr kumimoji="0" lang="fi-FI" sz="2400" b="0" i="0" u="none" strike="noStrike" kern="1200" cap="none" spc="0" normalizeH="0" baseline="0" noProof="0" dirty="0">
                <a:ln>
                  <a:noFill/>
                </a:ln>
                <a:solidFill>
                  <a:srgbClr val="42626A"/>
                </a:solidFill>
                <a:effectLst/>
                <a:uLnTx/>
                <a:uFillTx/>
                <a:latin typeface="Calibri"/>
                <a:ea typeface="+mn-ea"/>
                <a:cs typeface="+mn-cs"/>
              </a:rPr>
              <a:t/>
            </a:r>
            <a:br>
              <a:rPr kumimoji="0" lang="fi-FI" sz="2400" b="0" i="0" u="none" strike="noStrike" kern="1200" cap="none" spc="0" normalizeH="0" baseline="0" noProof="0" dirty="0">
                <a:ln>
                  <a:noFill/>
                </a:ln>
                <a:solidFill>
                  <a:srgbClr val="42626A"/>
                </a:solidFill>
                <a:effectLst/>
                <a:uLnTx/>
                <a:uFillTx/>
                <a:latin typeface="Calibri"/>
                <a:ea typeface="+mn-ea"/>
                <a:cs typeface="+mn-cs"/>
              </a:rPr>
            </a:br>
            <a:r>
              <a:rPr kumimoji="0" lang="fi-FI" sz="1800" b="0" i="0" u="none" strike="noStrike" kern="1200" cap="none" spc="0" normalizeH="0" baseline="0" noProof="0" dirty="0">
                <a:ln>
                  <a:noFill/>
                </a:ln>
                <a:solidFill>
                  <a:srgbClr val="42626A"/>
                </a:solidFill>
                <a:effectLst/>
                <a:uLnTx/>
                <a:uFillTx/>
                <a:latin typeface="Calibri"/>
                <a:ea typeface="+mn-ea"/>
                <a:cs typeface="+mn-cs"/>
              </a:rPr>
              <a:t>puh. 050 375 9008</a:t>
            </a:r>
            <a:br>
              <a:rPr kumimoji="0" lang="fi-FI" sz="1800" b="0" i="0" u="none" strike="noStrike" kern="1200" cap="none" spc="0" normalizeH="0" baseline="0" noProof="0" dirty="0">
                <a:ln>
                  <a:noFill/>
                </a:ln>
                <a:solidFill>
                  <a:srgbClr val="42626A"/>
                </a:solidFill>
                <a:effectLst/>
                <a:uLnTx/>
                <a:uFillTx/>
                <a:latin typeface="Calibri"/>
                <a:ea typeface="+mn-ea"/>
                <a:cs typeface="+mn-cs"/>
              </a:rPr>
            </a:br>
            <a:endParaRPr kumimoji="0" lang="fi-FI" sz="1800" b="0" i="0" u="none" strike="noStrike" kern="1200" cap="none" spc="0" normalizeH="0" baseline="0" noProof="0" dirty="0">
              <a:ln>
                <a:noFill/>
              </a:ln>
              <a:solidFill>
                <a:srgbClr val="42626A"/>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42626A"/>
                </a:solidFill>
                <a:effectLst/>
                <a:uLnTx/>
                <a:uFillTx/>
                <a:latin typeface="Calibri"/>
                <a:ea typeface="+mn-ea"/>
                <a:cs typeface="+mn-cs"/>
                <a:hlinkClick r:id="rId3"/>
              </a:rPr>
              <a:t>juho.rahkonen@taloustutkimus.fi</a:t>
            </a:r>
            <a:r>
              <a:rPr kumimoji="0" lang="fi-FI" sz="1800" b="0" i="0" u="none" strike="noStrike" kern="1200" cap="none" spc="0" normalizeH="0" baseline="0" noProof="0" dirty="0">
                <a:ln>
                  <a:noFill/>
                </a:ln>
                <a:solidFill>
                  <a:srgbClr val="42626A"/>
                </a:solidFill>
                <a:effectLst/>
                <a:uLnTx/>
                <a:uFillTx/>
                <a:latin typeface="Calibri"/>
                <a:ea typeface="+mn-ea"/>
                <a:cs typeface="+mn-cs"/>
              </a:rPr>
              <a:t> </a:t>
            </a:r>
            <a:br>
              <a:rPr kumimoji="0" lang="fi-FI" sz="1800" b="0" i="0" u="none" strike="noStrike" kern="1200" cap="none" spc="0" normalizeH="0" baseline="0" noProof="0" dirty="0">
                <a:ln>
                  <a:noFill/>
                </a:ln>
                <a:solidFill>
                  <a:srgbClr val="42626A"/>
                </a:solidFill>
                <a:effectLst/>
                <a:uLnTx/>
                <a:uFillTx/>
                <a:latin typeface="Calibri"/>
                <a:ea typeface="+mn-ea"/>
                <a:cs typeface="+mn-cs"/>
              </a:rPr>
            </a:br>
            <a:endParaRPr kumimoji="0" lang="fi-FI" sz="1800" b="0" i="0" u="none" strike="noStrike" kern="1200" cap="none" spc="0" normalizeH="0" baseline="0" noProof="0" dirty="0">
              <a:ln>
                <a:noFill/>
              </a:ln>
              <a:solidFill>
                <a:srgbClr val="42626A"/>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42626A"/>
              </a:solidFill>
              <a:effectLst/>
              <a:uLnTx/>
              <a:uFillTx/>
              <a:latin typeface="Calibri"/>
              <a:ea typeface="+mn-ea"/>
              <a:cs typeface="+mn-cs"/>
            </a:endParaRPr>
          </a:p>
        </p:txBody>
      </p:sp>
    </p:spTree>
    <p:extLst>
      <p:ext uri="{BB962C8B-B14F-4D97-AF65-F5344CB8AC3E}">
        <p14:creationId xmlns:p14="http://schemas.microsoft.com/office/powerpoint/2010/main" val="2030182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a:xfrm>
            <a:off x="814917" y="6547757"/>
            <a:ext cx="5415062" cy="271686"/>
          </a:xfrm>
        </p:spPr>
        <p:txBody>
          <a:bodyPr/>
          <a:lstStyle/>
          <a:p>
            <a:r>
              <a:rPr lang="fi-FI" dirty="0"/>
              <a:t>Suomalaisten mielipiteet kehitysyhteistyöstä 2021</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fld id="{45530FF3-944E-453D-AD86-280F662E2B3A}" type="slidenum">
              <a:rPr lang="fi-FI" smtClean="0"/>
              <a:t>5</a:t>
            </a:fld>
            <a:endParaRPr lang="fi-FI"/>
          </a:p>
        </p:txBody>
      </p:sp>
      <p:sp>
        <p:nvSpPr>
          <p:cNvPr id="6" name="Otsikko 6"/>
          <p:cNvSpPr>
            <a:spLocks noGrp="1"/>
          </p:cNvSpPr>
          <p:nvPr>
            <p:ph type="title"/>
            <p:custDataLst>
              <p:tags r:id="rId2"/>
            </p:custDataLst>
          </p:nvPr>
        </p:nvSpPr>
        <p:spPr>
          <a:xfrm>
            <a:off x="653137" y="582697"/>
            <a:ext cx="11033765" cy="622647"/>
          </a:xfrm>
        </p:spPr>
        <p:txBody>
          <a:bodyPr>
            <a:normAutofit fontScale="90000"/>
          </a:bodyPr>
          <a:lstStyle/>
          <a:p>
            <a:r>
              <a:rPr lang="fi-FI" dirty="0">
                <a:solidFill>
                  <a:srgbClr val="262626"/>
                </a:solidFill>
              </a:rPr>
              <a:t>Kuinka tärkeää on köyhyyden poistaminen ja eriarvoisuuden vähentäminen maailmasta?</a:t>
            </a:r>
            <a:endParaRPr lang="fi-FI" dirty="0"/>
          </a:p>
        </p:txBody>
      </p:sp>
      <p:graphicFrame>
        <p:nvGraphicFramePr>
          <p:cNvPr id="7" name="Sisällön paikkamerkki 9">
            <a:extLst>
              <a:ext uri="{FF2B5EF4-FFF2-40B4-BE49-F238E27FC236}">
                <a16:creationId xmlns:a16="http://schemas.microsoft.com/office/drawing/2014/main" id="{14B1C90C-6F8C-4826-A280-738E866C2DE5}"/>
              </a:ext>
            </a:extLst>
          </p:cNvPr>
          <p:cNvGraphicFramePr>
            <a:graphicFrameLocks noGrp="1"/>
          </p:cNvGraphicFramePr>
          <p:nvPr>
            <p:ph idx="1"/>
            <p:custDataLst>
              <p:tags r:id="rId3"/>
            </p:custDataLst>
            <p:extLst>
              <p:ext uri="{D42A27DB-BD31-4B8C-83A1-F6EECF244321}">
                <p14:modId xmlns:p14="http://schemas.microsoft.com/office/powerpoint/2010/main" val="3574134584"/>
              </p:ext>
            </p:extLst>
          </p:nvPr>
        </p:nvGraphicFramePr>
        <p:xfrm>
          <a:off x="1568425" y="1461431"/>
          <a:ext cx="8223640"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3594644D-CDF5-498D-92E4-E8C50204E086}"/>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endParaRPr lang="it-IT" sz="1200" b="0" dirty="0">
              <a:solidFill>
                <a:srgbClr val="262626"/>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113139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a:xfrm>
            <a:off x="814917" y="6547757"/>
            <a:ext cx="5415062" cy="271686"/>
          </a:xfrm>
        </p:spPr>
        <p:txBody>
          <a:bodyPr/>
          <a:lstStyle/>
          <a:p>
            <a:r>
              <a:rPr lang="fi-FI" dirty="0"/>
              <a:t>Suomalaisten mielipiteet kehitysyhteistyöstä 2021</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fld id="{45530FF3-944E-453D-AD86-280F662E2B3A}" type="slidenum">
              <a:rPr lang="fi-FI" smtClean="0"/>
              <a:t>6</a:t>
            </a:fld>
            <a:endParaRPr lang="fi-FI"/>
          </a:p>
        </p:txBody>
      </p:sp>
      <p:sp>
        <p:nvSpPr>
          <p:cNvPr id="6" name="Otsikko 6"/>
          <p:cNvSpPr>
            <a:spLocks noGrp="1"/>
          </p:cNvSpPr>
          <p:nvPr>
            <p:ph type="title"/>
            <p:custDataLst>
              <p:tags r:id="rId2"/>
            </p:custDataLst>
          </p:nvPr>
        </p:nvSpPr>
        <p:spPr>
          <a:xfrm>
            <a:off x="653137" y="582697"/>
            <a:ext cx="11033765" cy="622647"/>
          </a:xfrm>
        </p:spPr>
        <p:txBody>
          <a:bodyPr>
            <a:normAutofit/>
          </a:bodyPr>
          <a:lstStyle/>
          <a:p>
            <a:r>
              <a:rPr lang="fi-FI" sz="2800" dirty="0">
                <a:solidFill>
                  <a:srgbClr val="262626"/>
                </a:solidFill>
              </a:rPr>
              <a:t>Miten tärkeänä pidät kehitysyhteistyötä/kehityspolitiikkaa?</a:t>
            </a:r>
            <a:endParaRPr lang="fi-FI" sz="2800" dirty="0"/>
          </a:p>
        </p:txBody>
      </p:sp>
      <p:graphicFrame>
        <p:nvGraphicFramePr>
          <p:cNvPr id="7" name="Sisällön paikkamerkki 9">
            <a:extLst>
              <a:ext uri="{FF2B5EF4-FFF2-40B4-BE49-F238E27FC236}">
                <a16:creationId xmlns:a16="http://schemas.microsoft.com/office/drawing/2014/main" id="{14B1C90C-6F8C-4826-A280-738E866C2DE5}"/>
              </a:ext>
            </a:extLst>
          </p:cNvPr>
          <p:cNvGraphicFramePr>
            <a:graphicFrameLocks noGrp="1"/>
          </p:cNvGraphicFramePr>
          <p:nvPr>
            <p:ph idx="1"/>
            <p:custDataLst>
              <p:tags r:id="rId3"/>
            </p:custDataLst>
            <p:extLst>
              <p:ext uri="{D42A27DB-BD31-4B8C-83A1-F6EECF244321}">
                <p14:modId xmlns:p14="http://schemas.microsoft.com/office/powerpoint/2010/main" val="2665593703"/>
              </p:ext>
            </p:extLst>
          </p:nvPr>
        </p:nvGraphicFramePr>
        <p:xfrm>
          <a:off x="1486669" y="1334861"/>
          <a:ext cx="8223640"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3594644D-CDF5-498D-92E4-E8C50204E086}"/>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n=1173</a:t>
            </a:r>
            <a:endParaRPr lang="it-IT" sz="1200" b="0" dirty="0">
              <a:solidFill>
                <a:srgbClr val="262626"/>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45536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a:xfrm>
            <a:off x="814917" y="6547757"/>
            <a:ext cx="5415062" cy="271686"/>
          </a:xfrm>
        </p:spPr>
        <p:txBody>
          <a:bodyPr/>
          <a:lstStyle/>
          <a:p>
            <a:r>
              <a:rPr lang="fi-FI" dirty="0"/>
              <a:t>Suomalaisten mielipiteet kehitysyhteistyöstä 2021</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fld id="{45530FF3-944E-453D-AD86-280F662E2B3A}" type="slidenum">
              <a:rPr lang="fi-FI" smtClean="0"/>
              <a:t>7</a:t>
            </a:fld>
            <a:endParaRPr lang="fi-FI"/>
          </a:p>
        </p:txBody>
      </p:sp>
      <p:sp>
        <p:nvSpPr>
          <p:cNvPr id="6" name="Otsikko 6"/>
          <p:cNvSpPr>
            <a:spLocks noGrp="1"/>
          </p:cNvSpPr>
          <p:nvPr>
            <p:ph type="title"/>
            <p:custDataLst>
              <p:tags r:id="rId2"/>
            </p:custDataLst>
          </p:nvPr>
        </p:nvSpPr>
        <p:spPr>
          <a:xfrm>
            <a:off x="653137" y="582697"/>
            <a:ext cx="11033765" cy="622647"/>
          </a:xfrm>
        </p:spPr>
        <p:txBody>
          <a:bodyPr>
            <a:normAutofit/>
          </a:bodyPr>
          <a:lstStyle/>
          <a:p>
            <a:r>
              <a:rPr lang="fi-FI" sz="2800" dirty="0">
                <a:solidFill>
                  <a:srgbClr val="262626"/>
                </a:solidFill>
              </a:rPr>
              <a:t>Miten tärkeänä pidät kehitysyhteistyötä/kehityspolitiikkaa?</a:t>
            </a:r>
            <a:endParaRPr lang="fi-FI" sz="2800" dirty="0"/>
          </a:p>
        </p:txBody>
      </p:sp>
      <p:graphicFrame>
        <p:nvGraphicFramePr>
          <p:cNvPr id="7" name="Sisällön paikkamerkki 9">
            <a:extLst>
              <a:ext uri="{FF2B5EF4-FFF2-40B4-BE49-F238E27FC236}">
                <a16:creationId xmlns:a16="http://schemas.microsoft.com/office/drawing/2014/main" id="{14B1C90C-6F8C-4826-A280-738E866C2DE5}"/>
              </a:ext>
            </a:extLst>
          </p:cNvPr>
          <p:cNvGraphicFramePr>
            <a:graphicFrameLocks noGrp="1"/>
          </p:cNvGraphicFramePr>
          <p:nvPr>
            <p:ph idx="1"/>
            <p:custDataLst>
              <p:tags r:id="rId3"/>
            </p:custDataLst>
            <p:extLst>
              <p:ext uri="{D42A27DB-BD31-4B8C-83A1-F6EECF244321}">
                <p14:modId xmlns:p14="http://schemas.microsoft.com/office/powerpoint/2010/main" val="2854225289"/>
              </p:ext>
            </p:extLst>
          </p:nvPr>
        </p:nvGraphicFramePr>
        <p:xfrm>
          <a:off x="1429419" y="1377199"/>
          <a:ext cx="8223640"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3594644D-CDF5-498D-92E4-E8C50204E086}"/>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n=1173</a:t>
            </a:r>
            <a:endParaRPr lang="it-IT" sz="1200" b="0" dirty="0">
              <a:solidFill>
                <a:srgbClr val="262626"/>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880672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024F2AB-7E0A-4474-A40E-313F14BFD2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B0E4E-F5D7-41BD-96AC-FA55D8C3805E}" type="slidenum">
              <a:rPr kumimoji="0" lang="fi-FI" sz="1200" b="0" i="0" u="none" strike="noStrike" kern="1200" cap="none" spc="0" normalizeH="0" baseline="0" noProof="0" smtClean="0">
                <a:ln>
                  <a:noFill/>
                </a:ln>
                <a:solidFill>
                  <a:prstClr val="black">
                    <a:tint val="75000"/>
                  </a:prstClr>
                </a:solidFill>
                <a:effectLst/>
                <a:uLnTx/>
                <a:uFillTx/>
                <a:latin typeface="Calibri Light"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tint val="75000"/>
                </a:prstClr>
              </a:solidFill>
              <a:effectLst/>
              <a:uLnTx/>
              <a:uFillTx/>
              <a:latin typeface="Calibri Light" panose="020F0302020204030204"/>
              <a:ea typeface="+mn-ea"/>
              <a:cs typeface="+mn-cs"/>
            </a:endParaRPr>
          </a:p>
        </p:txBody>
      </p:sp>
      <p:sp>
        <p:nvSpPr>
          <p:cNvPr id="5" name="Otsikko 4">
            <a:extLst>
              <a:ext uri="{FF2B5EF4-FFF2-40B4-BE49-F238E27FC236}">
                <a16:creationId xmlns:a16="http://schemas.microsoft.com/office/drawing/2014/main" id="{1F4AF626-2882-4DB0-AA81-CE6EB046723A}"/>
              </a:ext>
            </a:extLst>
          </p:cNvPr>
          <p:cNvSpPr>
            <a:spLocks noGrp="1"/>
          </p:cNvSpPr>
          <p:nvPr>
            <p:ph type="title"/>
          </p:nvPr>
        </p:nvSpPr>
        <p:spPr>
          <a:xfrm>
            <a:off x="653138" y="507653"/>
            <a:ext cx="10190266" cy="622647"/>
          </a:xfrm>
        </p:spPr>
        <p:txBody>
          <a:bodyPr>
            <a:normAutofit/>
          </a:bodyPr>
          <a:lstStyle/>
          <a:p>
            <a:r>
              <a:rPr lang="fi-FI" dirty="0"/>
              <a:t>Koulutus on ykkösprioriteetti</a:t>
            </a:r>
          </a:p>
        </p:txBody>
      </p:sp>
      <p:sp>
        <p:nvSpPr>
          <p:cNvPr id="6" name="Sisällön paikkamerkki 5">
            <a:extLst>
              <a:ext uri="{FF2B5EF4-FFF2-40B4-BE49-F238E27FC236}">
                <a16:creationId xmlns:a16="http://schemas.microsoft.com/office/drawing/2014/main" id="{A1A48719-6F6A-4B6B-B4A6-194963B67119}"/>
              </a:ext>
            </a:extLst>
          </p:cNvPr>
          <p:cNvSpPr>
            <a:spLocks noGrp="1"/>
          </p:cNvSpPr>
          <p:nvPr>
            <p:ph idx="1"/>
          </p:nvPr>
        </p:nvSpPr>
        <p:spPr>
          <a:xfrm>
            <a:off x="553452" y="1223013"/>
            <a:ext cx="10776862" cy="4411973"/>
          </a:xfrm>
        </p:spPr>
        <p:txBody>
          <a:bodyPr/>
          <a:lstStyle/>
          <a:p>
            <a:r>
              <a:rPr lang="fi-FI" b="1" dirty="0"/>
              <a:t>Suomalaiset ovat varsin yksimielisiä siitä, että koulutukseen satsaamalla Suomi voi tehdä tehokasta ja pitkävaikutteista kehitysyhteistyötä.</a:t>
            </a:r>
          </a:p>
          <a:p>
            <a:r>
              <a:rPr lang="fi-FI" b="1" dirty="0"/>
              <a:t>Myös tasa-arvon edistäminen ja naisten aseman parantaminen nousevat vastauksissa korkealle.</a:t>
            </a:r>
          </a:p>
          <a:p>
            <a:r>
              <a:rPr lang="fi-FI" b="1" dirty="0"/>
              <a:t>Köyhimmissä maissa ihmisillä on kuitenkin pulaa myös aivan peruselämiseen liittyvistä käytännön asioista</a:t>
            </a:r>
            <a:r>
              <a:rPr lang="fi-FI" b="1" dirty="0">
                <a:solidFill>
                  <a:schemeClr val="tx1"/>
                </a:solidFill>
              </a:rPr>
              <a:t>, ja siksi</a:t>
            </a:r>
            <a:r>
              <a:rPr lang="fi-FI" b="1" dirty="0">
                <a:solidFill>
                  <a:srgbClr val="FF0000"/>
                </a:solidFill>
              </a:rPr>
              <a:t> </a:t>
            </a:r>
            <a:r>
              <a:rPr lang="fi-FI" b="1" dirty="0"/>
              <a:t>tärkeänä pidetään myös peruspalveluihin satsaamista: vesi- ja </a:t>
            </a:r>
            <a:r>
              <a:rPr lang="fi-FI" b="1" dirty="0" err="1"/>
              <a:t>sanitaatiotilanteen</a:t>
            </a:r>
            <a:r>
              <a:rPr lang="fi-FI" b="1" dirty="0"/>
              <a:t> sekä terveydenhuollon parantamista. Niiden kanssa vastauksissa yhtä korkealle nousevat ihmisoikeudet.</a:t>
            </a:r>
          </a:p>
          <a:p>
            <a:r>
              <a:rPr lang="fi-FI" b="1" dirty="0"/>
              <a:t>Koska kysymyksessä ohjattiin valitsemaan 1–3 tärkeintä asiaa, vastaajat ovat voineet valita eri määrän ja näin ollen yhteenlasketut prosentit vaihtelevat taustaryhmittäin. Mitä useampia asioita vastaaja on ylipäänsä valinnut, sitä korkeampi prosentti. (Luku 300 % tarkoittaa sitä, että vastaajat ovat valinneet täydet kolme asiaa annetusta listasta).</a:t>
            </a:r>
          </a:p>
          <a:p>
            <a:r>
              <a:rPr lang="fi-FI" b="1" dirty="0"/>
              <a:t>Esimerkiksi naisten valitsema kehitysyhteistyön kohteiden kokonaismäärä on 288 prosenttia, miehillä luku on 269. Samalla mittarilla havaitaan, että kehitysyhteistyötä pitävät keskimääräistä tärkeämpänä alle 25-vuotiaat (285 %) ja yliopistotutkinnon suorittaneet (279 %) vastaajat. </a:t>
            </a:r>
          </a:p>
          <a:p>
            <a:r>
              <a:rPr lang="fi-FI" b="1" dirty="0"/>
              <a:t>Puoluekannan mukaan tarkasteltuna kehitysyhteistyötä pitävät tärkeimpänä Rkp:n (300 %), kristillisdemokraattien (297 %) ja vihreiden (296 %) kannattajat, kun taas perussuomalaisten kannattajat (247 %) erottuvat tälläkin mittarilla siinä, että he pitävät kehitysyhteistyötä keskimäärin vähemmän tärkeänä kuin muiden puolueiden kannattajat. </a:t>
            </a:r>
          </a:p>
          <a:p>
            <a:endParaRPr lang="fi-FI" b="1" dirty="0"/>
          </a:p>
        </p:txBody>
      </p:sp>
      <p:sp>
        <p:nvSpPr>
          <p:cNvPr id="3" name="Alatunnisteen paikkamerkki 2">
            <a:extLst>
              <a:ext uri="{FF2B5EF4-FFF2-40B4-BE49-F238E27FC236}">
                <a16:creationId xmlns:a16="http://schemas.microsoft.com/office/drawing/2014/main" id="{30877FDC-6316-4AA6-BB27-F4A96D8EBCE1}"/>
              </a:ext>
            </a:extLst>
          </p:cNvPr>
          <p:cNvSpPr>
            <a:spLocks noGrp="1"/>
          </p:cNvSpPr>
          <p:nvPr>
            <p:ph type="ftr" sz="quarter" idx="11"/>
          </p:nvPr>
        </p:nvSpPr>
        <p:spPr>
          <a:xfrm>
            <a:off x="869023" y="6489356"/>
            <a:ext cx="4114800" cy="365125"/>
          </a:xfrm>
        </p:spPr>
        <p:txBody>
          <a:bodyPr/>
          <a:lstStyle/>
          <a:p>
            <a:r>
              <a:rPr lang="fi-FI" dirty="0"/>
              <a:t>Suomalaisten mielipiteet kehitysyhteistyöstä 2021</a:t>
            </a:r>
          </a:p>
        </p:txBody>
      </p:sp>
    </p:spTree>
    <p:extLst>
      <p:ext uri="{BB962C8B-B14F-4D97-AF65-F5344CB8AC3E}">
        <p14:creationId xmlns:p14="http://schemas.microsoft.com/office/powerpoint/2010/main" val="538906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a:xfrm>
            <a:off x="814917" y="6547757"/>
            <a:ext cx="5415062" cy="271686"/>
          </a:xfrm>
        </p:spPr>
        <p:txBody>
          <a:bodyPr/>
          <a:lstStyle/>
          <a:p>
            <a:r>
              <a:rPr lang="fi-FI" dirty="0"/>
              <a:t>Suomalaisten mielipiteet kehitysyhteistyöstä 2021</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fld id="{45530FF3-944E-453D-AD86-280F662E2B3A}" type="slidenum">
              <a:rPr lang="fi-FI" smtClean="0"/>
              <a:t>9</a:t>
            </a:fld>
            <a:endParaRPr lang="fi-FI"/>
          </a:p>
        </p:txBody>
      </p:sp>
      <p:sp>
        <p:nvSpPr>
          <p:cNvPr id="6" name="Otsikko 6"/>
          <p:cNvSpPr>
            <a:spLocks noGrp="1"/>
          </p:cNvSpPr>
          <p:nvPr>
            <p:ph type="title"/>
            <p:custDataLst>
              <p:tags r:id="rId1"/>
            </p:custDataLst>
          </p:nvPr>
        </p:nvSpPr>
        <p:spPr>
          <a:xfrm>
            <a:off x="653137" y="582697"/>
            <a:ext cx="11033765" cy="622647"/>
          </a:xfrm>
        </p:spPr>
        <p:txBody>
          <a:bodyPr>
            <a:normAutofit/>
          </a:bodyPr>
          <a:lstStyle/>
          <a:p>
            <a:r>
              <a:rPr lang="fi-FI" sz="2700" dirty="0"/>
              <a:t>Mihin Suomen kehitysyhteistyötä pitäisi suunnata eniten? (1−3 tärkeintä)</a:t>
            </a:r>
          </a:p>
        </p:txBody>
      </p:sp>
      <p:graphicFrame>
        <p:nvGraphicFramePr>
          <p:cNvPr id="7" name="Sisällön paikkamerkki 10">
            <a:extLst>
              <a:ext uri="{FF2B5EF4-FFF2-40B4-BE49-F238E27FC236}">
                <a16:creationId xmlns:a16="http://schemas.microsoft.com/office/drawing/2014/main" id="{63E4AE29-B69A-4113-905B-B3F0C9D4D46A}"/>
              </a:ext>
            </a:extLst>
          </p:cNvPr>
          <p:cNvGraphicFramePr>
            <a:graphicFrameLocks noGrp="1"/>
          </p:cNvGraphicFramePr>
          <p:nvPr>
            <p:ph idx="1"/>
            <p:custDataLst>
              <p:tags r:id="rId2"/>
            </p:custDataLst>
            <p:extLst>
              <p:ext uri="{D42A27DB-BD31-4B8C-83A1-F6EECF244321}">
                <p14:modId xmlns:p14="http://schemas.microsoft.com/office/powerpoint/2010/main" val="3743508272"/>
              </p:ext>
            </p:extLst>
          </p:nvPr>
        </p:nvGraphicFramePr>
        <p:xfrm>
          <a:off x="2011479" y="1334861"/>
          <a:ext cx="7864475" cy="4787900"/>
        </p:xfrm>
        <a:graphic>
          <a:graphicData uri="http://schemas.openxmlformats.org/drawingml/2006/chart">
            <c:chart xmlns:c="http://schemas.openxmlformats.org/drawingml/2006/chart" xmlns:r="http://schemas.openxmlformats.org/officeDocument/2006/relationships" r:id="rId5"/>
          </a:graphicData>
        </a:graphic>
      </p:graphicFrame>
      <p:sp>
        <p:nvSpPr>
          <p:cNvPr id="9" name="Title 1"/>
          <p:cNvSpPr txBox="1">
            <a:spLocks/>
          </p:cNvSpPr>
          <p:nvPr>
            <p:custDataLst>
              <p:tags r:id="rId3"/>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n=1173</a:t>
            </a:r>
            <a:endParaRPr lang="it-IT" sz="1200" b="0" dirty="0">
              <a:solidFill>
                <a:srgbClr val="262626"/>
              </a:solidFill>
              <a:latin typeface="Calibri" panose="020F0502020204030204" pitchFamily="34" charset="0"/>
            </a:endParaRPr>
          </a:p>
        </p:txBody>
      </p:sp>
    </p:spTree>
    <p:extLst>
      <p:ext uri="{BB962C8B-B14F-4D97-AF65-F5344CB8AC3E}">
        <p14:creationId xmlns:p14="http://schemas.microsoft.com/office/powerpoint/2010/main" val="28176544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PRESID" val="2987746064"/>
  <p:tag name="PPDATATABLES0" val="Table 1 : 1. Kuinka tärkeää mielestäsi on köyhyyden poistaminen ja eriarvoisuuden vähentäminen maailmasta?|"/>
  <p:tag name="PPDATASOURCES" val="Q:\25176_Kehitysyhteistyo\6. Grafiikka\25176_GRAF_Slides_taulukot.xml|Q:\25176_Kehitysyhteistyo\6. Grafiikka\25176_GRAF_Slides_taulukot_VANHA.xml|"/>
  <p:tag name="PPDATATABLES1" val="Table 1 : 1. Kuinka tärkeää mielestäsi on köyhyyden poistaminen ja eriarvoisuuden vähentäminen maailmasta?|Table 2 : 2. Kehitysyhteistyöllä ja laajemmin kehityspolitiikalla tarkoitetaan kansainvälistä yhteistyötä, joka tähtää köyhyyden vähentämiseen, ihmisoikeuksien toteutumiseen ja kestävän kehityksen edistämiseen maailmanlaajuisesti. Tässä yhteistyössä Suomen kaltaiset kehittyneet maat ovat tukemassa ja rahoittamassa köyhien maiden kehitysponnistuksia. Miten tärkeänä pidät kehitysyhteistyötä / kehityspolitiikkaa?|Table 5 : 5. Onko suhtautumisesi kehitysyhteistyöhön muuttunut viime aikoina?|Table 6 : 6. Kuinka hyvin seuraava väittämä vastaa käsitystäsi? Kehitysyhteistyöllä voidaan torjua tehokkaasti koronapandemian vaikutuksia kehitysmaissa.|Table 7 : 7. Kuinka hyvin seuraava väittämä vastaa käsitystäsi? Suomen kehitysyhteistyö on tehokasta, ja sillä saadaan aikaan tuloksia.|Table 8 : 8. Ilmastonmuutos koettelee vakavimmin maailman köyhimpiä maita. Pariisin ilmastosopimuksessa Suomi on sitoutunut rahoittamaan kehittyvien maiden toimia ilmastonmuutoksen hillitsemiseksi ja siihen sopeutumiseksi. Suomi tukee kehitysmaiden ilmastotoimia osana kehitysyhteistyötä.&#10;Miten tärkeänä pidät sitä, että Suomi osallistuu ilmastotoimiin globaalisti?|Table 10 : 10. Oletko kuullut YK:ssa sovituista kestävän kehityksen tavoitteista (Agenda 2030)?|Table 12 : 12. Humanitaarinen apu on osa kehitysyhteistyötä ja sitä kohdennetaan esimerkiksi luonnononnettomuuksien ja aseellisten konfliktien uhrien auttamiseen. Kuinka tärkeänä pidät Suomen antamaa humanitaarista apua?|Table 15 : 15. Miten tärkeänä Suomen kansainvälisen aseman kannalta pidät sitä, että Suomi osallistuu kehitysyhteistyöhön?|"/>
</p:tagLst>
</file>

<file path=ppt/tags/tag10.xml><?xml version="1.0" encoding="utf-8"?>
<p:tagLst xmlns:a="http://schemas.openxmlformats.org/drawingml/2006/main" xmlns:r="http://schemas.openxmlformats.org/officeDocument/2006/relationships" xmlns:p="http://schemas.openxmlformats.org/presentationml/2006/main">
  <p:tag name="PPPRESID" val="2987746064"/>
</p:tagLst>
</file>

<file path=ppt/tags/tag1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5 os + ka 4-1+eos"/>
  <p:tag name="PPDESC" val=""/>
</p:tagLst>
</file>

<file path=ppt/tags/tag1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5 os + ka 4-1+eos"/>
  <p:tag name="PPDESC" val=""/>
  <p:tag name="PPACTIONCOUNT" val="1"/>
  <p:tag name="PPACTIONTYPE1" val="Data"/>
  <p:tag name="PPDATASOURCE1" val="1"/>
  <p:tag name="PPDATATABLE1" val="1"/>
  <p:tag name="PPFILTERSTRING1" val="TBR:0|TBC:0|NDFR:0|NDFC:0|NDTR:0|NDTC:0|QT:0|BNR:1|STB:1|DA:1|DSC:0|SST:1|SSV:0|SBV:1|OSC:1|OBR:0|RSV:1|RBV:0|PRF:0|PSF:0|IB:0|SLM:0|BS:F|RH:0|TC:1|DP:-1|NIP:0|NID:0|IP:0|SP:1|MN:0|PF:0|SS:::|RF:00000000000000000000000000|XPR:|XPC:|LDR:|LDC:|BAR:|STC:|SA:0,0,0,0|SI:|IER:|IEC:|SR:|SC:|SXT:|SXB:"/>
  <p:tag name="PPSELECTEDAREA1" val="SC:2-20|SR:5-10|DL:3"/>
  <p:tag name="PPADDMETHOD1" val="AM:5|TM:0|TC:1|TR:1"/>
  <p:tag name="PPGRIDAREAS1" val="DH:1|DC:2|DA:3|PF:11|ST:1|FC:2|LC:46|OC:45|OR:8"/>
</p:tagLst>
</file>

<file path=ppt/tags/tag13.xml><?xml version="1.0" encoding="utf-8"?>
<p:tagLst xmlns:a="http://schemas.openxmlformats.org/drawingml/2006/main" xmlns:r="http://schemas.openxmlformats.org/officeDocument/2006/relationships" xmlns:p="http://schemas.openxmlformats.org/presentationml/2006/main">
  <p:tag name="PPOBJECTNAME" val="KAPEE_KT4 5 os + ka 4-1+eos"/>
  <p:tag name="PPDESC" val=""/>
</p:tagLst>
</file>

<file path=ppt/tags/tag14.xml><?xml version="1.0" encoding="utf-8"?>
<p:tagLst xmlns:a="http://schemas.openxmlformats.org/drawingml/2006/main" xmlns:r="http://schemas.openxmlformats.org/officeDocument/2006/relationships" xmlns:p="http://schemas.openxmlformats.org/presentationml/2006/main">
  <p:tag name="PPPRESID" val="2987746064"/>
</p:tagLst>
</file>

<file path=ppt/tags/tag1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5 os + ka 4-1+eos"/>
  <p:tag name="PPDESC" val=""/>
</p:tagLst>
</file>

<file path=ppt/tags/tag1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5 os + ka 4-1+eos"/>
  <p:tag name="PPDESC" val=""/>
  <p:tag name="PPACTIONCOUNT" val="1"/>
  <p:tag name="PPACTIONTYPE1" val="Data"/>
  <p:tag name="PPDATASOURCE1" val="1"/>
  <p:tag name="PPDATATABLE1" val="1"/>
  <p:tag name="PPFILTERSTRING1" val="TBR:0|TBC:0|NDFR:0|NDFC:0|NDTR:0|NDTC:0|QT:0|BNR:1|STB:1|DA:1|DSC:0|SST:1|SSV:0|SBV:1|OSC:1|OBR:0|RSV:1|RBV:0|PRF:0|PSF:0|IB:0|SLM:0|BS:F|RH:0|TC:1|DP:-1|NIP:0|NID:0|IP:0|SP:1|MN:0|PF:0|SS:::|RF:00000000000000000000000000|XPR:|XPC:|LDR:|LDC:|BAR:|STC:|SA:0,0,0,0|SI:|IER:|IEC:|SR:|SC:|SXT:|SXB:"/>
  <p:tag name="PPSELECTEDAREA1" val="SC:2,21-38|SR:5-10|DL:3"/>
  <p:tag name="PPADDMETHOD1" val="AM:5|TM:0|TC:1|TR:1"/>
  <p:tag name="PPGRIDAREAS1" val="DH:1|DC:2|DA:3|PF:11|ST:1|FC:2|LC:46|OC:45|OR:8"/>
</p:tagLst>
</file>

<file path=ppt/tags/tag17.xml><?xml version="1.0" encoding="utf-8"?>
<p:tagLst xmlns:a="http://schemas.openxmlformats.org/drawingml/2006/main" xmlns:r="http://schemas.openxmlformats.org/officeDocument/2006/relationships" xmlns:p="http://schemas.openxmlformats.org/presentationml/2006/main">
  <p:tag name="PPOBJECTNAME" val="KAPEE_KT4 5 os + ka 4-1+eos"/>
  <p:tag name="PPDESC" val=""/>
</p:tagLst>
</file>

<file path=ppt/tags/tag1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1"/>
  <p:tag name="PPDESC" val=""/>
</p:tagLst>
</file>

<file path=ppt/tags/tag1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 name="PPOBJECTNAME" val="KAPEE_KT1"/>
  <p:tag name="PPDESC" val=""/>
</p:tagLst>
</file>

<file path=ppt/tags/tag2.xml><?xml version="1.0" encoding="utf-8"?>
<p:tagLst xmlns:a="http://schemas.openxmlformats.org/drawingml/2006/main" xmlns:r="http://schemas.openxmlformats.org/officeDocument/2006/relationships" xmlns:p="http://schemas.openxmlformats.org/presentationml/2006/main">
  <p:tag name="PPPRESID" val="2987746064"/>
</p:tagLst>
</file>

<file path=ppt/tags/tag20.xml><?xml version="1.0" encoding="utf-8"?>
<p:tagLst xmlns:a="http://schemas.openxmlformats.org/drawingml/2006/main" xmlns:r="http://schemas.openxmlformats.org/officeDocument/2006/relationships" xmlns:p="http://schemas.openxmlformats.org/presentationml/2006/main">
  <p:tag name="PPOBJECTNAME" val="KAPEE_KT1"/>
  <p:tag name="PPDESC" val=""/>
</p:tagLst>
</file>

<file path=ppt/tags/tag2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1"/>
  <p:tag name="PPDESC" val=""/>
</p:tagLst>
</file>

<file path=ppt/tags/tag22.xml><?xml version="1.0" encoding="utf-8"?>
<p:tagLst xmlns:a="http://schemas.openxmlformats.org/drawingml/2006/main" xmlns:r="http://schemas.openxmlformats.org/officeDocument/2006/relationships" xmlns:p="http://schemas.openxmlformats.org/presentationml/2006/main">
  <p:tag name="PPOBJECTNAME" val="KAPEE_KT4 4 os + ka 4-1"/>
  <p:tag name="PPDESC" val=""/>
</p:tagLst>
</file>

<file path=ppt/tags/tag23.xml><?xml version="1.0" encoding="utf-8"?>
<p:tagLst xmlns:a="http://schemas.openxmlformats.org/drawingml/2006/main" xmlns:r="http://schemas.openxmlformats.org/officeDocument/2006/relationships" xmlns:p="http://schemas.openxmlformats.org/presentationml/2006/main">
  <p:tag name="PPPRESID" val="2987746064"/>
</p:tagLst>
</file>

<file path=ppt/tags/tag2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5 os + ka 5-1"/>
  <p:tag name="PPDESC" val=""/>
</p:tagLst>
</file>

<file path=ppt/tags/tag2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5 os + ka 5-1"/>
  <p:tag name="PPDESC" val=""/>
  <p:tag name="PPACTIONCOUNT" val="1"/>
  <p:tag name="PPACTIONTYPE1" val="Data"/>
  <p:tag name="PPDATASOURCE1" val="1"/>
  <p:tag name="PPDATATABLE1" val="2"/>
  <p:tag name="PPFILTERSTRING1" val="TBR:0|TBC:0|NDFR:0|NDFC:0|NDTR:0|NDTC:0|QT:0|BNR:1|STB:1|DA:1|DSC:0|SST:1|SSV:0|SBV:1|OSC:1|OBR:0|RSV:1|RBV:0|PRF:0|PSF:0|IB:0|SLM:0|BS:F|RH:0|TC:1|DP:-1|NIP:0|NID:0|IP:0|SP:1|MN:0|PF:0|SS:::|RF:00000000000000000000000000|XPR:|XPC:|LDR:|LDC:|BAR:|STC:|SA:0,0,0,0|SI:|IER:|IEC:|SR:|SC:|SXT:|SXB:"/>
  <p:tag name="PPSELECTEDAREA1" val="SC:2-20|SR:5-10|DL:3"/>
  <p:tag name="PPADDMETHOD1" val="AM:5|TM:0|TC:1|TR:1"/>
  <p:tag name="PPGRIDAREAS1" val="DH:1|DC:2|DA:3|PF:11|ST:1|FC:2|LC:46|OC:45|OR:8"/>
</p:tagLst>
</file>

<file path=ppt/tags/tag26.xml><?xml version="1.0" encoding="utf-8"?>
<p:tagLst xmlns:a="http://schemas.openxmlformats.org/drawingml/2006/main" xmlns:r="http://schemas.openxmlformats.org/officeDocument/2006/relationships" xmlns:p="http://schemas.openxmlformats.org/presentationml/2006/main">
  <p:tag name="PPOBJECTNAME" val="KAPEE_KT4 5 os + ka 5-1"/>
  <p:tag name="PPDESC" val=""/>
</p:tagLst>
</file>

<file path=ppt/tags/tag27.xml><?xml version="1.0" encoding="utf-8"?>
<p:tagLst xmlns:a="http://schemas.openxmlformats.org/drawingml/2006/main" xmlns:r="http://schemas.openxmlformats.org/officeDocument/2006/relationships" xmlns:p="http://schemas.openxmlformats.org/presentationml/2006/main">
  <p:tag name="PPPRESID" val="2987746064"/>
</p:tagLst>
</file>

<file path=ppt/tags/tag2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5 os + ka 5-1"/>
  <p:tag name="PPDESC" val=""/>
</p:tagLst>
</file>

<file path=ppt/tags/tag2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5 os + ka 5-1"/>
  <p:tag name="PPDESC" val=""/>
  <p:tag name="PPACTIONCOUNT" val="1"/>
  <p:tag name="PPACTIONTYPE1" val="Data"/>
  <p:tag name="PPDATASOURCE1" val="1"/>
  <p:tag name="PPDATATABLE1" val="2"/>
  <p:tag name="PPFILTERSTRING1" val="TBR:0|TBC:0|NDFR:0|NDFC:0|NDTR:0|NDTC:0|QT:0|BNR:1|STB:1|DA:1|DSC:0|SST:1|SSV:0|SBV:1|OSC:1|OBR:0|RSV:1|RBV:0|PRF:0|PSF:0|IB:0|SLM:0|BS:F|RH:0|TC:1|DP:-1|NIP:0|NID:0|IP:0|SP:1|MN:0|PF:0|SS:::|RF:00000000000000000000000000|XPR:|XPC:|LDR:|LDC:|BAR:|STC:|SA:0,0,0,0|SI:|IER:|IEC:|SR:|SC:|SXT:|SXB:"/>
  <p:tag name="PPSELECTEDAREA1" val="SC:2,21-38|SR:5-10|DL:3"/>
  <p:tag name="PPADDMETHOD1" val="AM:5|TM:0|TC:1|TR:1"/>
  <p:tag name="PPGRIDAREAS1" val="DH:1|DC:2|DA:3|PF:11|ST:1|FC:2|LC:46|OC:45|OR:8"/>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5 os + ka 4-1+eos"/>
  <p:tag name="PPDESC" val=""/>
</p:tagLst>
</file>

<file path=ppt/tags/tag30.xml><?xml version="1.0" encoding="utf-8"?>
<p:tagLst xmlns:a="http://schemas.openxmlformats.org/drawingml/2006/main" xmlns:r="http://schemas.openxmlformats.org/officeDocument/2006/relationships" xmlns:p="http://schemas.openxmlformats.org/presentationml/2006/main">
  <p:tag name="PPOBJECTNAME" val="KAPEE_KT4 5 os + ka 5-1"/>
  <p:tag name="PPDESC" val=""/>
</p:tagLst>
</file>

<file path=ppt/tags/tag31.xml><?xml version="1.0" encoding="utf-8"?>
<p:tagLst xmlns:a="http://schemas.openxmlformats.org/drawingml/2006/main" xmlns:r="http://schemas.openxmlformats.org/officeDocument/2006/relationships" xmlns:p="http://schemas.openxmlformats.org/presentationml/2006/main">
  <p:tag name="PPPRESID" val="2987746064"/>
</p:tagLst>
</file>

<file path=ppt/tags/tag3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5 os + ka 4-1+eos"/>
  <p:tag name="PPDESC" val=""/>
</p:tagLst>
</file>

<file path=ppt/tags/tag3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5 os + ka 4-1+eos"/>
  <p:tag name="PPDESC" val=""/>
  <p:tag name="PPACTIONCOUNT" val="1"/>
  <p:tag name="PPACTIONTYPE1" val="Data"/>
  <p:tag name="PPDATASOURCE1" val="1"/>
  <p:tag name="PPDATATABLE1" val="0"/>
  <p:tag name="PPFILTERSTRING1" val="TBR:0|TBC:0|NDFR:0|NDFC:0|NDTR:0|NDTC:0|QT:0|BNR:1|STB:1|DA:1|DSC:0|SST:1|SSV:0|SBV:1|OSC:1|OBR:0|RSV:1|RBV:0|PRF:0|PSF:0|IB:0|SLM:0|BS:F|RH:0|TC:1|DP:-1|NIP:0|NID:0|IP:0|SP:1|MN:0|PF:0|SS:::|RF:00000000000000000000000000|XPR:|XPC:|LDR:|LDC:|BAR:|STC:|SA:0,0,0,0|SI:String^Exclude|IER:String^IncludeWithLabels|IEC:String^IncludeWithLabels|SR:|SC:|SXT:|SXB:"/>
  <p:tag name="PPSELECTEDAREA1" val="SC:2-20|SR:5-10|DL:3"/>
  <p:tag name="PPADDMETHOD1" val="AM:5|TM:0|TC:1|TR:1"/>
  <p:tag name="PPGRIDAREAS1" val="DH:1|DC:2|DA:3|PF:11|ST:1|FC:2|LC:46|OC:45|OR:8"/>
</p:tagLst>
</file>

<file path=ppt/tags/tag34.xml><?xml version="1.0" encoding="utf-8"?>
<p:tagLst xmlns:a="http://schemas.openxmlformats.org/drawingml/2006/main" xmlns:r="http://schemas.openxmlformats.org/officeDocument/2006/relationships" xmlns:p="http://schemas.openxmlformats.org/presentationml/2006/main">
  <p:tag name="PPPRESID" val="2987746064"/>
</p:tagLst>
</file>

<file path=ppt/tags/tag3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5 os + ka 4-1+eos"/>
  <p:tag name="PPDESC" val=""/>
</p:tagLst>
</file>

<file path=ppt/tags/tag3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5 os + ka 4-1+eos"/>
  <p:tag name="PPDESC" val=""/>
  <p:tag name="PPACTIONCOUNT" val="1"/>
  <p:tag name="PPACTIONTYPE1" val="Data"/>
  <p:tag name="PPDATASOURCE1" val="1"/>
  <p:tag name="PPDATATABLE1" val="4"/>
  <p:tag name="PPFILTERSTRING1" val="TBR:0|TBC:0|NDFR:0|NDFC:0|NDTR:0|NDTC:0|QT:0|BNR:1|STB:1|DA:1|DSC:0|SST:1|SSV:0|SBV:1|OSC:1|OBR:0|RSV:1|RBV:0|PRF:0|PSF:0|IB:0|SLM:0|BS:F|RH:0|TC:1|DP:-1|NIP:0|NID:0|IP:0|SP:1|MN:0|PF:0|SS:::|RF:00000000000000000000000000|XPR:|XPC:|LDR:|LDC:|BAR:|STC:|SA:0,0,0,0|SI:|IER:|IEC:|SR:|SC:|SXT:|SXB:"/>
  <p:tag name="PPSELECTEDAREA1" val="SC:2-16,29-38|SR:5-10|DL:3"/>
  <p:tag name="PPADDMETHOD1" val="AM:5|TM:0|TC:1|TR:1"/>
  <p:tag name="PPGRIDAREAS1" val="DH:1|DC:2|DA:3|PF:11|ST:1|FC:2|LC:46|OC:45|OR:8"/>
</p:tagLst>
</file>

<file path=ppt/tags/tag37.xml><?xml version="1.0" encoding="utf-8"?>
<p:tagLst xmlns:a="http://schemas.openxmlformats.org/drawingml/2006/main" xmlns:r="http://schemas.openxmlformats.org/officeDocument/2006/relationships" xmlns:p="http://schemas.openxmlformats.org/presentationml/2006/main">
  <p:tag name="PPOBJECTNAME" val="KAPEE_KT4 5 os + ka 4-1+eos"/>
  <p:tag name="PPDESC" val=""/>
</p:tagLst>
</file>

<file path=ppt/tags/tag38.xml><?xml version="1.0" encoding="utf-8"?>
<p:tagLst xmlns:a="http://schemas.openxmlformats.org/drawingml/2006/main" xmlns:r="http://schemas.openxmlformats.org/officeDocument/2006/relationships" xmlns:p="http://schemas.openxmlformats.org/presentationml/2006/main">
  <p:tag name="PPPRESID" val="2987746064"/>
</p:tagLst>
</file>

<file path=ppt/tags/tag3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5 os + ka 4-1+eos"/>
  <p:tag name="PPDESC" val=""/>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5 os + ka 4-1+eos"/>
  <p:tag name="PPDESC" val=""/>
  <p:tag name="PPACTIONCOUNT" val="1"/>
  <p:tag name="PPACTIONTYPE1" val="Data"/>
  <p:tag name="PPDATASOURCE1" val="1"/>
  <p:tag name="PPDATATABLE1" val="0"/>
  <p:tag name="PPFILTERSTRING1" val="TBR:0|TBC:0|NDFR:0|NDFC:0|NDTR:0|NDTC:0|QT:0|BNR:1|STB:1|DA:1|DSC:0|SST:1|SSV:0|SBV:1|OSC:1|OBR:0|RSV:1|RBV:0|PRF:0|PSF:0|IB:0|SLM:0|BS:F|RH:0|TC:1|DP:-1|NIP:0|NID:0|IP:0|SP:1|MN:0|PF:0|SS:::|RF:00000000000000000000000000|XPR:|XPC:|LDR:|LDC:|BAR:|STC:|SA:0,0,0,0|SI:String^Exclude|IER:String^IncludeWithLabels|IEC:String^IncludeWithLabels|SR:|SC:|SXT:|SXB:"/>
  <p:tag name="PPSELECTEDAREA1" val="SC:2-20|SR:5-10|DL:3"/>
  <p:tag name="PPADDMETHOD1" val="AM:5|TM:0|TC:1|TR:1"/>
  <p:tag name="PPGRIDAREAS1" val="DH:1|DC:2|DA:3|PF:11|ST:1|FC:2|LC:46|OC:45|OR:8"/>
</p:tagLst>
</file>

<file path=ppt/tags/tag4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5 os + ka 4-1+eos"/>
  <p:tag name="PPDESC" val=""/>
  <p:tag name="PPACTIONTYPE1" val="Data"/>
  <p:tag name="PPDATASOURCE1" val="1"/>
  <p:tag name="PPDATATABLE1" val="3"/>
  <p:tag name="PPFILTERSTRING1" val="TBR:0|TBC:0|NDFR:0|NDFC:0|NDTR:0|NDTC:0|QT:0|BNR:1|STB:1|DA:1|DSC:0|SST:1|SSV:0|SBV:1|OSC:1|OBR:0|RSV:1|RBV:0|PRF:0|PSF:0|IB:0|SLM:0|BS:F|RH:0|TC:1|DP:-1|NIP:0|NID:0|IP:0|SP:1|MN:0|PF:0|SS:::|RF:00000000000000000000000000|XPR:|XPC:|LDR:|LDC:|BAR:|STC:|SA:0,0,0,0|SI:|IER:|IEC:|SR:|SC:|SXT:|SXB:"/>
  <p:tag name="PPSELECTEDAREA1" val="SC:2-16,29-38|SR:5-10|DL:3"/>
  <p:tag name="PPADDMETHOD1" val="AM:5|TM:0|TC:1|TR:1"/>
  <p:tag name="PPGRIDAREAS1" val="DH:1|DC:2|DA:3|PF:11|ST:1|FC:2|LC:46|OC:45|OR:8"/>
  <p:tag name="PPTRANSBANNER" val="|Kaikki, n=1173~Kaikki|SUKUPUOLI, n=0~SUKUPUOLI|Nainen, n=543~Nainen|Mies, n=630~Mies|IKÄ, n=0~IKÄ|15-24 vuotta, n=40~15-24 vuotta|25-39 vuotta, n=234~25-39 vuotta|40-59 vuotta, n=394~40-59 vuotta|60-79 vuotta, n=505~60-79 vuotta|AMMATTI/ASEMA, n=0~AMMATTI/ASEMA|Maanviljelijä/työntekijä, n=242~Maanviljelijä/työntekijä|Toimihenkilö/ylempi toimihenkilö/asiantuntija, n=349~Toimihenkilö/ylempi toimihenkilö/asiantuntija|Yrittäjä/johtava asema, n=95~Yrittäjä/johtava asema|Opiskelija/koululainen, n=87~Opiskelija/koululainen|Eläkeläinen, n=327~Eläkeläinen|ÄÄNESTÄISI EDUSKUNTAVAALEISSA, n=0~ÄÄNESTÄISI EDUSKUNTAVAALEISSA|Vihreä Liitto, n=112~Vihreä Liitto|Suomen Kristillisdemokraatit (KD), n=30~Suomen Kristillisdemokraatit (KD)|Vasemmistoliitto, n=106~Vasemmistoliitto|Ruotsalainen Kansanpuolue (RKP), n=25~Ruotsalainen Kansanpuolue (RKP)|Suomen Sosialidemokraattinen Puolue (SDP), n=185~Suomen Sosialidemokraattinen Puolue (SDP)|Suomen Keskusta, n=88~Suomen Keskusta|Liike Nyt, n=20~Liike Nyt|Kansallinen Kokoomus (KOK), n=182~Kansallinen Kokoomus (KOK)|Perussuomalaiset, n=172~Perussuomalaiset|"/>
  <p:tag name="PPACTIONCOUNT" val="2"/>
  <p:tag name="PPACTIONTYPE2" val="Data"/>
  <p:tag name="PPDATASOURCE2" val="1"/>
  <p:tag name="PPDATATABLE2" val="3"/>
  <p:tag name="PPFILTERSTRING2" val="TBR:0|TBC:0|NDFR:0|NDFC:0|NDTR:0|NDTC:0|QT:0|BNR:1|STB:1|DA:1|DSC:0|SST:1|SSV:0|SBV:1|OSC:1|OBR:0|RSV:1|RBV:0|PRF:0|PSF:0|IB:0|SLM:0|BS:F|RH:0|TC:1|DP:-1|NIP:0|NID:0|IP:0|SP:1|MN:0|PF:0|SS:::|RF:00000000000000000000000000|XPR:|XPC:|LDR:|LDC:|BAR:|STC:|SA:0,0,0,0|SI:|IER:|IEC:|SR:|SC:|SXT:|SXB:"/>
  <p:tag name="PPSELECTEDAREA2" val="SC:2|SR:3|DL:0"/>
  <p:tag name="PPADDMETHOD2" val="AM:7|TM:0|TC:2|TR:1"/>
  <p:tag name="PPGRIDAREAS2" val="DH:1|DC:2|DA:3|PF:11|ST:1|FC:2|LC:46|OC:45|OR:8"/>
</p:tagLst>
</file>

<file path=ppt/tags/tag41.xml><?xml version="1.0" encoding="utf-8"?>
<p:tagLst xmlns:a="http://schemas.openxmlformats.org/drawingml/2006/main" xmlns:r="http://schemas.openxmlformats.org/officeDocument/2006/relationships" xmlns:p="http://schemas.openxmlformats.org/presentationml/2006/main">
  <p:tag name="PPOBJECTNAME" val="KAPEE_KT4 5 os + ka 4-1+eos"/>
  <p:tag name="PPDESC" val=""/>
</p:tagLst>
</file>

<file path=ppt/tags/tag42.xml><?xml version="1.0" encoding="utf-8"?>
<p:tagLst xmlns:a="http://schemas.openxmlformats.org/drawingml/2006/main" xmlns:r="http://schemas.openxmlformats.org/officeDocument/2006/relationships" xmlns:p="http://schemas.openxmlformats.org/presentationml/2006/main">
  <p:tag name="PPPRESID" val="2987746064"/>
</p:tagLst>
</file>

<file path=ppt/tags/tag4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5 os + ka 4-1+eos"/>
  <p:tag name="PPDESC" val=""/>
</p:tagLst>
</file>

<file path=ppt/tags/tag4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5 os + ka 4-1+eos"/>
  <p:tag name="PPDESC" val=""/>
  <p:tag name="PPACTIONCOUNT" val="1"/>
  <p:tag name="PPACTIONTYPE1" val="Data"/>
  <p:tag name="PPDATASOURCE1" val="1"/>
  <p:tag name="PPDATATABLE1" val="5"/>
  <p:tag name="PPFILTERSTRING1" val="TBR:0|TBC:0|NDFR:0|NDFC:0|NDTR:0|NDTC:0|QT:0|BNR:1|STB:1|DA:1|DSC:0|SST:1|SSV:0|SBV:1|OSC:1|OBR:0|RSV:1|RBV:0|PRF:0|PSF:0|IB:0|SLM:0|BS:F|RH:0|TC:1|DP:-1|NIP:0|NID:0|IP:0|SP:1|MN:0|PF:0|SS:::|RF:00000000000000000000000000|XPR:|XPC:|LDR:|LDC:|BAR:|STC:|SA:0,0,0,0|SI:|IER:|IEC:|SR:|SC:|SXT:|SXB:"/>
  <p:tag name="PPSELECTEDAREA1" val="SC:2-20,29-38|SR:5-10|DL:3"/>
  <p:tag name="PPADDMETHOD1" val="AM:5|TM:0|TC:1|TR:1"/>
  <p:tag name="PPGRIDAREAS1" val="DH:1|DC:2|DA:3|PF:11|ST:1|FC:2|LC:46|OC:45|OR:8"/>
</p:tagLst>
</file>

<file path=ppt/tags/tag45.xml><?xml version="1.0" encoding="utf-8"?>
<p:tagLst xmlns:a="http://schemas.openxmlformats.org/drawingml/2006/main" xmlns:r="http://schemas.openxmlformats.org/officeDocument/2006/relationships" xmlns:p="http://schemas.openxmlformats.org/presentationml/2006/main">
  <p:tag name="PPOBJECTNAME" val="KAPEE_KT4 5 os + ka 4-1+eos"/>
  <p:tag name="PPDESC" val=""/>
</p:tagLst>
</file>

<file path=ppt/tags/tag4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1"/>
  <p:tag name="PPDESC" val=""/>
</p:tagLst>
</file>

<file path=ppt/tags/tag4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 name="PPOBJECTNAME" val="KAPEE_KT1"/>
  <p:tag name="PPDESC" val=""/>
</p:tagLst>
</file>

<file path=ppt/tags/tag48.xml><?xml version="1.0" encoding="utf-8"?>
<p:tagLst xmlns:a="http://schemas.openxmlformats.org/drawingml/2006/main" xmlns:r="http://schemas.openxmlformats.org/officeDocument/2006/relationships" xmlns:p="http://schemas.openxmlformats.org/presentationml/2006/main">
  <p:tag name="PPOBJECTNAME" val="KAPEE_KT1"/>
  <p:tag name="PPDESC" val=""/>
</p:tagLst>
</file>

<file path=ppt/tags/tag4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5.xml><?xml version="1.0" encoding="utf-8"?>
<p:tagLst xmlns:a="http://schemas.openxmlformats.org/drawingml/2006/main" xmlns:r="http://schemas.openxmlformats.org/officeDocument/2006/relationships" xmlns:p="http://schemas.openxmlformats.org/presentationml/2006/main">
  <p:tag name="PPOBJECTNAME" val="KAPEE_KT4 5 os + ka 4-1+eos"/>
  <p:tag name="PPDESC" val=""/>
</p:tagLst>
</file>

<file path=ppt/tags/tag5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5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5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53.xml><?xml version="1.0" encoding="utf-8"?>
<p:tagLst xmlns:a="http://schemas.openxmlformats.org/drawingml/2006/main" xmlns:r="http://schemas.openxmlformats.org/officeDocument/2006/relationships" xmlns:p="http://schemas.openxmlformats.org/presentationml/2006/main">
  <p:tag name="PPPRESID" val="2987746064"/>
</p:tagLst>
</file>

<file path=ppt/tags/tag5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5 os + ka 4-1+eos"/>
  <p:tag name="PPDESC" val=""/>
</p:tagLst>
</file>

<file path=ppt/tags/tag5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5 os + ka 4-1+eos"/>
  <p:tag name="PPDESC" val=""/>
  <p:tag name="PPACTIONTYPE1" val="Data"/>
  <p:tag name="PPDATASOURCE1" val="1"/>
  <p:tag name="PPDATATABLE1" val="7"/>
  <p:tag name="PPFILTERSTRING1" val="TBR:0|TBC:0|NDFR:0|NDFC:0|NDTR:0|NDTC:0|QT:0|BNR:1|STB:1|DA:1|DSC:0|SST:1|SSV:0|SBV:1|OSC:1|OBR:0|RSV:1|RBV:0|PRF:0|PSF:0|IB:0|SLM:0|BS:F|RH:0|TC:1|DP:-1|NIP:0|NID:0|IP:0|SP:1|MN:0|PF:0|SS:::|RF:00000000000000000000000000|XPR:|XPC:|LDR:|LDC:|BAR:|STC:|SA:0,0,0,0|SI:|IER:|IEC:|SR:|SC:|SXT:|SXB:"/>
  <p:tag name="PPSELECTEDAREA1" val="SC:2-10,17-24,29-38|SR:5-10|DL:3"/>
  <p:tag name="PPADDMETHOD1" val="AM:5|TM:0|TC:1|TR:1"/>
  <p:tag name="PPGRIDAREAS1" val="DH:1|DC:2|DA:3|PF:11|ST:1|FC:2|LC:46|OC:45|OR:8"/>
  <p:tag name="PPTRANSBANNER" val="|Kaikki, n=1173~Kaikki|SUKUPUOLI, n=0~SUKUPUOLI|Nainen, n=543~Nainen|Mies, n=630~Mies|IKÄ, n=0~IKÄ|15-24 vuotta, n=40~15-24 vuotta|25-39 vuotta, n=234~25-39 vuotta|40-59 vuotta, n=394~40-59 vuotta|60-79 vuotta, n=505~60-79 vuotta|KOULUTUS, n=0~KOULUTUS|Perus-/keski-/kansa-/ammatti-/tekninen-/kauppak., n=279~Perus-/keski-/kansa-/ammatti-/tekninen-/kauppak.|Ylioppilas/lukio /opistotaso /ammattikorkeakoulu, n=544~Ylioppilas/lukio /opistotaso /ammattikorkeakoulu|Yliopisto/korkeakoulu, n=350~Yliopisto/korkeakoulu|SUURALUE, n=0~SUURALUE|Helsinki-Uusimaa/Etelä-Suomi, n=599~Helsinki-Uusimaa/Etelä-Suomi|Länsi-Suomi, n=318~Länsi-Suomi|Pohjois- ja Itä-Suomi, n=256~Pohjois- ja Itä-Suomi|ÄÄNESTÄISI EDUSKUNTAVAALEISSA, n=0~ÄÄNESTÄISI EDUSKUNTAVAALEISSA|Vihreä Liitto, n=112~Vihreä Liitto|Suomen Kristillisdemokraatit (KD), n=30~Suomen Kristillisdemokraatit (KD)|Vasemmistoliitto, n=106~Vasemmistoliitto|Ruotsalainen Kansanpuolue (RKP), n=25~Ruotsalainen Kansanpuolue (RKP)|Suomen Sosialidemokraattinen Puolue (SDP), n=185~Suomen Sosialidemokraattinen Puolue (SDP)|Suomen Keskusta, n=88~Suomen Keskusta|Liike Nyt, n=20~Liike Nyt|Kansallinen Kokoomus (KOK), n=182~Kansallinen Kokoomus (KOK)|Perussuomalaiset, n=172~Perussuomalaiset|"/>
  <p:tag name="PPACTIONCOUNT" val="2"/>
  <p:tag name="PPACTIONTYPE2" val="Data"/>
  <p:tag name="PPDATASOURCE2" val="1"/>
  <p:tag name="PPDATATABLE2" val="7"/>
  <p:tag name="PPFILTERSTRING2" val="TBR:0|TBC:0|NDFR:0|NDFC:0|NDTR:0|NDTC:0|QT:0|BNR:1|STB:1|DA:1|DSC:0|SST:1|SSV:0|SBV:1|OSC:1|OBR:0|RSV:1|RBV:0|PRF:0|PSF:0|IB:0|SLM:0|BS:F|RH:0|TC:1|DP:-1|NIP:0|NID:0|IP:0|SP:1|MN:0|PF:0|SS:::|RF:00000000000000000000000000|XPR:|XPC:|LDR:|LDC:|BAR:|STC:|SA:0,0,0,0|SI:|IER:|IEC:|SR:|SC:|SXT:|SXB:"/>
  <p:tag name="PPSELECTEDAREA2" val="SC:2|SR:3|DL:0"/>
  <p:tag name="PPADDMETHOD2" val="AM:7|TM:0|TC:2|TR:1"/>
  <p:tag name="PPGRIDAREAS2" val="DH:1|DC:2|DA:3|PF:11|ST:1|FC:2|LC:46|OC:45|OR:8"/>
</p:tagLst>
</file>

<file path=ppt/tags/tag56.xml><?xml version="1.0" encoding="utf-8"?>
<p:tagLst xmlns:a="http://schemas.openxmlformats.org/drawingml/2006/main" xmlns:r="http://schemas.openxmlformats.org/officeDocument/2006/relationships" xmlns:p="http://schemas.openxmlformats.org/presentationml/2006/main">
  <p:tag name="PPOBJECTNAME" val="KAPEE_KT4 5 os + ka 4-1+eos"/>
  <p:tag name="PPDESC" val=""/>
</p:tagLst>
</file>

<file path=ppt/tags/tag5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5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59.xml><?xml version="1.0" encoding="utf-8"?>
<p:tagLst xmlns:a="http://schemas.openxmlformats.org/drawingml/2006/main" xmlns:r="http://schemas.openxmlformats.org/officeDocument/2006/relationships" xmlns:p="http://schemas.openxmlformats.org/presentationml/2006/main">
  <p:tag name="PPPRESID" val="2987746064"/>
</p:tagLst>
</file>

<file path=ppt/tags/tag6.xml><?xml version="1.0" encoding="utf-8"?>
<p:tagLst xmlns:a="http://schemas.openxmlformats.org/drawingml/2006/main" xmlns:r="http://schemas.openxmlformats.org/officeDocument/2006/relationships" xmlns:p="http://schemas.openxmlformats.org/presentationml/2006/main">
  <p:tag name="PPPRESID" val="2987746064"/>
</p:tagLst>
</file>

<file path=ppt/tags/tag6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5 os + ka 4-1+eos"/>
  <p:tag name="PPDESC" val=""/>
</p:tagLst>
</file>

<file path=ppt/tags/tag6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5 os + ka 4-1+eos"/>
  <p:tag name="PPDESC" val=""/>
  <p:tag name="PPACTIONCOUNT" val="1"/>
  <p:tag name="PPACTIONTYPE1" val="Data"/>
  <p:tag name="PPDATASOURCE1" val="1"/>
  <p:tag name="PPDATATABLE1" val="8"/>
  <p:tag name="PPFILTERSTRING1" val="TBR:0|TBC:0|NDFR:0|NDFC:0|NDTR:0|NDTC:0|QT:0|BNR:1|STB:1|DA:1|DSC:0|SST:1|SSV:0|SBV:1|OSC:1|OBR:0|RSV:1|RBV:0|PRF:0|PSF:0|IB:0|SLM:0|BS:F|RH:0|TC:1|DP:-1|NIP:0|NID:0|IP:0|SP:1|MN:0|PF:0|SS:::|RF:00000000000000000000000000|XPR:|XPC:|LDR:|LDC:|BAR:|STC:|SA:0,0,0,0|SI:String^Exclude|IER:String^IncludeWithLabels|IEC:String^IncludeWithLabels|SR:|SC:|SXT:|SXB:"/>
  <p:tag name="PPSELECTEDAREA1" val="SC:2-10,17-24,29-38|SR:5-10|DL:3"/>
  <p:tag name="PPADDMETHOD1" val="AM:5|TM:0|TC:1|TR:1"/>
  <p:tag name="PPGRIDAREAS1" val="DH:1|DC:2|DA:3|PF:11|ST:1|FC:2|LC:46|OC:45|OR:8"/>
</p:tagLst>
</file>

<file path=ppt/tags/tag62.xml><?xml version="1.0" encoding="utf-8"?>
<p:tagLst xmlns:a="http://schemas.openxmlformats.org/drawingml/2006/main" xmlns:r="http://schemas.openxmlformats.org/officeDocument/2006/relationships" xmlns:p="http://schemas.openxmlformats.org/presentationml/2006/main">
  <p:tag name="PPOBJECTNAME" val="KAPEE_KT4 5 os + ka 4-1+eos"/>
  <p:tag name="PPDESC" val=""/>
</p:tagLst>
</file>

<file path=ppt/tags/tag63.xml><?xml version="1.0" encoding="utf-8"?>
<p:tagLst xmlns:a="http://schemas.openxmlformats.org/drawingml/2006/main" xmlns:r="http://schemas.openxmlformats.org/officeDocument/2006/relationships" xmlns:p="http://schemas.openxmlformats.org/presentationml/2006/main">
  <p:tag name="PPPRESID" val="2987746064"/>
</p:tagLst>
</file>

<file path=ppt/tags/tag6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5 os + ka 4-1+eos"/>
  <p:tag name="PPDESC" val=""/>
</p:tagLst>
</file>

<file path=ppt/tags/tag6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5 os + ka 4-1+eos"/>
  <p:tag name="PPDESC" val=""/>
  <p:tag name="PPACTIONCOUNT" val="1"/>
  <p:tag name="PPACTIONTYPE1" val="Data"/>
  <p:tag name="PPDATASOURCE1" val="1"/>
  <p:tag name="PPDATATABLE1" val="0"/>
  <p:tag name="PPFILTERSTRING1" val="TBR:0|TBC:0|NDFR:0|NDFC:0|NDTR:0|NDTC:0|QT:0|BNR:1|STB:1|DA:1|DSC:0|SST:1|SSV:0|SBV:1|OSC:1|OBR:0|RSV:1|RBV:0|PRF:0|PSF:0|IB:0|SLM:0|BS:F|RH:0|TC:1|DP:-1|NIP:0|NID:0|IP:0|SP:1|MN:0|PF:0|SS:::|RF:00000000000000000000000000|XPR:|XPC:|LDR:|LDC:|BAR:|STC:|SA:0,0,0,0|SI:String^Exclude|IER:String^IncludeWithLabels|IEC:String^IncludeWithLabels|SR:|SC:|SXT:|SXB:"/>
  <p:tag name="PPSELECTEDAREA1" val="SC:2-20|SR:5-10|DL:3"/>
  <p:tag name="PPADDMETHOD1" val="AM:5|TM:0|TC:1|TR:1"/>
  <p:tag name="PPGRIDAREAS1" val="DH:1|DC:2|DA:3|PF:11|ST:1|FC:2|LC:46|OC:45|OR:8"/>
</p:tagLst>
</file>

<file path=ppt/tags/tag66.xml><?xml version="1.0" encoding="utf-8"?>
<p:tagLst xmlns:a="http://schemas.openxmlformats.org/drawingml/2006/main" xmlns:r="http://schemas.openxmlformats.org/officeDocument/2006/relationships" xmlns:p="http://schemas.openxmlformats.org/presentationml/2006/main">
  <p:tag name="PPOBJECTNAME" val="KAPEE_KT4 5 os + ka 4-1+eos"/>
  <p:tag name="PPDESC" val=""/>
</p:tagLst>
</file>

<file path=ppt/tags/tag67.xml><?xml version="1.0" encoding="utf-8"?>
<p:tagLst xmlns:a="http://schemas.openxmlformats.org/drawingml/2006/main" xmlns:r="http://schemas.openxmlformats.org/officeDocument/2006/relationships" xmlns:p="http://schemas.openxmlformats.org/presentationml/2006/main">
  <p:tag name="PPPRESID" val="2987746064"/>
</p:tagLst>
</file>

<file path=ppt/tags/tag6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5 os + ka 4-1+eos"/>
  <p:tag name="PPDESC" val=""/>
</p:tagLst>
</file>

<file path=ppt/tags/tag6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5 os + ka 4-1+eos"/>
  <p:tag name="PPDESC" val=""/>
  <p:tag name="PPACTIONCOUNT" val="1"/>
  <p:tag name="PPACTIONTYPE1" val="Data"/>
  <p:tag name="PPDATASOURCE1" val="1"/>
  <p:tag name="PPDATATABLE1" val="9"/>
  <p:tag name="PPFILTERSTRING1" val="TBR:0|TBC:0|NDFR:0|NDFC:0|NDTR:0|NDTC:0|QT:0|BNR:1|STB:1|DA:1|DSC:0|SST:1|SSV:0|SBV:1|OSC:1|OBR:0|RSV:1|RBV:0|PRF:0|PSF:0|IB:0|SLM:0|BS:F|RH:0|TC:1|DP:-1|NIP:0|NID:0|IP:0|SP:1|MN:0|PF:0|SS:::|RF:00000000000000000000000000|XPR:|XPC:|LDR:|LDC:|BAR:|STC:|SA:0,0,0,0|SI:String^Exclude|IER:String^IncludeWithLabels|IEC:String^IncludeWithLabels|SR:|SC:|SXT:|SXB:"/>
  <p:tag name="PPSELECTEDAREA1" val="SC:2-10,17-24,29-38|SR:5-10|DL:3"/>
  <p:tag name="PPADDMETHOD1" val="AM:5|TM:0|TC:1|TR:1"/>
  <p:tag name="PPGRIDAREAS1" val="DH:1|DC:2|DA:3|PF:11|ST:1|FC:2|LC:46|OC:45|OR:8"/>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5 os + ka 4-1+eos"/>
  <p:tag name="PPDESC" val=""/>
</p:tagLst>
</file>

<file path=ppt/tags/tag70.xml><?xml version="1.0" encoding="utf-8"?>
<p:tagLst xmlns:a="http://schemas.openxmlformats.org/drawingml/2006/main" xmlns:r="http://schemas.openxmlformats.org/officeDocument/2006/relationships" xmlns:p="http://schemas.openxmlformats.org/presentationml/2006/main">
  <p:tag name="PPOBJECTNAME" val="KAPEE_KT4 5 os + ka 4-1+eos"/>
  <p:tag name="PPDESC" val=""/>
</p:tagLst>
</file>

<file path=ppt/tags/tag71.xml><?xml version="1.0" encoding="utf-8"?>
<p:tagLst xmlns:a="http://schemas.openxmlformats.org/drawingml/2006/main" xmlns:r="http://schemas.openxmlformats.org/officeDocument/2006/relationships" xmlns:p="http://schemas.openxmlformats.org/presentationml/2006/main">
  <p:tag name="PPPRESID" val="2987746064"/>
</p:tagLst>
</file>

<file path=ppt/tags/tag7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7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ACTIONTYPE1" val="Data"/>
  <p:tag name="PPDATASOURCE1" val="1"/>
  <p:tag name="PPDATATABLE1" val="10"/>
  <p:tag name="PPFILTERSTRING1" val="TBR:0|TBC:0|NDFR:0|NDFC:0|NDTR:0|NDTC:0|QT:0|BNR:1|STB:1|DA:1|DSC:0|SST:1|SSV:0|SBV:1|OSC:1|OBR:0|RSV:1|RBV:0|PRF:0|PSF:0|IB:0|SLM:0|BS:F|RH:0|TC:1|DP:-1|NIP:0|NID:0|IP:0|SP:1|MN:0|PF:0|SS:::|RF:00000000000000000000000000|XPR:|XPC:|LDR:|LDC:|BAR:|STC:|SA:0,0,0,0|SI:|IER:|IEC:|SR:|SC:|SXT:|SXB:"/>
  <p:tag name="PPSELECTEDAREA1" val="SC:2-10,17-24,29-38|SR:5-7|DL:3"/>
  <p:tag name="PPADDMETHOD1" val="AM:5|TM:0|TC:1|TR:1"/>
  <p:tag name="PPGRIDAREAS1" val="DH:1|DC:2|DA:3|PF:8|ST:1|FC:2|LC:46|OC:45|OR:5"/>
  <p:tag name="PPTRANSBANNER" val="|Kaikki, n=1173~Kaikki|SUKUPUOLI, n=0~SUKUPUOLI|Nainen, n=543~Nainen|Mies, n=630~Mies|IKÄ, n=0~IKÄ|15-24 vuotta, n=40~15-24 vuotta|25-39 vuotta, n=234~25-39 vuotta|40-59 vuotta, n=394~40-59 vuotta|60-79 vuotta, n=505~60-79 vuotta|KOULUTUS, n=0~KOULUTUS|Perus-/keski-/kansa-/ammatti-/tekninen-/kauppak., n=279~Perus-/keski-/kansa-/ammatti-/tekninen-/kauppak.|Ylioppilas/lukio /opistotaso /ammattikorkeakoulu, n=544~Ylioppilas/lukio /opistotaso /ammattikorkeakoulu|Yliopisto/korkeakoulu, n=350~Yliopisto/korkeakoulu|SUURALUE, n=0~SUURALUE|Helsinki-Uusimaa/Etelä-Suomi, n=599~Helsinki-Uusimaa/Etelä-Suomi|Länsi-Suomi, n=318~Länsi-Suomi|Pohjois- ja Itä-Suomi, n=256~Pohjois- ja Itä-Suomi|ÄÄNESTÄISI EDUSKUNTAVAALEISSA, n=0~ÄÄNESTÄISI EDUSKUNTAVAALEISSA|Vihreä Liitto, n=112~Vihreä Liitto|Suomen Kristillisdemokraatit (KD), n=30~Suomen Kristillisdemokraatit (KD)|Vasemmistoliitto, n=106~Vasemmistoliitto|Ruotsalainen Kansanpuolue (RKP), n=25~Ruotsalainen Kansanpuolue (RKP)|Suomen Sosialidemokraattinen Puolue (SDP), n=185~Suomen Sosialidemokraattinen Puolue (SDP)|Suomen Keskusta, n=88~Suomen Keskusta|Liike Nyt, n=20~Liike Nyt|Kansallinen Kokoomus (KOK), n=182~Kansallinen Kokoomus (KOK)|Perussuomalaiset, n=172~Perussuomalaiset|"/>
  <p:tag name="PPACTIONCOUNT" val="2"/>
  <p:tag name="PPACTIONTYPE2" val="Data"/>
  <p:tag name="PPDATASOURCE2" val="1"/>
  <p:tag name="PPDATATABLE2" val="10"/>
  <p:tag name="PPFILTERSTRING2" val="TBR:0|TBC:0|NDFR:0|NDFC:0|NDTR:0|NDTC:0|QT:0|BNR:1|STB:1|DA:1|DSC:0|SST:1|SSV:0|SBV:1|OSC:1|OBR:0|RSV:1|RBV:0|PRF:0|PSF:0|IB:0|SLM:0|BS:F|RH:0|TC:1|DP:-1|NIP:0|NID:0|IP:0|SP:1|MN:0|PF:0|SS:::|RF:00000000000000000000000000|XPR:|XPC:|LDR:|LDC:|BAR:|STC:|SA:0,0,0,0|SI:|IER:|IEC:|SR:|SC:|SXT:|SXB:"/>
  <p:tag name="PPSELECTEDAREA2" val="SC:2|SR:3|DL:0"/>
  <p:tag name="PPADDMETHOD2" val="AM:7|TM:0|TC:2|TR:1"/>
  <p:tag name="PPGRIDAREAS2" val="DH:1|DC:2|DA:3|PF:8|ST:1|FC:2|LC:46|OC:45|OR:5"/>
</p:tagLst>
</file>

<file path=ppt/tags/tag74.xml><?xml version="1.0" encoding="utf-8"?>
<p:tagLst xmlns:a="http://schemas.openxmlformats.org/drawingml/2006/main" xmlns:r="http://schemas.openxmlformats.org/officeDocument/2006/relationships" xmlns:p="http://schemas.openxmlformats.org/presentationml/2006/main">
  <p:tag name="PPPRESID" val="2987746064"/>
</p:tagLst>
</file>

<file path=ppt/tags/tag7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7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ACTIONCOUNT" val="1"/>
  <p:tag name="PPACTIONTYPE1" val="Data"/>
  <p:tag name="PPDATASOURCE1" val="1"/>
  <p:tag name="PPDATATABLE1" val="11"/>
  <p:tag name="PPFILTERSTRING1" val="TBR:0|TBC:0|NDFR:0|NDFC:0|NDTR:0|NDTC:0|QT:0|BNR:1|STB:1|DA:1|DSC:0|SST:1|SSV:0|SBV:1|OSC:1|OBR:0|RSV:1|RBV:0|PRF:0|PSF:0|IB:0|SLM:0|BS:F|RH:0|TC:1|DP:-1|NIP:0|NID:0|IP:0|SP:1|MN:0|PF:0|SS:::|RF:00000000000000000000000000|XPR:|XPC:|LDR:|LDC:|BAR:|STC:|SA:0,0,0,0|SI:|IER:|IEC:|SR:|SC:|SXT:|SXB:"/>
  <p:tag name="PPSELECTEDAREA1" val="SC:2-10,17-24,29-38|SR:5-7|DL:3"/>
  <p:tag name="PPADDMETHOD1" val="AM:5|TM:0|TC:1|TR:1"/>
  <p:tag name="PPGRIDAREAS1" val="DH:1|DC:2|DA:3|PF:8|ST:1|FC:2|LC:46|OC:45|OR:5"/>
</p:tagLst>
</file>

<file path=ppt/tags/tag77.xml><?xml version="1.0" encoding="utf-8"?>
<p:tagLst xmlns:a="http://schemas.openxmlformats.org/drawingml/2006/main" xmlns:r="http://schemas.openxmlformats.org/officeDocument/2006/relationships" xmlns:p="http://schemas.openxmlformats.org/presentationml/2006/main">
  <p:tag name="PPPRESID" val="2987746064"/>
</p:tagLst>
</file>

<file path=ppt/tags/tag7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5 os + ka 4-1+eos"/>
  <p:tag name="PPDESC" val=""/>
</p:tagLst>
</file>

<file path=ppt/tags/tag7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5 os + ka 4-1+eos"/>
  <p:tag name="PPDESC" val=""/>
  <p:tag name="PPACTIONCOUNT" val="1"/>
  <p:tag name="PPACTIONTYPE1" val="Data"/>
  <p:tag name="PPDATASOURCE1" val="1"/>
  <p:tag name="PPDATATABLE1" val="0"/>
  <p:tag name="PPFILTERSTRING1" val="TBR:0|TBC:0|NDFR:0|NDFC:0|NDTR:0|NDTC:0|QT:0|BNR:1|STB:1|DA:1|DSC:0|SST:1|SSV:0|SBV:1|OSC:1|OBR:0|RSV:1|RBV:0|PRF:0|PSF:0|IB:0|SLM:0|BS:F|RH:0|TC:1|DP:-1|NIP:0|NID:0|IP:0|SP:1|MN:0|PF:0|SS:::|RF:00000000000000000000000000|XPR:|XPC:|LDR:|LDC:|BAR:|STC:|SA:0,0,0,0|SI:String^Exclude|IER:String^IncludeWithLabels|IEC:String^IncludeWithLabels|SR:|SC:|SXT:|SXB:"/>
  <p:tag name="PPSELECTEDAREA1" val="SC:2-20|SR:5-10|DL:3"/>
  <p:tag name="PPADDMETHOD1" val="AM:5|TM:0|TC:1|TR:1"/>
  <p:tag name="PPGRIDAREAS1" val="DH:1|DC:2|DA:3|PF:11|ST:1|FC:2|LC:46|OC:45|OR:8"/>
</p:tagLst>
</file>

<file path=ppt/tags/tag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5 os + ka 4-1+eos"/>
  <p:tag name="PPDESC" val=""/>
  <p:tag name="PPACTIONTYPE1" val="Data"/>
  <p:tag name="PPDATASOURCE1" val="1"/>
  <p:tag name="PPDATATABLE1" val="0"/>
  <p:tag name="PPFILTERSTRING1" val="TBR:0|TBC:0|NDFR:0|NDFC:0|NDTR:0|NDTC:0|QT:0|BNR:1|STB:1|DA:1|DSC:0|SST:1|SSV:0|SBV:1|OSC:1|OBR:0|RSV:1|RBV:0|PRF:0|PSF:0|IB:0|SLM:0|BS:F|RH:0|TC:1|DP:-1|NIP:0|NID:0|IP:0|SP:1|MN:0|PF:0|SS:::|RF:00000000000000000000000000|XPR:|XPC:|LDR:|LDC:|BAR:|STC:|SA:0,0,0,0|SI:String^Exclude|IER:String^IncludeWithLabels|IEC:String^IncludeWithLabels|SR:|SC:|SXT:|SXB:"/>
  <p:tag name="PPSELECTEDAREA1" val="SC:2,21-37|SR:5-10|DL:3"/>
  <p:tag name="PPADDMETHOD1" val="AM:5|TM:0|TC:1|TR:1"/>
  <p:tag name="PPGRIDAREAS1" val="DH:1|DC:2|DA:3|PF:11|ST:1|FC:2|LC:46|OC:45|OR:8"/>
  <p:tag name="PPTRANSBANNER" val="|Kaikki, n=1173~Kaikki|SUURALUE, n=0~SUURALUE|Helsinki-Uusimaa/Etelä-Suomi, n=599~Helsinki-Uusimaa/Etelä-Suomi|Länsi-Suomi, n=318~Länsi-Suomi|Pohjois- ja Itä-Suomi, n=256~Pohjois- ja Itä-Suomi|TALOUDEN BRUTTOTULOT, n=0~TALOUDEN BRUTTOTULOT|Alle 20 000 eur/v, n=146~Alle 20 000 eur/v|20 001 - 40 000 eur/v, n=259~20 001 - 40 000 eur/v|Yli 40 000 eur/v, n=632~Yli 40 000 eur/v|Vihreä Liitto, n=112~Vihreä Liitto|Suomen Kristillisdemokraatit (KD), n=30~Suomen Kristillisdemokraatit (KD)|Vasemmistoliitto, n=106~Vasemmistoliitto|Ruotsalainen Kansanpuolue (RKP), n=25~Ruotsalainen Kansanpuolue (RKP)|Suomen Sosialidemokraattinen Puolue (SDP), n=185~Suomen Sosialidemokraattinen Puolue (SDP)|Suomen Keskusta, n=88~Suomen Keskusta|Liike Nyt, n=20~Liike Nyt|Kansallinen Kokoomus (KOK), n=182~Kansallinen Kokoomus (KOK)|Perussuomalaiset, n=172~Perussuomalaiset|"/>
  <p:tag name="PPACTIONCOUNT" val="2"/>
  <p:tag name="PPACTIONTYPE2" val="Data"/>
  <p:tag name="PPDATASOURCE2" val="1"/>
  <p:tag name="PPDATATABLE2" val="0"/>
  <p:tag name="PPFILTERSTRING2" val="TBR:0|TBC:0|NDFR:0|NDFC:0|NDTR:0|NDTC:0|QT:0|BNR:1|STB:1|DA:1|DSC:0|SST:1|SSV:0|SBV:1|OSC:1|OBR:0|RSV:1|RBV:0|PRF:0|PSF:0|IB:0|SLM:0|BS:F|RH:0|TC:1|DP:-1|NIP:0|NID:0|IP:0|SP:1|MN:0|PF:0|SS:::|RF:00000000000000000000000000|XPR:|XPC:|LDR:|LDC:|BAR:|STC:|SA:0,0,0,0|SI:String^Exclude|IER:String^IncludeWithLabels|IEC:String^IncludeWithLabels|SR:|SC:|SXT:|SXB:"/>
  <p:tag name="PPSELECTEDAREA2" val="SC:2|SR:3|DL:0"/>
  <p:tag name="PPADDMETHOD2" val="AM:7|TM:0|TC:2|TR:1"/>
  <p:tag name="PPGRIDAREAS2" val="DH:1|DC:2|DA:3|PF:11|ST:1|FC:2|LC:46|OC:45|OR:8"/>
</p:tagLst>
</file>

<file path=ppt/tags/tag80.xml><?xml version="1.0" encoding="utf-8"?>
<p:tagLst xmlns:a="http://schemas.openxmlformats.org/drawingml/2006/main" xmlns:r="http://schemas.openxmlformats.org/officeDocument/2006/relationships" xmlns:p="http://schemas.openxmlformats.org/presentationml/2006/main">
  <p:tag name="PPOBJECTNAME" val="KAPEE_KT4 5 os + ka 4-1+eos"/>
  <p:tag name="PPDESC" val=""/>
</p:tagLst>
</file>

<file path=ppt/tags/tag8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8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8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8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8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8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87.xml><?xml version="1.0" encoding="utf-8"?>
<p:tagLst xmlns:a="http://schemas.openxmlformats.org/drawingml/2006/main" xmlns:r="http://schemas.openxmlformats.org/officeDocument/2006/relationships" xmlns:p="http://schemas.openxmlformats.org/presentationml/2006/main">
  <p:tag name="PPPRESID" val="2987746064"/>
</p:tagLst>
</file>

<file path=ppt/tags/tag8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5 os + ka 4-1+eos"/>
  <p:tag name="PPDESC" val=""/>
</p:tagLst>
</file>

<file path=ppt/tags/tag8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5 os + ka 4-1+eos"/>
  <p:tag name="PPDESC" val=""/>
  <p:tag name="PPACTIONCOUNT" val="1"/>
  <p:tag name="PPACTIONTYPE1" val="Data"/>
  <p:tag name="PPDATASOURCE1" val="1"/>
  <p:tag name="PPDATATABLE1" val="0"/>
  <p:tag name="PPFILTERSTRING1" val="TBR:0|TBC:0|NDFR:0|NDFC:0|NDTR:0|NDTC:0|QT:0|BNR:1|STB:1|DA:1|DSC:0|SST:1|SSV:0|SBV:1|OSC:1|OBR:0|RSV:1|RBV:0|PRF:0|PSF:0|IB:0|SLM:0|BS:F|RH:0|TC:1|DP:-1|NIP:0|NID:0|IP:0|SP:1|MN:0|PF:0|SS:::|RF:00000000000000000000000000|XPR:|XPC:|LDR:|LDC:|BAR:|STC:|SA:0,0,0,0|SI:String^Exclude|IER:String^IncludeWithLabels|IEC:String^IncludeWithLabels|SR:|SC:|SXT:|SXB:"/>
  <p:tag name="PPSELECTEDAREA1" val="SC:2-20|SR:5-10|DL:3"/>
  <p:tag name="PPADDMETHOD1" val="AM:5|TM:0|TC:1|TR:1"/>
  <p:tag name="PPGRIDAREAS1" val="DH:1|DC:2|DA:3|PF:11|ST:1|FC:2|LC:46|OC:45|OR:8"/>
</p:tagLst>
</file>

<file path=ppt/tags/tag9.xml><?xml version="1.0" encoding="utf-8"?>
<p:tagLst xmlns:a="http://schemas.openxmlformats.org/drawingml/2006/main" xmlns:r="http://schemas.openxmlformats.org/officeDocument/2006/relationships" xmlns:p="http://schemas.openxmlformats.org/presentationml/2006/main">
  <p:tag name="PPOBJECTNAME" val="KAPEE_KT4 5 os + ka 4-1+eos"/>
  <p:tag name="PPDESC" val=""/>
</p:tagLst>
</file>

<file path=ppt/tags/tag90.xml><?xml version="1.0" encoding="utf-8"?>
<p:tagLst xmlns:a="http://schemas.openxmlformats.org/drawingml/2006/main" xmlns:r="http://schemas.openxmlformats.org/officeDocument/2006/relationships" xmlns:p="http://schemas.openxmlformats.org/presentationml/2006/main">
  <p:tag name="PPOBJECTNAME" val="KAPEE_KT4 5 os + ka 4-1+eos"/>
  <p:tag name="PPDESC" val=""/>
</p:tagLst>
</file>

<file path=ppt/tags/tag91.xml><?xml version="1.0" encoding="utf-8"?>
<p:tagLst xmlns:a="http://schemas.openxmlformats.org/drawingml/2006/main" xmlns:r="http://schemas.openxmlformats.org/officeDocument/2006/relationships" xmlns:p="http://schemas.openxmlformats.org/presentationml/2006/main">
  <p:tag name="PPOBJECTNAME" val="KAPEE_KT4 5 os + ka 4-1+eos"/>
  <p:tag name="PPDESC" val=""/>
</p:tagLst>
</file>

<file path=ppt/tags/tag92.xml><?xml version="1.0" encoding="utf-8"?>
<p:tagLst xmlns:a="http://schemas.openxmlformats.org/drawingml/2006/main" xmlns:r="http://schemas.openxmlformats.org/officeDocument/2006/relationships" xmlns:p="http://schemas.openxmlformats.org/presentationml/2006/main">
  <p:tag name="PPOBJECTNAME" val="KAPEE_KT4 5 os + ka 4-1+eos"/>
  <p:tag name="PPDESC" val=""/>
</p:tagLst>
</file>

<file path=ppt/tags/tag93.xml><?xml version="1.0" encoding="utf-8"?>
<p:tagLst xmlns:a="http://schemas.openxmlformats.org/drawingml/2006/main" xmlns:r="http://schemas.openxmlformats.org/officeDocument/2006/relationships" xmlns:p="http://schemas.openxmlformats.org/presentationml/2006/main">
  <p:tag name="PPPRESID" val="2987746064"/>
</p:tagLst>
</file>

<file path=ppt/tags/tag9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5 os + ka 4-1+eos"/>
  <p:tag name="PPDESC" val=""/>
</p:tagLst>
</file>

<file path=ppt/tags/tag9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5 os + ka 4-1+eos"/>
  <p:tag name="PPDESC" val=""/>
  <p:tag name="PPACTIONCOUNT" val="1"/>
  <p:tag name="PPACTIONTYPE1" val="Data"/>
  <p:tag name="PPDATASOURCE1" val="1"/>
  <p:tag name="PPDATATABLE1" val="0"/>
  <p:tag name="PPFILTERSTRING1" val="TBR:0|TBC:0|NDFR:0|NDFC:0|NDTR:0|NDTC:0|QT:0|BNR:1|STB:1|DA:1|DSC:0|SST:1|SSV:0|SBV:1|OSC:1|OBR:0|RSV:1|RBV:0|PRF:0|PSF:0|IB:0|SLM:0|BS:F|RH:0|TC:1|DP:-1|NIP:0|NID:0|IP:0|SP:1|MN:0|PF:0|SS:::|RF:00000000000000000000000000|XPR:|XPC:|LDR:|LDC:|BAR:|STC:|SA:0,0,0,0|SI:String^Exclude|IER:String^IncludeWithLabels|IEC:String^IncludeWithLabels|SR:|SC:|SXT:|SXB:"/>
  <p:tag name="PPSELECTEDAREA1" val="SC:2-20|SR:5-10|DL:3"/>
  <p:tag name="PPADDMETHOD1" val="AM:5|TM:0|TC:1|TR:1"/>
  <p:tag name="PPGRIDAREAS1" val="DH:1|DC:2|DA:3|PF:11|ST:1|FC:2|LC:46|OC:45|OR:8"/>
</p:tagLst>
</file>

<file path=ppt/tags/tag96.xml><?xml version="1.0" encoding="utf-8"?>
<p:tagLst xmlns:a="http://schemas.openxmlformats.org/drawingml/2006/main" xmlns:r="http://schemas.openxmlformats.org/officeDocument/2006/relationships" xmlns:p="http://schemas.openxmlformats.org/presentationml/2006/main">
  <p:tag name="PPOBJECTNAME" val="KAPEE_KT4 5 os + ka 4-1+eos"/>
  <p:tag name="PPDESC" val=""/>
</p:tagLst>
</file>

<file path=ppt/tags/tag97.xml><?xml version="1.0" encoding="utf-8"?>
<p:tagLst xmlns:a="http://schemas.openxmlformats.org/drawingml/2006/main" xmlns:r="http://schemas.openxmlformats.org/officeDocument/2006/relationships" xmlns:p="http://schemas.openxmlformats.org/presentationml/2006/main">
  <p:tag name="PPOBJECTNAME" val="KAPEE_KT4 5 os + ka 4-1+eos"/>
  <p:tag name="PPDESC" val=""/>
</p:tagLst>
</file>

<file path=ppt/tags/tag98.xml><?xml version="1.0" encoding="utf-8"?>
<p:tagLst xmlns:a="http://schemas.openxmlformats.org/drawingml/2006/main" xmlns:r="http://schemas.openxmlformats.org/officeDocument/2006/relationships" xmlns:p="http://schemas.openxmlformats.org/presentationml/2006/main">
  <p:tag name="PPOBJECTNAME" val="KAPEE_KT4 5 os + ka 4-1+eos"/>
  <p:tag name="PPDESC" val=""/>
</p:tagLst>
</file>

<file path=ppt/theme/theme1.xml><?xml version="1.0" encoding="utf-8"?>
<a:theme xmlns:a="http://schemas.openxmlformats.org/drawingml/2006/main" name="Office-teema">
  <a:themeElements>
    <a:clrScheme name="Mukautettu 39">
      <a:dk1>
        <a:sysClr val="windowText" lastClr="000000"/>
      </a:dk1>
      <a:lt1>
        <a:sysClr val="window" lastClr="FFFFFF"/>
      </a:lt1>
      <a:dk2>
        <a:srgbClr val="44546A"/>
      </a:dk2>
      <a:lt2>
        <a:srgbClr val="FFFFFF"/>
      </a:lt2>
      <a:accent1>
        <a:srgbClr val="000000"/>
      </a:accent1>
      <a:accent2>
        <a:srgbClr val="E60F28"/>
      </a:accent2>
      <a:accent3>
        <a:srgbClr val="A5A5A5"/>
      </a:accent3>
      <a:accent4>
        <a:srgbClr val="FFC000"/>
      </a:accent4>
      <a:accent5>
        <a:srgbClr val="4472C4"/>
      </a:accent5>
      <a:accent6>
        <a:srgbClr val="70AD47"/>
      </a:accent6>
      <a:hlink>
        <a:srgbClr val="E60F28"/>
      </a:hlink>
      <a:folHlink>
        <a:srgbClr val="E60F28"/>
      </a:folHlink>
    </a:clrScheme>
    <a:fontScheme name="Mukautettu 1">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arjouspohja_tum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teema">
  <a:themeElements>
    <a:clrScheme name="Mukautettu 39">
      <a:dk1>
        <a:sysClr val="windowText" lastClr="000000"/>
      </a:dk1>
      <a:lt1>
        <a:sysClr val="window" lastClr="FFFFFF"/>
      </a:lt1>
      <a:dk2>
        <a:srgbClr val="44546A"/>
      </a:dk2>
      <a:lt2>
        <a:srgbClr val="FFFFFF"/>
      </a:lt2>
      <a:accent1>
        <a:srgbClr val="000000"/>
      </a:accent1>
      <a:accent2>
        <a:srgbClr val="E60F28"/>
      </a:accent2>
      <a:accent3>
        <a:srgbClr val="A5A5A5"/>
      </a:accent3>
      <a:accent4>
        <a:srgbClr val="FFC000"/>
      </a:accent4>
      <a:accent5>
        <a:srgbClr val="4472C4"/>
      </a:accent5>
      <a:accent6>
        <a:srgbClr val="70AD47"/>
      </a:accent6>
      <a:hlink>
        <a:srgbClr val="E60F28"/>
      </a:hlink>
      <a:folHlink>
        <a:srgbClr val="E60F28"/>
      </a:folHlink>
    </a:clrScheme>
    <a:fontScheme name="Mukautettu 1">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6017</TotalTime>
  <Words>3602</Words>
  <Application>Microsoft Office PowerPoint</Application>
  <PresentationFormat>Widescreen</PresentationFormat>
  <Paragraphs>376</Paragraphs>
  <Slides>49</Slides>
  <Notes>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49</vt:i4>
      </vt:variant>
    </vt:vector>
  </HeadingPairs>
  <TitlesOfParts>
    <vt:vector size="61" baseType="lpstr">
      <vt:lpstr>Arial</vt:lpstr>
      <vt:lpstr>Calibri</vt:lpstr>
      <vt:lpstr>Calibri Light</vt:lpstr>
      <vt:lpstr>Kozuka Gothic Pro B</vt:lpstr>
      <vt:lpstr>Source Sans Pro Black</vt:lpstr>
      <vt:lpstr>Source Sans Pro Light</vt:lpstr>
      <vt:lpstr>Wigrum</vt:lpstr>
      <vt:lpstr>Wingdings</vt:lpstr>
      <vt:lpstr>Office-teema</vt:lpstr>
      <vt:lpstr>1_Tarjouspohja_tumma</vt:lpstr>
      <vt:lpstr>1_Office-teema</vt:lpstr>
      <vt:lpstr>2_Office-teema</vt:lpstr>
      <vt:lpstr>Suomalaisten mielipiteet kehitysyhteistyöstä 2021                                          Kyselytutkimuksen raportti                                                        Juho Rahkonen</vt:lpstr>
      <vt:lpstr>Tutkimuksen toteutus</vt:lpstr>
      <vt:lpstr>Selvä enemmistö suomalaisista pitää köyhyyden poistamista ja kehitysyhteistyötä tärkeänä</vt:lpstr>
      <vt:lpstr>Kuinka tärkeää on köyhyyden poistaminen ja eriarvoisuuden vähentäminen maailmasta?</vt:lpstr>
      <vt:lpstr>Kuinka tärkeää on köyhyyden poistaminen ja eriarvoisuuden vähentäminen maailmasta?</vt:lpstr>
      <vt:lpstr>Miten tärkeänä pidät kehitysyhteistyötä/kehityspolitiikkaa?</vt:lpstr>
      <vt:lpstr>Miten tärkeänä pidät kehitysyhteistyötä/kehityspolitiikkaa?</vt:lpstr>
      <vt:lpstr>Koulutus on ykkösprioriteetti</vt:lpstr>
      <vt:lpstr>Mihin Suomen kehitysyhteistyötä pitäisi suunnata eniten? (1−3 tärkeintä)</vt:lpstr>
      <vt:lpstr>Mihin Suomen kehitysyhteistyötä pitäisi suunnata eniten? (1−3 tärkeintä)</vt:lpstr>
      <vt:lpstr>Suhtautumisen kehitysyhteistyöhön koetaan muuttuneen heikompaan suuntaan</vt:lpstr>
      <vt:lpstr>Onko oma suhtautumisesi kehitysyhteistyöhön muuttunut viime aikoina?</vt:lpstr>
      <vt:lpstr>Onko oma suhtautumisesi kehitysyhteistyöhön muuttunut viime aikoina?</vt:lpstr>
      <vt:lpstr>Afganistanin tapahtumat huolestuttavat, mutta 20 vuoden läsnäoloa ei pidetä kokonaan hukkaan menneenä</vt:lpstr>
      <vt:lpstr>Taliban-liike otti Afganistanin haltuunsa elokuussa, kun länsimaiden sotilasjoukot vetäytyivät maasta. Suomi on keskeyttänyt pitkäjänteisen kehitysyhteistyön Afganistanin kanssa, mutta jatkaa akuuttiin hätään vastaavan humanitaarisen avun antamista afganistanilaisille.  Ovatko viime aikojen tapahtumat vaikuttaneet omaan käsitykseesi kehitysyhteistyöstä Afganistanin tapaisissa hauraissa valtioissa? Ota seuraaviin väittämiin kantaa asteikolla…</vt:lpstr>
      <vt:lpstr>Enemmistö suomalaisista epäilee kehitysyhteistyön tehokkuutta ja tuloksellisuutta</vt:lpstr>
      <vt:lpstr>Kuinka hyvin seuraava väittämä vastaa käsitystäsi?  "Suomen kehitysyhteistyö on tehokasta, ja sillä saadaan aikaan tuloksia"</vt:lpstr>
      <vt:lpstr>Kuinka hyvin seuraava väittämä vastaa käsitystäsi?  "Kehitysyhteistyöllä voidaan torjua tehokkaasti koronapandemian vaikutuksia kehitysmaissa"</vt:lpstr>
      <vt:lpstr>Miten tärkeänä pidät sitä, että Suomi osallistuu ilmastotoimiin globaalisti? </vt:lpstr>
      <vt:lpstr>Minkälaiset toimet näkisit suotavimpina kehitysmaiden tukemiseksi ilmastotoimissa?</vt:lpstr>
      <vt:lpstr>Kehitysyhteistyöllä on vaikutusta, mutta se ei yksin riitä</vt:lpstr>
      <vt:lpstr>Mikä seuraavista väittämistä parhaiten kuvastaa näkemystäsi kehitysyhteistyöstä ja sen merkityksestä köyhien maiden ihmisten hyvinvoinnin parantamisessa ja köyhyyden vähentämisestä?</vt:lpstr>
      <vt:lpstr>Suomen kehitysyhteistyötä tehdään monella eri tavalla ja monen eri kumppanin kanssa. Alla on lueteltu keskeisiä kehitysyhteistyön toimintamuotoja. Aseta ne käsityksesi mukaiseen suuruusjärjestykseen (mihin Suomi käyttää eniten rahaa)</vt:lpstr>
      <vt:lpstr>Kuinka tärkeänä pidät Suomen antamaa humanitaarista apua?</vt:lpstr>
      <vt:lpstr>Suomen kehitysyhteistyömenot olivat 1221 miljoonaa euroa vuonna 2020, ja niiden osuus bruttokansantulosta oli 0,47 prosenttia. Mitä Suomen pitäisi tehdä jatkossa?</vt:lpstr>
      <vt:lpstr>Enemmistö pitäisi Suomen kehitysyhteistyömäärärahat ennallaan tai lisäisi niitä</vt:lpstr>
      <vt:lpstr>Miten tärkeänä pidät Suomen kansainvälisen aseman kannalta sitä, että Suomi osallistuu kehitysyhteistyöhön?</vt:lpstr>
      <vt:lpstr>Kuinka hyvin seuraavat väitteet mielestäsi kuvaavat Suomen kehitysyhteistyötä?</vt:lpstr>
      <vt:lpstr>Miten tärkeää Suomen on mielestäsi luoda lisää kauppasuhteita Afrikan maiden kanssa?</vt:lpstr>
      <vt:lpstr>Miten paljon uskot Suomen ulkomaankaupan lisääntyvän Afrikkaan lähitulevaisuudessa?</vt:lpstr>
      <vt:lpstr>Viranomaisten välittämään tietoon luotetaan, sosiaalisen median ja tuttavapiirin välittämään tietoon ei juuri ollenkaan</vt:lpstr>
      <vt:lpstr>Miten suhtaudut kehitysyhteistyötä koskevaan tietoon?</vt:lpstr>
      <vt:lpstr>Kuinka luotettavana pidät eri tahoilta saamaasi tietoa kehityskysymyksistä?</vt:lpstr>
      <vt:lpstr>PowerPoint Presentation</vt:lpstr>
      <vt:lpstr>Tutkimusmenetelmän seloste</vt:lpstr>
      <vt:lpstr>Vastaajajoukon rakenne (painotettu) 1(3)</vt:lpstr>
      <vt:lpstr>Vastaajajoukon rakenne (painotettu) 2(3)</vt:lpstr>
      <vt:lpstr>Vastaajajoukon rakenne (painotettu) 3(3)</vt:lpstr>
      <vt:lpstr>Kehitysyhteistyöhön kielteisesti suhtautuvien vastaukset tulevat nyt aiempaa korostuneemmin esiin</vt:lpstr>
      <vt:lpstr>Vastaustilanne on vaikuttanut joihinkin kysymyksiin</vt:lpstr>
      <vt:lpstr>Miten tärkeänä kehitysyhteistyötä/kehityspolitiikkaa pidetään</vt:lpstr>
      <vt:lpstr>Kuinka hyvin seuraava väittämä vastaa käsitystänne  "Suomen kehitysyhteistyö on tehokasta, ja sillä saadaan aikaan tuloksia*"</vt:lpstr>
      <vt:lpstr>Väestön mielipiteiden on luultu polarisoituneen 2010-luvun aikana – mutta se on sosiaalisen median ja internetin luoma harhakuva</vt:lpstr>
      <vt:lpstr>Ovatko mielipiteet polarisoituneet?</vt:lpstr>
      <vt:lpstr>Ovatko mielipiteet polarisoituneet?</vt:lpstr>
      <vt:lpstr>Ovatko mielipiteet polarisoituneet?</vt:lpstr>
      <vt:lpstr>Puoluekannatuksen jakauma vastaajissa ei selitä tuloksia</vt:lpstr>
      <vt:lpstr>Kyselyt muuttuvat – niin kuin koko maailma</vt:lpstr>
      <vt:lpstr>Kiitos, kerromme mielellämme lisää!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Marissa Kopola</dc:creator>
  <cp:lastModifiedBy>Kettunen Milma</cp:lastModifiedBy>
  <cp:revision>360</cp:revision>
  <cp:lastPrinted>2021-10-15T06:43:27Z</cp:lastPrinted>
  <dcterms:created xsi:type="dcterms:W3CDTF">2018-10-29T08:58:18Z</dcterms:created>
  <dcterms:modified xsi:type="dcterms:W3CDTF">2021-10-15T12:15:05Z</dcterms:modified>
</cp:coreProperties>
</file>