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ppt/charts/chart2.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charts/chart3.xml" ContentType="application/vnd.openxmlformats-officedocument.drawingml.chart+xml"/>
  <Override PartName="/ppt/tags/tag7.xml" ContentType="application/vnd.openxmlformats-officedocument.presentationml.tags+xml"/>
  <Override PartName="/ppt/tags/tag8.xml" ContentType="application/vnd.openxmlformats-officedocument.presentationml.tags+xml"/>
  <Override PartName="/ppt/charts/chart4.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charts/chart5.xml" ContentType="application/vnd.openxmlformats-officedocument.drawingml.chart+xml"/>
  <Override PartName="/ppt/tags/tag11.xml" ContentType="application/vnd.openxmlformats-officedocument.presentationml.tags+xml"/>
  <Override PartName="/ppt/tags/tag12.xml" ContentType="application/vnd.openxmlformats-officedocument.presentationml.tags+xml"/>
  <Override PartName="/ppt/charts/chart6.xml" ContentType="application/vnd.openxmlformats-officedocument.drawingml.chart+xml"/>
  <Override PartName="/ppt/tags/tag13.xml" ContentType="application/vnd.openxmlformats-officedocument.presentationml.tags+xml"/>
  <Override PartName="/ppt/tags/tag14.xml" ContentType="application/vnd.openxmlformats-officedocument.presentationml.tags+xml"/>
  <Override PartName="/ppt/charts/chart7.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charts/chart8.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charts/chart9.xml" ContentType="application/vnd.openxmlformats-officedocument.drawingml.chart+xml"/>
  <Override PartName="/ppt/tags/tag19.xml" ContentType="application/vnd.openxmlformats-officedocument.presentationml.tags+xml"/>
  <Override PartName="/ppt/tags/tag20.xml" ContentType="application/vnd.openxmlformats-officedocument.presentationml.tags+xml"/>
  <Override PartName="/ppt/charts/chart10.xml" ContentType="application/vnd.openxmlformats-officedocument.drawingml.chart+xml"/>
  <Override PartName="/ppt/tags/tag21.xml" ContentType="application/vnd.openxmlformats-officedocument.presentationml.tags+xml"/>
  <Override PartName="/ppt/charts/chart11.xml" ContentType="application/vnd.openxmlformats-officedocument.drawingml.chart+xml"/>
  <Override PartName="/ppt/tags/tag22.xml" ContentType="application/vnd.openxmlformats-officedocument.presentationml.tags+xml"/>
  <Override PartName="/ppt/charts/chart12.xml" ContentType="application/vnd.openxmlformats-officedocument.drawingml.chart+xml"/>
  <Override PartName="/ppt/tags/tag23.xml" ContentType="application/vnd.openxmlformats-officedocument.presentationml.tags+xml"/>
  <Override PartName="/ppt/tags/tag24.xml" ContentType="application/vnd.openxmlformats-officedocument.presentationml.tags+xml"/>
  <Override PartName="/ppt/charts/chart13.xml" ContentType="application/vnd.openxmlformats-officedocument.drawingml.chart+xml"/>
  <Override PartName="/ppt/tags/tag25.xml" ContentType="application/vnd.openxmlformats-officedocument.presentationml.tags+xml"/>
  <Override PartName="/ppt/tags/tag26.xml" ContentType="application/vnd.openxmlformats-officedocument.presentationml.tags+xml"/>
  <Override PartName="/ppt/charts/chart14.xml" ContentType="application/vnd.openxmlformats-officedocument.drawingml.chart+xml"/>
  <Override PartName="/ppt/tags/tag27.xml" ContentType="application/vnd.openxmlformats-officedocument.presentationml.tags+xml"/>
  <Override PartName="/ppt/tags/tag28.xml" ContentType="application/vnd.openxmlformats-officedocument.presentationml.tags+xml"/>
  <Override PartName="/ppt/charts/chart15.xml" ContentType="application/vnd.openxmlformats-officedocument.drawingml.chart+xml"/>
  <Override PartName="/ppt/tags/tag29.xml" ContentType="application/vnd.openxmlformats-officedocument.presentationml.tags+xml"/>
  <Override PartName="/ppt/tags/tag30.xml" ContentType="application/vnd.openxmlformats-officedocument.presentationml.tags+xml"/>
  <Override PartName="/ppt/charts/chart16.xml" ContentType="application/vnd.openxmlformats-officedocument.drawingml.chart+xml"/>
  <Override PartName="/ppt/tags/tag31.xml" ContentType="application/vnd.openxmlformats-officedocument.presentationml.tags+xml"/>
  <Override PartName="/ppt/tags/tag32.xml" ContentType="application/vnd.openxmlformats-officedocument.presentationml.tags+xml"/>
  <Override PartName="/ppt/charts/chart17.xml" ContentType="application/vnd.openxmlformats-officedocument.drawingml.chart+xml"/>
  <Override PartName="/ppt/tags/tag33.xml" ContentType="application/vnd.openxmlformats-officedocument.presentationml.tags+xml"/>
  <Override PartName="/ppt/tags/tag34.xml" ContentType="application/vnd.openxmlformats-officedocument.presentationml.tags+xml"/>
  <Override PartName="/ppt/charts/chart18.xml" ContentType="application/vnd.openxmlformats-officedocument.drawingml.chart+xml"/>
  <Override PartName="/ppt/tags/tag35.xml" ContentType="application/vnd.openxmlformats-officedocument.presentationml.tags+xml"/>
  <Override PartName="/ppt/tags/tag36.xml" ContentType="application/vnd.openxmlformats-officedocument.presentationml.tags+xml"/>
  <Override PartName="/ppt/charts/chart19.xml" ContentType="application/vnd.openxmlformats-officedocument.drawingml.chart+xml"/>
  <Override PartName="/ppt/tags/tag37.xml" ContentType="application/vnd.openxmlformats-officedocument.presentationml.tags+xml"/>
  <Override PartName="/ppt/tags/tag38.xml" ContentType="application/vnd.openxmlformats-officedocument.presentationml.tags+xml"/>
  <Override PartName="/ppt/charts/chart20.xml" ContentType="application/vnd.openxmlformats-officedocument.drawingml.chart+xml"/>
  <Override PartName="/ppt/tags/tag39.xml" ContentType="application/vnd.openxmlformats-officedocument.presentationml.tags+xml"/>
  <Override PartName="/ppt/tags/tag40.xml" ContentType="application/vnd.openxmlformats-officedocument.presentationml.tags+xml"/>
  <Override PartName="/ppt/charts/chart21.xml" ContentType="application/vnd.openxmlformats-officedocument.drawingml.chart+xml"/>
  <Override PartName="/ppt/tags/tag41.xml" ContentType="application/vnd.openxmlformats-officedocument.presentationml.tags+xml"/>
  <Override PartName="/ppt/tags/tag42.xml" ContentType="application/vnd.openxmlformats-officedocument.presentationml.tags+xml"/>
  <Override PartName="/ppt/charts/chart22.xml" ContentType="application/vnd.openxmlformats-officedocument.drawingml.chart+xml"/>
  <Override PartName="/ppt/tags/tag43.xml" ContentType="application/vnd.openxmlformats-officedocument.presentationml.tags+xml"/>
  <Override PartName="/ppt/tags/tag44.xml" ContentType="application/vnd.openxmlformats-officedocument.presentationml.tags+xml"/>
  <Override PartName="/ppt/charts/chart23.xml" ContentType="application/vnd.openxmlformats-officedocument.drawingml.chart+xml"/>
  <Override PartName="/ppt/tags/tag45.xml" ContentType="application/vnd.openxmlformats-officedocument.presentationml.tags+xml"/>
  <Override PartName="/ppt/tags/tag46.xml" ContentType="application/vnd.openxmlformats-officedocument.presentationml.tags+xml"/>
  <Override PartName="/ppt/charts/chart24.xml" ContentType="application/vnd.openxmlformats-officedocument.drawingml.chart+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tags/tag55.xml" ContentType="application/vnd.openxmlformats-officedocument.presentationml.tags+xml"/>
  <Override PartName="/ppt/tags/tag56.xml" ContentType="application/vnd.openxmlformats-officedocument.presentationml.tags+xml"/>
  <Override PartName="/ppt/charts/chart31.xml" ContentType="application/vnd.openxmlformats-officedocument.drawingml.chart+xml"/>
  <Override PartName="/ppt/tags/tag57.xml" ContentType="application/vnd.openxmlformats-officedocument.presentationml.tags+xml"/>
  <Override PartName="/ppt/charts/chart32.xml" ContentType="application/vnd.openxmlformats-officedocument.drawingml.chart+xml"/>
  <Override PartName="/ppt/tags/tag58.xml" ContentType="application/vnd.openxmlformats-officedocument.presentationml.tags+xml"/>
  <Override PartName="/ppt/charts/chart33.xml" ContentType="application/vnd.openxmlformats-officedocument.drawingml.chart+xml"/>
  <Override PartName="/ppt/tags/tag59.xml" ContentType="application/vnd.openxmlformats-officedocument.presentationml.tags+xml"/>
  <Override PartName="/ppt/tags/tag60.xml" ContentType="application/vnd.openxmlformats-officedocument.presentationml.tags+xml"/>
  <Override PartName="/ppt/charts/chart34.xml" ContentType="application/vnd.openxmlformats-officedocument.drawingml.chart+xml"/>
  <Override PartName="/ppt/tags/tag61.xml" ContentType="application/vnd.openxmlformats-officedocument.presentationml.tags+xml"/>
  <Override PartName="/ppt/tags/tag62.xml" ContentType="application/vnd.openxmlformats-officedocument.presentationml.tags+xml"/>
  <Override PartName="/ppt/charts/chart35.xml" ContentType="application/vnd.openxmlformats-officedocument.drawingml.chart+xml"/>
  <Override PartName="/ppt/tags/tag63.xml" ContentType="application/vnd.openxmlformats-officedocument.presentationml.tags+xml"/>
  <Override PartName="/ppt/tags/tag64.xml" ContentType="application/vnd.openxmlformats-officedocument.presentationml.tags+xml"/>
  <Override PartName="/ppt/charts/chart36.xml" ContentType="application/vnd.openxmlformats-officedocument.drawingml.chart+xml"/>
  <Override PartName="/ppt/tags/tag65.xml" ContentType="application/vnd.openxmlformats-officedocument.presentationml.tags+xml"/>
  <Override PartName="/ppt/tags/tag66.xml" ContentType="application/vnd.openxmlformats-officedocument.presentationml.tags+xml"/>
  <Override PartName="/ppt/charts/chart37.xml" ContentType="application/vnd.openxmlformats-officedocument.drawingml.chart+xml"/>
  <Override PartName="/ppt/tags/tag67.xml" ContentType="application/vnd.openxmlformats-officedocument.presentationml.tags+xml"/>
  <Override PartName="/ppt/tags/tag68.xml" ContentType="application/vnd.openxmlformats-officedocument.presentationml.tags+xml"/>
  <Override PartName="/ppt/charts/chart38.xml" ContentType="application/vnd.openxmlformats-officedocument.drawingml.chart+xml"/>
  <Override PartName="/ppt/tags/tag69.xml" ContentType="application/vnd.openxmlformats-officedocument.presentationml.tags+xml"/>
  <Override PartName="/ppt/tags/tag70.xml" ContentType="application/vnd.openxmlformats-officedocument.presentationml.tags+xml"/>
  <Override PartName="/ppt/charts/chart39.xml" ContentType="application/vnd.openxmlformats-officedocument.drawingml.chart+xml"/>
  <Override PartName="/ppt/tags/tag71.xml" ContentType="application/vnd.openxmlformats-officedocument.presentationml.tags+xml"/>
  <Override PartName="/ppt/tags/tag72.xml" ContentType="application/vnd.openxmlformats-officedocument.presentationml.tags+xml"/>
  <Override PartName="/ppt/charts/chart40.xml" ContentType="application/vnd.openxmlformats-officedocument.drawingml.chart+xml"/>
  <Override PartName="/ppt/tags/tag73.xml" ContentType="application/vnd.openxmlformats-officedocument.presentationml.tags+xml"/>
  <Override PartName="/ppt/tags/tag74.xml" ContentType="application/vnd.openxmlformats-officedocument.presentationml.tags+xml"/>
  <Override PartName="/ppt/charts/chart41.xml" ContentType="application/vnd.openxmlformats-officedocument.drawingml.chart+xml"/>
  <Override PartName="/ppt/tags/tag75.xml" ContentType="application/vnd.openxmlformats-officedocument.presentationml.tags+xml"/>
  <Override PartName="/ppt/tags/tag76.xml" ContentType="application/vnd.openxmlformats-officedocument.presentationml.tags+xml"/>
  <Override PartName="/ppt/charts/chart42.xml" ContentType="application/vnd.openxmlformats-officedocument.drawingml.chart+xml"/>
  <Override PartName="/ppt/tags/tag77.xml" ContentType="application/vnd.openxmlformats-officedocument.presentationml.tags+xml"/>
  <Override PartName="/ppt/tags/tag78.xml" ContentType="application/vnd.openxmlformats-officedocument.presentationml.tags+xml"/>
  <Override PartName="/ppt/charts/chart43.xml" ContentType="application/vnd.openxmlformats-officedocument.drawingml.chart+xml"/>
  <Override PartName="/ppt/tags/tag79.xml" ContentType="application/vnd.openxmlformats-officedocument.presentationml.tags+xml"/>
  <Override PartName="/ppt/tags/tag80.xml" ContentType="application/vnd.openxmlformats-officedocument.presentationml.tags+xml"/>
  <Override PartName="/ppt/charts/chart44.xml" ContentType="application/vnd.openxmlformats-officedocument.drawingml.chart+xml"/>
  <Override PartName="/ppt/tags/tag81.xml" ContentType="application/vnd.openxmlformats-officedocument.presentationml.tags+xml"/>
  <Override PartName="/ppt/tags/tag82.xml" ContentType="application/vnd.openxmlformats-officedocument.presentationml.tags+xml"/>
  <Override PartName="/ppt/charts/chart45.xml" ContentType="application/vnd.openxmlformats-officedocument.drawingml.chart+xml"/>
  <Override PartName="/ppt/tags/tag83.xml" ContentType="application/vnd.openxmlformats-officedocument.presentationml.tags+xml"/>
  <Override PartName="/ppt/tags/tag84.xml" ContentType="application/vnd.openxmlformats-officedocument.presentationml.tags+xml"/>
  <Override PartName="/ppt/charts/chart46.xml" ContentType="application/vnd.openxmlformats-officedocument.drawingml.chart+xml"/>
  <Override PartName="/ppt/tags/tag85.xml" ContentType="application/vnd.openxmlformats-officedocument.presentationml.tags+xml"/>
  <Override PartName="/ppt/tags/tag86.xml" ContentType="application/vnd.openxmlformats-officedocument.presentationml.tags+xml"/>
  <Override PartName="/ppt/charts/chart47.xml" ContentType="application/vnd.openxmlformats-officedocument.drawingml.chart+xml"/>
  <Override PartName="/ppt/tags/tag87.xml" ContentType="application/vnd.openxmlformats-officedocument.presentationml.tags+xml"/>
  <Override PartName="/ppt/tags/tag88.xml" ContentType="application/vnd.openxmlformats-officedocument.presentationml.tags+xml"/>
  <Override PartName="/ppt/charts/chart4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1"/>
  </p:sldMasterIdLst>
  <p:notesMasterIdLst>
    <p:notesMasterId r:id="rId69"/>
  </p:notesMasterIdLst>
  <p:sldIdLst>
    <p:sldId id="424" r:id="rId2"/>
    <p:sldId id="257" r:id="rId3"/>
    <p:sldId id="390" r:id="rId4"/>
    <p:sldId id="425" r:id="rId5"/>
    <p:sldId id="411" r:id="rId6"/>
    <p:sldId id="412" r:id="rId7"/>
    <p:sldId id="413" r:id="rId8"/>
    <p:sldId id="414" r:id="rId9"/>
    <p:sldId id="272" r:id="rId10"/>
    <p:sldId id="273" r:id="rId11"/>
    <p:sldId id="274" r:id="rId12"/>
    <p:sldId id="392" r:id="rId13"/>
    <p:sldId id="275" r:id="rId14"/>
    <p:sldId id="276" r:id="rId15"/>
    <p:sldId id="400" r:id="rId16"/>
    <p:sldId id="385" r:id="rId17"/>
    <p:sldId id="416" r:id="rId18"/>
    <p:sldId id="417" r:id="rId19"/>
    <p:sldId id="271" r:id="rId20"/>
    <p:sldId id="365" r:id="rId21"/>
    <p:sldId id="396" r:id="rId22"/>
    <p:sldId id="356" r:id="rId23"/>
    <p:sldId id="357" r:id="rId24"/>
    <p:sldId id="393" r:id="rId25"/>
    <p:sldId id="358" r:id="rId26"/>
    <p:sldId id="359" r:id="rId27"/>
    <p:sldId id="415" r:id="rId28"/>
    <p:sldId id="269" r:id="rId29"/>
    <p:sldId id="262" r:id="rId30"/>
    <p:sldId id="421" r:id="rId31"/>
    <p:sldId id="422" r:id="rId32"/>
    <p:sldId id="423" r:id="rId33"/>
    <p:sldId id="362" r:id="rId34"/>
    <p:sldId id="363" r:id="rId35"/>
    <p:sldId id="364" r:id="rId36"/>
    <p:sldId id="366" r:id="rId37"/>
    <p:sldId id="386" r:id="rId38"/>
    <p:sldId id="398" r:id="rId39"/>
    <p:sldId id="367" r:id="rId40"/>
    <p:sldId id="399" r:id="rId41"/>
    <p:sldId id="368" r:id="rId42"/>
    <p:sldId id="369" r:id="rId43"/>
    <p:sldId id="370" r:id="rId44"/>
    <p:sldId id="371" r:id="rId45"/>
    <p:sldId id="372" r:id="rId46"/>
    <p:sldId id="394" r:id="rId47"/>
    <p:sldId id="374" r:id="rId48"/>
    <p:sldId id="375" r:id="rId49"/>
    <p:sldId id="373" r:id="rId50"/>
    <p:sldId id="395" r:id="rId51"/>
    <p:sldId id="376" r:id="rId52"/>
    <p:sldId id="377" r:id="rId53"/>
    <p:sldId id="403" r:id="rId54"/>
    <p:sldId id="378" r:id="rId55"/>
    <p:sldId id="380" r:id="rId56"/>
    <p:sldId id="381" r:id="rId57"/>
    <p:sldId id="382" r:id="rId58"/>
    <p:sldId id="379" r:id="rId59"/>
    <p:sldId id="383" r:id="rId60"/>
    <p:sldId id="384" r:id="rId61"/>
    <p:sldId id="409" r:id="rId62"/>
    <p:sldId id="404" r:id="rId63"/>
    <p:sldId id="387" r:id="rId64"/>
    <p:sldId id="388" r:id="rId65"/>
    <p:sldId id="389" r:id="rId66"/>
    <p:sldId id="293" r:id="rId67"/>
    <p:sldId id="405" r:id="rId6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atiopohja" id="{CD700E56-9BA7-4A12-B044-2EB04C71F8A2}">
          <p14:sldIdLst>
            <p14:sldId id="424"/>
            <p14:sldId id="257"/>
            <p14:sldId id="390"/>
            <p14:sldId id="425"/>
            <p14:sldId id="411"/>
            <p14:sldId id="412"/>
            <p14:sldId id="413"/>
            <p14:sldId id="414"/>
            <p14:sldId id="272"/>
            <p14:sldId id="273"/>
            <p14:sldId id="274"/>
            <p14:sldId id="392"/>
            <p14:sldId id="275"/>
            <p14:sldId id="276"/>
            <p14:sldId id="400"/>
            <p14:sldId id="385"/>
            <p14:sldId id="416"/>
            <p14:sldId id="417"/>
            <p14:sldId id="271"/>
            <p14:sldId id="365"/>
            <p14:sldId id="396"/>
            <p14:sldId id="356"/>
            <p14:sldId id="357"/>
            <p14:sldId id="393"/>
            <p14:sldId id="358"/>
            <p14:sldId id="359"/>
            <p14:sldId id="415"/>
            <p14:sldId id="269"/>
            <p14:sldId id="262"/>
            <p14:sldId id="421"/>
            <p14:sldId id="422"/>
            <p14:sldId id="423"/>
            <p14:sldId id="362"/>
            <p14:sldId id="363"/>
            <p14:sldId id="364"/>
            <p14:sldId id="366"/>
            <p14:sldId id="386"/>
            <p14:sldId id="398"/>
            <p14:sldId id="367"/>
            <p14:sldId id="399"/>
            <p14:sldId id="368"/>
            <p14:sldId id="369"/>
            <p14:sldId id="370"/>
            <p14:sldId id="371"/>
            <p14:sldId id="372"/>
            <p14:sldId id="394"/>
            <p14:sldId id="374"/>
            <p14:sldId id="375"/>
            <p14:sldId id="373"/>
            <p14:sldId id="395"/>
            <p14:sldId id="376"/>
            <p14:sldId id="377"/>
            <p14:sldId id="403"/>
            <p14:sldId id="378"/>
            <p14:sldId id="380"/>
            <p14:sldId id="381"/>
            <p14:sldId id="382"/>
            <p14:sldId id="379"/>
            <p14:sldId id="383"/>
            <p14:sldId id="384"/>
            <p14:sldId id="409"/>
            <p14:sldId id="404"/>
            <p14:sldId id="387"/>
            <p14:sldId id="388"/>
            <p14:sldId id="389"/>
            <p14:sldId id="293"/>
            <p14:sldId id="405"/>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2FD"/>
    <a:srgbClr val="96F000"/>
    <a:srgbClr val="5DC400"/>
    <a:srgbClr val="FFD000"/>
    <a:srgbClr val="C10F70"/>
    <a:srgbClr val="A52ACF"/>
    <a:srgbClr val="6DC0FF"/>
    <a:srgbClr val="444444"/>
    <a:srgbClr val="E1E1E1"/>
    <a:srgbClr val="D070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60" autoAdjust="0"/>
    <p:restoredTop sz="94660"/>
  </p:normalViewPr>
  <p:slideViewPr>
    <p:cSldViewPr snapToGrid="0">
      <p:cViewPr>
        <p:scale>
          <a:sx n="102" d="100"/>
          <a:sy n="102" d="100"/>
        </p:scale>
        <p:origin x="-96" y="-450"/>
      </p:cViewPr>
      <p:guideLst>
        <p:guide orient="horz" pos="2160"/>
        <p:guide pos="3840"/>
      </p:guideLst>
    </p:cSldViewPr>
  </p:slideViewPr>
  <p:notesTextViewPr>
    <p:cViewPr>
      <p:scale>
        <a:sx n="3" d="2"/>
        <a:sy n="3" d="2"/>
      </p:scale>
      <p:origin x="0" y="0"/>
    </p:cViewPr>
  </p:notesTextViewPr>
  <p:notesViewPr>
    <p:cSldViewPr snapToGrid="0">
      <p:cViewPr varScale="1">
        <p:scale>
          <a:sx n="80" d="100"/>
          <a:sy n="80" d="100"/>
        </p:scale>
        <p:origin x="308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26074880794352"/>
          <c:y val="1.2420372697243342E-2"/>
          <c:w val="0.58051709913226557"/>
          <c:h val="0.92020426193132265"/>
        </c:manualLayout>
      </c:layout>
      <c:barChart>
        <c:barDir val="bar"/>
        <c:grouping val="clustered"/>
        <c:varyColors val="0"/>
        <c:ser>
          <c:idx val="0"/>
          <c:order val="0"/>
          <c:tx>
            <c:strRef>
              <c:f>Taul1!$B$4</c:f>
              <c:strCache>
                <c:ptCount val="1"/>
                <c:pt idx="0">
                  <c:v>2018, n=1004</c:v>
                </c:pt>
              </c:strCache>
            </c:strRef>
          </c:tx>
          <c:spPr>
            <a:solidFill>
              <a:srgbClr val="96F000"/>
            </a:solidFill>
          </c:spPr>
          <c:invertIfNegative val="0"/>
          <c:dLbls>
            <c:numFmt formatCode="#,##0" sourceLinked="0"/>
            <c:spPr>
              <a:noFill/>
              <a:ln>
                <a:noFill/>
              </a:ln>
              <a:effectLst/>
            </c:spPr>
            <c:txPr>
              <a:bodyPr/>
              <a:lstStyle/>
              <a:p>
                <a:pPr>
                  <a:defRPr sz="1200" b="0">
                    <a:solidFill>
                      <a:srgbClr val="444444"/>
                    </a:solidFill>
                    <a:latin typeface="Calibri" panose="020F0502020204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Taul1!$A$5:$A$30</c:f>
              <c:strCache>
                <c:ptCount val="26"/>
                <c:pt idx="0">
                  <c:v>Koulutus/osaaminen/ammattitaito</c:v>
                </c:pt>
                <c:pt idx="1">
                  <c:v>Terveydenhuolto/lääkkeet</c:v>
                </c:pt>
                <c:pt idx="2">
                  <c:v>Naisten ja lasten auttaminen</c:v>
                </c:pt>
                <c:pt idx="3">
                  <c:v>Talouden kehittäminen/omavaraisuus/työpaikat</c:v>
                </c:pt>
                <c:pt idx="4">
                  <c:v>Apu paikan päällä</c:v>
                </c:pt>
                <c:pt idx="5">
                  <c:v>Eriarvoisuuden ja korruption vähentäminen/yhteiskunnallinen kehitys</c:v>
                </c:pt>
                <c:pt idx="6">
                  <c:v>Puhdas vesi/kaivot/viemäröinti</c:v>
                </c:pt>
                <c:pt idx="7">
                  <c:v>Teknologia/tietotekniikka/teollisuus</c:v>
                </c:pt>
                <c:pt idx="8">
                  <c:v>Avun perillemenon varmistaminen/oikea kohdentaminen</c:v>
                </c:pt>
                <c:pt idx="9">
                  <c:v>Ilmastonmuutoksen torjunta/kestävä kehitys/luonnonsuojelu</c:v>
                </c:pt>
                <c:pt idx="10">
                  <c:v>Rakentaminen/infrastruktuuri</c:v>
                </c:pt>
                <c:pt idx="11">
                  <c:v>Maa- ja metsätalouden tukeminen</c:v>
                </c:pt>
                <c:pt idx="12">
                  <c:v>Auttaa kotimaassa/suomalaisia</c:v>
                </c:pt>
                <c:pt idx="13">
                  <c:v>Rauha/vakaus/konfliktien torjunta</c:v>
                </c:pt>
                <c:pt idx="14">
                  <c:v>Katastofiapu/kriisiapu/hätäapu</c:v>
                </c:pt>
                <c:pt idx="15">
                  <c:v>Kehitysmaiden auttaminen yleensä</c:v>
                </c:pt>
                <c:pt idx="16">
                  <c:v>Autettava enemmän tai vähintään nykytasolla/tärkeä asia</c:v>
                </c:pt>
                <c:pt idx="17">
                  <c:v>Ruoka-apu/elintarvikkeet</c:v>
                </c:pt>
                <c:pt idx="18">
                  <c:v>Pakolaisongelman hoitaminen</c:v>
                </c:pt>
                <c:pt idx="19">
                  <c:v>Köyhimpien auttaminen</c:v>
                </c:pt>
                <c:pt idx="20">
                  <c:v>Rahallinen apu/rahoitus</c:v>
                </c:pt>
                <c:pt idx="21">
                  <c:v>Syntyvyyden ja väestönkasvun rajoittaminen</c:v>
                </c:pt>
                <c:pt idx="22">
                  <c:v>Ei kehitysapua/apua vähennettävä/ei  paljon apua</c:v>
                </c:pt>
                <c:pt idx="23">
                  <c:v>Jätehuolto</c:v>
                </c:pt>
                <c:pt idx="24">
                  <c:v>Muu</c:v>
                </c:pt>
                <c:pt idx="25">
                  <c:v>Ei osaa sanoa</c:v>
                </c:pt>
              </c:strCache>
            </c:strRef>
          </c:cat>
          <c:val>
            <c:numRef>
              <c:f>Taul1!$B$5:$B$30</c:f>
              <c:numCache>
                <c:formatCode>General</c:formatCode>
                <c:ptCount val="26"/>
                <c:pt idx="0">
                  <c:v>36.585880000000003</c:v>
                </c:pt>
                <c:pt idx="1">
                  <c:v>13.13998</c:v>
                </c:pt>
                <c:pt idx="2">
                  <c:v>11.366350000000001</c:v>
                </c:pt>
                <c:pt idx="3">
                  <c:v>10.09634</c:v>
                </c:pt>
                <c:pt idx="4">
                  <c:v>9.3685500000000008</c:v>
                </c:pt>
                <c:pt idx="5">
                  <c:v>7.7574800000000002</c:v>
                </c:pt>
                <c:pt idx="6">
                  <c:v>7.35433</c:v>
                </c:pt>
                <c:pt idx="7">
                  <c:v>7.1535399999999996</c:v>
                </c:pt>
                <c:pt idx="8">
                  <c:v>6.4925899999999999</c:v>
                </c:pt>
                <c:pt idx="9">
                  <c:v>6.1039099999999999</c:v>
                </c:pt>
                <c:pt idx="10">
                  <c:v>5.6179699999999997</c:v>
                </c:pt>
                <c:pt idx="11">
                  <c:v>5.5106400000000004</c:v>
                </c:pt>
                <c:pt idx="12">
                  <c:v>5.2153299999999998</c:v>
                </c:pt>
                <c:pt idx="13">
                  <c:v>4.8242700000000003</c:v>
                </c:pt>
                <c:pt idx="14">
                  <c:v>4.7328099999999997</c:v>
                </c:pt>
                <c:pt idx="15">
                  <c:v>4.4895800000000001</c:v>
                </c:pt>
                <c:pt idx="16">
                  <c:v>4.1011100000000003</c:v>
                </c:pt>
                <c:pt idx="17">
                  <c:v>3.9129100000000001</c:v>
                </c:pt>
                <c:pt idx="18">
                  <c:v>3.67231</c:v>
                </c:pt>
                <c:pt idx="19">
                  <c:v>3.4751500000000002</c:v>
                </c:pt>
                <c:pt idx="20">
                  <c:v>3.36713</c:v>
                </c:pt>
                <c:pt idx="21">
                  <c:v>1.9497800000000001</c:v>
                </c:pt>
                <c:pt idx="22">
                  <c:v>1.8025500000000001</c:v>
                </c:pt>
                <c:pt idx="23">
                  <c:v>1.7187699999999999</c:v>
                </c:pt>
                <c:pt idx="24">
                  <c:v>10.70468</c:v>
                </c:pt>
                <c:pt idx="25">
                  <c:v>18.490950000000002</c:v>
                </c:pt>
              </c:numCache>
            </c:numRef>
          </c:val>
          <c:extLst xmlns:c16r2="http://schemas.microsoft.com/office/drawing/2015/06/chart">
            <c:ext xmlns:c16="http://schemas.microsoft.com/office/drawing/2014/chart" uri="{C3380CC4-5D6E-409C-BE32-E72D297353CC}">
              <c16:uniqueId val="{00000000-9EF4-4582-A165-0DD88B26CF29}"/>
            </c:ext>
          </c:extLst>
        </c:ser>
        <c:dLbls>
          <c:showLegendKey val="0"/>
          <c:showVal val="0"/>
          <c:showCatName val="0"/>
          <c:showSerName val="0"/>
          <c:showPercent val="0"/>
          <c:showBubbleSize val="0"/>
        </c:dLbls>
        <c:gapWidth val="20"/>
        <c:axId val="33583488"/>
        <c:axId val="33585024"/>
      </c:barChart>
      <c:catAx>
        <c:axId val="33583488"/>
        <c:scaling>
          <c:orientation val="maxMin"/>
        </c:scaling>
        <c:delete val="0"/>
        <c:axPos val="l"/>
        <c:numFmt formatCode="General" sourceLinked="0"/>
        <c:majorTickMark val="none"/>
        <c:minorTickMark val="none"/>
        <c:tickLblPos val="low"/>
        <c:spPr>
          <a:ln>
            <a:noFill/>
          </a:ln>
        </c:spPr>
        <c:txPr>
          <a:bodyPr/>
          <a:lstStyle/>
          <a:p>
            <a:pPr>
              <a:defRPr sz="1100">
                <a:solidFill>
                  <a:srgbClr val="444444"/>
                </a:solidFill>
                <a:latin typeface="Calibri" panose="020F0502020204030204" pitchFamily="34" charset="0"/>
                <a:cs typeface="Arial" panose="020B0604020202020204" pitchFamily="34" charset="0"/>
              </a:defRPr>
            </a:pPr>
            <a:endParaRPr lang="en-US"/>
          </a:p>
        </c:txPr>
        <c:crossAx val="33585024"/>
        <c:crosses val="autoZero"/>
        <c:auto val="1"/>
        <c:lblAlgn val="ctr"/>
        <c:lblOffset val="100"/>
        <c:tickLblSkip val="1"/>
        <c:noMultiLvlLbl val="0"/>
      </c:catAx>
      <c:valAx>
        <c:axId val="33585024"/>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a:solidFill>
                      <a:srgbClr val="444444"/>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en-US"/>
          </a:p>
        </c:txPr>
        <c:crossAx val="33583488"/>
        <c:crosses val="autoZero"/>
        <c:crossBetween val="between"/>
        <c:majorUnit val="10"/>
        <c:minorUnit val="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31045305033788"/>
          <c:y val="0.1264984641769068"/>
          <c:w val="0.78646737676524769"/>
          <c:h val="0.80794874643558123"/>
        </c:manualLayout>
      </c:layout>
      <c:barChart>
        <c:barDir val="bar"/>
        <c:grouping val="stacked"/>
        <c:varyColors val="0"/>
        <c:ser>
          <c:idx val="0"/>
          <c:order val="0"/>
          <c:tx>
            <c:strRef>
              <c:f>Taul1!$B$4</c:f>
              <c:strCache>
                <c:ptCount val="1"/>
                <c:pt idx="0">
                  <c:v>Voidaan,
merkittävästi</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Ruotsalainen Kansanpuolue (RKP), n=13</c:v>
                </c:pt>
                <c:pt idx="16">
                  <c:v>Suomen Kristillisdemokraatit (KD), n=31</c:v>
                </c:pt>
                <c:pt idx="17">
                  <c:v>Suomen Keskusta, n=74</c:v>
                </c:pt>
                <c:pt idx="18">
                  <c:v>Suomen Sosialidemokraattinen Puolue (SDP), n=140</c:v>
                </c:pt>
                <c:pt idx="19">
                  <c:v>Kansallinen Kokoomus (KOK), n=102</c:v>
                </c:pt>
                <c:pt idx="20">
                  <c:v>Vasemmistoliitto, n=70</c:v>
                </c:pt>
                <c:pt idx="21">
                  <c:v>Perussuomalaiset, n=77</c:v>
                </c:pt>
                <c:pt idx="22">
                  <c:v>Vihreä Liitto, n=148</c:v>
                </c:pt>
                <c:pt idx="23">
                  <c:v>Sininen tulevaisuus /Uusi vaihtoehto, n=6</c:v>
                </c:pt>
              </c:strCache>
            </c:strRef>
          </c:cat>
          <c:val>
            <c:numRef>
              <c:f>Taul1!$B$5:$B$28</c:f>
              <c:numCache>
                <c:formatCode>General</c:formatCode>
                <c:ptCount val="24"/>
                <c:pt idx="0">
                  <c:v>33.442990000000002</c:v>
                </c:pt>
                <c:pt idx="2">
                  <c:v>36.938960000000002</c:v>
                </c:pt>
                <c:pt idx="3">
                  <c:v>23.19098</c:v>
                </c:pt>
                <c:pt idx="4">
                  <c:v>34.261189999999999</c:v>
                </c:pt>
                <c:pt idx="5">
                  <c:v>39.038939999999997</c:v>
                </c:pt>
                <c:pt idx="7">
                  <c:v>33.06073</c:v>
                </c:pt>
                <c:pt idx="8">
                  <c:v>31.542619999999999</c:v>
                </c:pt>
                <c:pt idx="9">
                  <c:v>37.127090000000003</c:v>
                </c:pt>
                <c:pt idx="11">
                  <c:v>33.59863</c:v>
                </c:pt>
                <c:pt idx="12">
                  <c:v>34.925409999999999</c:v>
                </c:pt>
                <c:pt idx="13">
                  <c:v>31.403559999999999</c:v>
                </c:pt>
                <c:pt idx="15">
                  <c:v>55.07253</c:v>
                </c:pt>
                <c:pt idx="16">
                  <c:v>51.473930000000003</c:v>
                </c:pt>
                <c:pt idx="17">
                  <c:v>44.22739</c:v>
                </c:pt>
                <c:pt idx="18">
                  <c:v>40.77955</c:v>
                </c:pt>
                <c:pt idx="19">
                  <c:v>36.066690000000001</c:v>
                </c:pt>
                <c:pt idx="20">
                  <c:v>35.847520000000003</c:v>
                </c:pt>
                <c:pt idx="21">
                  <c:v>28.43675</c:v>
                </c:pt>
                <c:pt idx="22">
                  <c:v>27.85961</c:v>
                </c:pt>
                <c:pt idx="23">
                  <c:v>6.8263699999999998</c:v>
                </c:pt>
              </c:numCache>
            </c:numRef>
          </c:val>
          <c:extLst xmlns:c16r2="http://schemas.microsoft.com/office/drawing/2015/06/chart">
            <c:ext xmlns:c16="http://schemas.microsoft.com/office/drawing/2014/chart" uri="{C3380CC4-5D6E-409C-BE32-E72D297353CC}">
              <c16:uniqueId val="{00000000-866A-41BA-8B5B-08F74A14198F}"/>
            </c:ext>
          </c:extLst>
        </c:ser>
        <c:ser>
          <c:idx val="1"/>
          <c:order val="1"/>
          <c:tx>
            <c:strRef>
              <c:f>Taul1!$C$4</c:f>
              <c:strCache>
                <c:ptCount val="1"/>
                <c:pt idx="0">
                  <c:v>Voidaan
jonkin verran</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Ruotsalainen Kansanpuolue (RKP), n=13</c:v>
                </c:pt>
                <c:pt idx="16">
                  <c:v>Suomen Kristillisdemokraatit (KD), n=31</c:v>
                </c:pt>
                <c:pt idx="17">
                  <c:v>Suomen Keskusta, n=74</c:v>
                </c:pt>
                <c:pt idx="18">
                  <c:v>Suomen Sosialidemokraattinen Puolue (SDP), n=140</c:v>
                </c:pt>
                <c:pt idx="19">
                  <c:v>Kansallinen Kokoomus (KOK), n=102</c:v>
                </c:pt>
                <c:pt idx="20">
                  <c:v>Vasemmistoliitto, n=70</c:v>
                </c:pt>
                <c:pt idx="21">
                  <c:v>Perussuomalaiset, n=77</c:v>
                </c:pt>
                <c:pt idx="22">
                  <c:v>Vihreä Liitto, n=148</c:v>
                </c:pt>
                <c:pt idx="23">
                  <c:v>Sininen tulevaisuus /Uusi vaihtoehto, n=6</c:v>
                </c:pt>
              </c:strCache>
            </c:strRef>
          </c:cat>
          <c:val>
            <c:numRef>
              <c:f>Taul1!$C$5:$C$28</c:f>
              <c:numCache>
                <c:formatCode>General</c:formatCode>
                <c:ptCount val="24"/>
                <c:pt idx="0">
                  <c:v>55.625039999999998</c:v>
                </c:pt>
                <c:pt idx="2">
                  <c:v>53.863329999999998</c:v>
                </c:pt>
                <c:pt idx="3">
                  <c:v>69.051140000000004</c:v>
                </c:pt>
                <c:pt idx="4">
                  <c:v>52.420769999999997</c:v>
                </c:pt>
                <c:pt idx="5">
                  <c:v>49.364629999999998</c:v>
                </c:pt>
                <c:pt idx="7">
                  <c:v>52.497639999999997</c:v>
                </c:pt>
                <c:pt idx="8">
                  <c:v>59.369239999999998</c:v>
                </c:pt>
                <c:pt idx="9">
                  <c:v>56.177970000000002</c:v>
                </c:pt>
                <c:pt idx="11">
                  <c:v>54.673609999999996</c:v>
                </c:pt>
                <c:pt idx="12">
                  <c:v>57.507739999999998</c:v>
                </c:pt>
                <c:pt idx="13">
                  <c:v>55.119630000000001</c:v>
                </c:pt>
                <c:pt idx="15">
                  <c:v>44.92747</c:v>
                </c:pt>
                <c:pt idx="16">
                  <c:v>44.568809999999999</c:v>
                </c:pt>
                <c:pt idx="17">
                  <c:v>49.04327</c:v>
                </c:pt>
                <c:pt idx="18">
                  <c:v>50.776699999999998</c:v>
                </c:pt>
                <c:pt idx="19">
                  <c:v>53.426099999999998</c:v>
                </c:pt>
                <c:pt idx="20">
                  <c:v>51.712479999999999</c:v>
                </c:pt>
                <c:pt idx="21">
                  <c:v>53.805979999999998</c:v>
                </c:pt>
                <c:pt idx="22">
                  <c:v>62.248910000000002</c:v>
                </c:pt>
                <c:pt idx="23">
                  <c:v>64.055539999999993</c:v>
                </c:pt>
              </c:numCache>
            </c:numRef>
          </c:val>
          <c:extLst xmlns:c16r2="http://schemas.microsoft.com/office/drawing/2015/06/chart">
            <c:ext xmlns:c16="http://schemas.microsoft.com/office/drawing/2014/chart" uri="{C3380CC4-5D6E-409C-BE32-E72D297353CC}">
              <c16:uniqueId val="{00000001-866A-41BA-8B5B-08F74A14198F}"/>
            </c:ext>
          </c:extLst>
        </c:ser>
        <c:ser>
          <c:idx val="2"/>
          <c:order val="2"/>
          <c:tx>
            <c:strRef>
              <c:f>Taul1!$D$4</c:f>
              <c:strCache>
                <c:ptCount val="1"/>
                <c:pt idx="0">
                  <c:v>Ei voida
juuri lainkaan</c:v>
                </c:pt>
              </c:strCache>
            </c:strRef>
          </c:tx>
          <c:spPr>
            <a:solidFill>
              <a:srgbClr val="F5A2FD"/>
            </a:solidFill>
            <a:ln>
              <a:noFill/>
            </a:ln>
          </c:spPr>
          <c:invertIfNegative val="0"/>
          <c:dPt>
            <c:idx val="2"/>
            <c:invertIfNegative val="0"/>
            <c:bubble3D val="0"/>
            <c:extLst xmlns:c16r2="http://schemas.microsoft.com/office/drawing/2015/06/chart">
              <c:ext xmlns:c16="http://schemas.microsoft.com/office/drawing/2014/chart" uri="{C3380CC4-5D6E-409C-BE32-E72D297353CC}">
                <c16:uniqueId val="{00000000-43DD-42B2-9E5D-FE52EC3313D6}"/>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Ruotsalainen Kansanpuolue (RKP), n=13</c:v>
                </c:pt>
                <c:pt idx="16">
                  <c:v>Suomen Kristillisdemokraatit (KD), n=31</c:v>
                </c:pt>
                <c:pt idx="17">
                  <c:v>Suomen Keskusta, n=74</c:v>
                </c:pt>
                <c:pt idx="18">
                  <c:v>Suomen Sosialidemokraattinen Puolue (SDP), n=140</c:v>
                </c:pt>
                <c:pt idx="19">
                  <c:v>Kansallinen Kokoomus (KOK), n=102</c:v>
                </c:pt>
                <c:pt idx="20">
                  <c:v>Vasemmistoliitto, n=70</c:v>
                </c:pt>
                <c:pt idx="21">
                  <c:v>Perussuomalaiset, n=77</c:v>
                </c:pt>
                <c:pt idx="22">
                  <c:v>Vihreä Liitto, n=148</c:v>
                </c:pt>
                <c:pt idx="23">
                  <c:v>Sininen tulevaisuus /Uusi vaihtoehto, n=6</c:v>
                </c:pt>
              </c:strCache>
            </c:strRef>
          </c:cat>
          <c:val>
            <c:numRef>
              <c:f>Taul1!$D$5:$D$28</c:f>
              <c:numCache>
                <c:formatCode>General</c:formatCode>
                <c:ptCount val="24"/>
                <c:pt idx="0">
                  <c:v>9.81</c:v>
                </c:pt>
                <c:pt idx="2">
                  <c:v>4.9555999999999996</c:v>
                </c:pt>
                <c:pt idx="3">
                  <c:v>7.1178600000000003</c:v>
                </c:pt>
                <c:pt idx="4">
                  <c:v>13.21884</c:v>
                </c:pt>
                <c:pt idx="5">
                  <c:v>10.48115</c:v>
                </c:pt>
                <c:pt idx="7">
                  <c:v>12.598990000000001</c:v>
                </c:pt>
                <c:pt idx="8">
                  <c:v>8.9127600000000005</c:v>
                </c:pt>
                <c:pt idx="9">
                  <c:v>6.3393699999999997</c:v>
                </c:pt>
                <c:pt idx="11">
                  <c:v>11.123390000000001</c:v>
                </c:pt>
                <c:pt idx="12">
                  <c:v>6.9895899999999997</c:v>
                </c:pt>
                <c:pt idx="13">
                  <c:v>10.770210000000001</c:v>
                </c:pt>
                <c:pt idx="16">
                  <c:v>3.9572600000000002</c:v>
                </c:pt>
                <c:pt idx="17">
                  <c:v>6.7293399999999997</c:v>
                </c:pt>
                <c:pt idx="18">
                  <c:v>8.44374</c:v>
                </c:pt>
                <c:pt idx="19">
                  <c:v>10.507210000000001</c:v>
                </c:pt>
                <c:pt idx="20">
                  <c:v>10.7751</c:v>
                </c:pt>
                <c:pt idx="21">
                  <c:v>16.78152</c:v>
                </c:pt>
                <c:pt idx="22">
                  <c:v>9.8914799999999996</c:v>
                </c:pt>
                <c:pt idx="23">
                  <c:v>29.118079999999999</c:v>
                </c:pt>
              </c:numCache>
            </c:numRef>
          </c:val>
          <c:extLst xmlns:c16r2="http://schemas.microsoft.com/office/drawing/2015/06/chart">
            <c:ext xmlns:c16="http://schemas.microsoft.com/office/drawing/2014/chart" uri="{C3380CC4-5D6E-409C-BE32-E72D297353CC}">
              <c16:uniqueId val="{00000003-866A-41BA-8B5B-08F74A14198F}"/>
            </c:ext>
          </c:extLst>
        </c:ser>
        <c:ser>
          <c:idx val="3"/>
          <c:order val="3"/>
          <c:tx>
            <c:strRef>
              <c:f>Taul1!$E$4</c:f>
              <c:strCache>
                <c:ptCount val="1"/>
                <c:pt idx="0">
                  <c:v>Ei osaa
sanoa</c:v>
                </c:pt>
              </c:strCache>
            </c:strRef>
          </c:tx>
          <c:spPr>
            <a:solidFill>
              <a:srgbClr val="E1E1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Ruotsalainen Kansanpuolue (RKP), n=13</c:v>
                </c:pt>
                <c:pt idx="16">
                  <c:v>Suomen Kristillisdemokraatit (KD), n=31</c:v>
                </c:pt>
                <c:pt idx="17">
                  <c:v>Suomen Keskusta, n=74</c:v>
                </c:pt>
                <c:pt idx="18">
                  <c:v>Suomen Sosialidemokraattinen Puolue (SDP), n=140</c:v>
                </c:pt>
                <c:pt idx="19">
                  <c:v>Kansallinen Kokoomus (KOK), n=102</c:v>
                </c:pt>
                <c:pt idx="20">
                  <c:v>Vasemmistoliitto, n=70</c:v>
                </c:pt>
                <c:pt idx="21">
                  <c:v>Perussuomalaiset, n=77</c:v>
                </c:pt>
                <c:pt idx="22">
                  <c:v>Vihreä Liitto, n=148</c:v>
                </c:pt>
                <c:pt idx="23">
                  <c:v>Sininen tulevaisuus /Uusi vaihtoehto, n=6</c:v>
                </c:pt>
              </c:strCache>
            </c:strRef>
          </c:cat>
          <c:val>
            <c:numRef>
              <c:f>Taul1!$E$5:$E$28</c:f>
              <c:numCache>
                <c:formatCode>General</c:formatCode>
                <c:ptCount val="24"/>
                <c:pt idx="0">
                  <c:v>1.1219699999999999</c:v>
                </c:pt>
                <c:pt idx="2">
                  <c:v>4.2421100000000003</c:v>
                </c:pt>
                <c:pt idx="3">
                  <c:v>0.64000999999999997</c:v>
                </c:pt>
                <c:pt idx="4">
                  <c:v>9.919E-2</c:v>
                </c:pt>
                <c:pt idx="5">
                  <c:v>1.11528</c:v>
                </c:pt>
                <c:pt idx="7">
                  <c:v>1.8426400000000001</c:v>
                </c:pt>
                <c:pt idx="8">
                  <c:v>0.17538000000000001</c:v>
                </c:pt>
                <c:pt idx="9">
                  <c:v>0.35557</c:v>
                </c:pt>
                <c:pt idx="11">
                  <c:v>0.60436999999999996</c:v>
                </c:pt>
                <c:pt idx="12">
                  <c:v>0.57726</c:v>
                </c:pt>
                <c:pt idx="13">
                  <c:v>2.7065999999999999</c:v>
                </c:pt>
                <c:pt idx="20">
                  <c:v>1.66489</c:v>
                </c:pt>
                <c:pt idx="21">
                  <c:v>0.97575000000000001</c:v>
                </c:pt>
              </c:numCache>
            </c:numRef>
          </c:val>
          <c:extLst xmlns:c16r2="http://schemas.microsoft.com/office/drawing/2015/06/chart">
            <c:ext xmlns:c16="http://schemas.microsoft.com/office/drawing/2014/chart" uri="{C3380CC4-5D6E-409C-BE32-E72D297353CC}">
              <c16:uniqueId val="{00000004-866A-41BA-8B5B-08F74A14198F}"/>
            </c:ext>
          </c:extLst>
        </c:ser>
        <c:dLbls>
          <c:showLegendKey val="0"/>
          <c:showVal val="0"/>
          <c:showCatName val="0"/>
          <c:showSerName val="0"/>
          <c:showPercent val="0"/>
          <c:showBubbleSize val="0"/>
        </c:dLbls>
        <c:gapWidth val="20"/>
        <c:overlap val="100"/>
        <c:axId val="39411712"/>
        <c:axId val="39413248"/>
      </c:barChart>
      <c:catAx>
        <c:axId val="39411712"/>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9413248"/>
        <c:crosses val="autoZero"/>
        <c:auto val="1"/>
        <c:lblAlgn val="ctr"/>
        <c:lblOffset val="100"/>
        <c:tickLblSkip val="1"/>
        <c:noMultiLvlLbl val="0"/>
      </c:catAx>
      <c:valAx>
        <c:axId val="3941324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9411712"/>
        <c:crosses val="autoZero"/>
        <c:crossBetween val="between"/>
        <c:majorUnit val="10"/>
        <c:minorUnit val="1"/>
      </c:valAx>
      <c:spPr>
        <a:ln>
          <a:noFill/>
        </a:ln>
      </c:spPr>
    </c:plotArea>
    <c:legend>
      <c:legendPos val="t"/>
      <c:layout>
        <c:manualLayout>
          <c:xMode val="edge"/>
          <c:yMode val="edge"/>
          <c:x val="0.45166887907903713"/>
          <c:y val="2.0697315080365139E-2"/>
          <c:w val="0.47899936128826925"/>
          <c:h val="9.2336832262368371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87219748009738"/>
          <c:y val="1.2476958113472391E-2"/>
          <c:w val="0.52207986941571294"/>
          <c:h val="0.92202041700747117"/>
        </c:manualLayout>
      </c:layout>
      <c:barChart>
        <c:barDir val="bar"/>
        <c:grouping val="clustered"/>
        <c:varyColors val="0"/>
        <c:ser>
          <c:idx val="0"/>
          <c:order val="0"/>
          <c:tx>
            <c:strRef>
              <c:f>Sheet1!$B$5</c:f>
              <c:strCache>
                <c:ptCount val="1"/>
                <c:pt idx="0">
                  <c:v>Kaikki, n=1004</c:v>
                </c:pt>
              </c:strCache>
            </c:strRef>
          </c:tx>
          <c:spPr>
            <a:solidFill>
              <a:srgbClr val="96F000"/>
            </a:solidFill>
            <a:ln w="6350" cap="rnd">
              <a:noFill/>
              <a:round/>
            </a:ln>
            <a:effectLst/>
          </c:spPr>
          <c:invertIfNegative val="0"/>
          <c:dLbls>
            <c:numFmt formatCode="#,##0" sourceLinked="0"/>
            <c:spPr>
              <a:noFill/>
              <a:ln>
                <a:noFill/>
              </a:ln>
              <a:effectLst/>
            </c:spPr>
            <c:txPr>
              <a:bodyPr/>
              <a:lstStyle/>
              <a:p>
                <a:pPr>
                  <a:defRPr>
                    <a:solidFill>
                      <a:srgbClr val="444444"/>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Sheet1!$A$6:$A$18</c:f>
              <c:strCache>
                <c:ptCount val="13"/>
                <c:pt idx="0">
                  <c:v>Väestön alhainen koulutustaso</c:v>
                </c:pt>
                <c:pt idx="1">
                  <c:v>Sodat ja konfliktit</c:v>
                </c:pt>
                <c:pt idx="2">
                  <c:v>Epätasa-arvoinen yhteiskuntarakenne - köyhien ja rikkaiden välinen iso kuilu</c:v>
                </c:pt>
                <c:pt idx="3">
                  <c:v>Liiallinen väestönkasvu</c:v>
                </c:pt>
                <c:pt idx="4">
                  <c:v>Naisten huono asema yhteiskunnassa</c:v>
                </c:pt>
                <c:pt idx="5">
                  <c:v>Demokratian puute</c:v>
                </c:pt>
                <c:pt idx="6">
                  <c:v>Epäedulliset luonnonolot ja ilmastonmuutos, esim. kuivuus, maanjäristykset ja muut luonnonkatastrofit</c:v>
                </c:pt>
                <c:pt idx="7">
                  <c:v>Kansainvälinen kauppapolitiikka, jonka säännöt kohtelevat kehitysmaita epäreilusti</c:v>
                </c:pt>
                <c:pt idx="8">
                  <c:v>Länsimaiden harjoittama siirtomaapolitiikka</c:v>
                </c:pt>
                <c:pt idx="9">
                  <c:v>Heimokulttuuri ja siihen liittyvät uskomukset</c:v>
                </c:pt>
                <c:pt idx="10">
                  <c:v>Historian epäonniset sattumukset</c:v>
                </c:pt>
                <c:pt idx="11">
                  <c:v>Muu</c:v>
                </c:pt>
                <c:pt idx="12">
                  <c:v>Ei osaa sanoa</c:v>
                </c:pt>
              </c:strCache>
            </c:strRef>
          </c:cat>
          <c:val>
            <c:numRef>
              <c:f>Sheet1!$B$6:$B$18</c:f>
              <c:numCache>
                <c:formatCode>General</c:formatCode>
                <c:ptCount val="13"/>
                <c:pt idx="0">
                  <c:v>44.85913</c:v>
                </c:pt>
                <c:pt idx="1">
                  <c:v>42.749070000000003</c:v>
                </c:pt>
                <c:pt idx="2">
                  <c:v>42.24503</c:v>
                </c:pt>
                <c:pt idx="3">
                  <c:v>32.818550000000002</c:v>
                </c:pt>
                <c:pt idx="4">
                  <c:v>28.304459999999999</c:v>
                </c:pt>
                <c:pt idx="5">
                  <c:v>25.564779999999999</c:v>
                </c:pt>
                <c:pt idx="6">
                  <c:v>22.757059999999999</c:v>
                </c:pt>
                <c:pt idx="7">
                  <c:v>16.14837</c:v>
                </c:pt>
                <c:pt idx="8">
                  <c:v>14.016529999999999</c:v>
                </c:pt>
                <c:pt idx="9">
                  <c:v>10.589840000000001</c:v>
                </c:pt>
                <c:pt idx="10">
                  <c:v>7.4553000000000003</c:v>
                </c:pt>
                <c:pt idx="11">
                  <c:v>0.84594000000000003</c:v>
                </c:pt>
                <c:pt idx="12">
                  <c:v>0.94396000000000002</c:v>
                </c:pt>
              </c:numCache>
            </c:numRef>
          </c:val>
          <c:extLst xmlns:c16r2="http://schemas.microsoft.com/office/drawing/2015/06/chart">
            <c:ext xmlns:c16="http://schemas.microsoft.com/office/drawing/2014/chart" uri="{C3380CC4-5D6E-409C-BE32-E72D297353CC}">
              <c16:uniqueId val="{00000000-E47C-4E84-B4A7-3122C2724A2A}"/>
            </c:ext>
          </c:extLst>
        </c:ser>
        <c:dLbls>
          <c:showLegendKey val="0"/>
          <c:showVal val="0"/>
          <c:showCatName val="0"/>
          <c:showSerName val="0"/>
          <c:showPercent val="0"/>
          <c:showBubbleSize val="0"/>
        </c:dLbls>
        <c:gapWidth val="30"/>
        <c:overlap val="-1"/>
        <c:axId val="39579648"/>
        <c:axId val="39573760"/>
      </c:barChart>
      <c:scatterChart>
        <c:scatterStyle val="lineMarker"/>
        <c:varyColors val="0"/>
        <c:ser>
          <c:idx val="1"/>
          <c:order val="1"/>
          <c:tx>
            <c:strRef>
              <c:f>Sheet1!$C$5</c:f>
              <c:strCache>
                <c:ptCount val="1"/>
                <c:pt idx="0">
                  <c:v>Sukupuoli</c:v>
                </c:pt>
              </c:strCache>
            </c:strRef>
          </c:tx>
          <c:spPr>
            <a:ln w="38100" cap="rnd">
              <a:noFill/>
              <a:round/>
            </a:ln>
            <a:effectLst/>
          </c:spPr>
          <c:marker>
            <c:symbol val="none"/>
          </c:marker>
          <c:xVal>
            <c:numRef>
              <c:f>Sheet1!$C$6:$C$18</c:f>
              <c:numCache>
                <c:formatCode>General</c:formatCode>
                <c:ptCount val="13"/>
              </c:numCache>
            </c:numRef>
          </c:xVal>
          <c:yVal>
            <c:numRef>
              <c:f>Sheet1!$N$6:$N$18</c:f>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6r2="http://schemas.microsoft.com/office/drawing/2015/06/chart">
            <c:ext xmlns:c16="http://schemas.microsoft.com/office/drawing/2014/chart" uri="{C3380CC4-5D6E-409C-BE32-E72D297353CC}">
              <c16:uniqueId val="{00000001-E47C-4E84-B4A7-3122C2724A2A}"/>
            </c:ext>
          </c:extLst>
        </c:ser>
        <c:ser>
          <c:idx val="2"/>
          <c:order val="2"/>
          <c:tx>
            <c:strRef>
              <c:f>Sheet1!$D$5</c:f>
              <c:strCache>
                <c:ptCount val="1"/>
                <c:pt idx="0">
                  <c:v>Nainen, n=556</c:v>
                </c:pt>
              </c:strCache>
            </c:strRef>
          </c:tx>
          <c:spPr>
            <a:ln w="19050">
              <a:solidFill>
                <a:srgbClr val="C10F70"/>
              </a:solidFill>
            </a:ln>
          </c:spPr>
          <c:marker>
            <c:symbol val="none"/>
          </c:marker>
          <c:xVal>
            <c:numRef>
              <c:f>Sheet1!$D$6:$D$18</c:f>
              <c:numCache>
                <c:formatCode>General</c:formatCode>
                <c:ptCount val="13"/>
                <c:pt idx="0">
                  <c:v>44.54665</c:v>
                </c:pt>
                <c:pt idx="1">
                  <c:v>47.675449999999998</c:v>
                </c:pt>
                <c:pt idx="2">
                  <c:v>45.378010000000003</c:v>
                </c:pt>
                <c:pt idx="3">
                  <c:v>29.367819999999998</c:v>
                </c:pt>
                <c:pt idx="4">
                  <c:v>34.986409999999999</c:v>
                </c:pt>
                <c:pt idx="5">
                  <c:v>21.668970000000002</c:v>
                </c:pt>
                <c:pt idx="6">
                  <c:v>28.19049</c:v>
                </c:pt>
                <c:pt idx="7">
                  <c:v>12.887460000000001</c:v>
                </c:pt>
                <c:pt idx="8">
                  <c:v>11.4885</c:v>
                </c:pt>
                <c:pt idx="9">
                  <c:v>7.7921500000000004</c:v>
                </c:pt>
                <c:pt idx="10">
                  <c:v>6.7785599999999997</c:v>
                </c:pt>
                <c:pt idx="11">
                  <c:v>0.33683000000000002</c:v>
                </c:pt>
                <c:pt idx="12">
                  <c:v>0.86506000000000005</c:v>
                </c:pt>
              </c:numCache>
            </c:numRef>
          </c:xVal>
          <c:yVal>
            <c:numRef>
              <c:f>Sheet1!$N$6:$N$18</c:f>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6r2="http://schemas.microsoft.com/office/drawing/2015/06/chart">
            <c:ext xmlns:c16="http://schemas.microsoft.com/office/drawing/2014/chart" uri="{C3380CC4-5D6E-409C-BE32-E72D297353CC}">
              <c16:uniqueId val="{00000002-E47C-4E84-B4A7-3122C2724A2A}"/>
            </c:ext>
          </c:extLst>
        </c:ser>
        <c:ser>
          <c:idx val="3"/>
          <c:order val="3"/>
          <c:tx>
            <c:strRef>
              <c:f>Sheet1!$E$5</c:f>
              <c:strCache>
                <c:ptCount val="1"/>
                <c:pt idx="0">
                  <c:v>Mies, n=448</c:v>
                </c:pt>
              </c:strCache>
            </c:strRef>
          </c:tx>
          <c:spPr>
            <a:ln w="19050">
              <a:solidFill>
                <a:srgbClr val="007DDA"/>
              </a:solidFill>
            </a:ln>
          </c:spPr>
          <c:marker>
            <c:symbol val="none"/>
          </c:marker>
          <c:xVal>
            <c:numRef>
              <c:f>Sheet1!$E$6:$E$18</c:f>
              <c:numCache>
                <c:formatCode>General</c:formatCode>
                <c:ptCount val="13"/>
                <c:pt idx="0">
                  <c:v>45.173200000000001</c:v>
                </c:pt>
                <c:pt idx="1">
                  <c:v>37.797460000000001</c:v>
                </c:pt>
                <c:pt idx="2">
                  <c:v>39.09601</c:v>
                </c:pt>
                <c:pt idx="3">
                  <c:v>36.286929999999998</c:v>
                </c:pt>
                <c:pt idx="4">
                  <c:v>21.58831</c:v>
                </c:pt>
                <c:pt idx="5">
                  <c:v>29.480530000000002</c:v>
                </c:pt>
                <c:pt idx="6">
                  <c:v>17.295809999999999</c:v>
                </c:pt>
                <c:pt idx="7">
                  <c:v>19.42596</c:v>
                </c:pt>
                <c:pt idx="8">
                  <c:v>16.557500000000001</c:v>
                </c:pt>
                <c:pt idx="9">
                  <c:v>13.401859999999999</c:v>
                </c:pt>
                <c:pt idx="10">
                  <c:v>8.13551</c:v>
                </c:pt>
                <c:pt idx="11">
                  <c:v>1.35765</c:v>
                </c:pt>
                <c:pt idx="12">
                  <c:v>1.02325</c:v>
                </c:pt>
              </c:numCache>
            </c:numRef>
          </c:xVal>
          <c:yVal>
            <c:numRef>
              <c:f>Sheet1!$N$6:$N$18</c:f>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6r2="http://schemas.microsoft.com/office/drawing/2015/06/chart">
            <c:ext xmlns:c16="http://schemas.microsoft.com/office/drawing/2014/chart" uri="{C3380CC4-5D6E-409C-BE32-E72D297353CC}">
              <c16:uniqueId val="{00000003-E47C-4E84-B4A7-3122C2724A2A}"/>
            </c:ext>
          </c:extLst>
        </c:ser>
        <c:dLbls>
          <c:showLegendKey val="0"/>
          <c:showVal val="0"/>
          <c:showCatName val="0"/>
          <c:showSerName val="0"/>
          <c:showPercent val="0"/>
          <c:showBubbleSize val="0"/>
        </c:dLbls>
        <c:axId val="39561856"/>
        <c:axId val="39572224"/>
        <c:extLst xmlns:c16r2="http://schemas.microsoft.com/office/drawing/2015/06/chart">
          <c:ext xmlns:c15="http://schemas.microsoft.com/office/drawing/2012/chart" uri="{02D57815-91ED-43cb-92C2-25804820EDAC}">
            <c15:filteredScatterSeries>
              <c15:ser>
                <c:idx val="4"/>
                <c:order val="4"/>
                <c:tx>
                  <c:strRef>
                    <c:extLst>
                      <c:ext uri="{02D57815-91ED-43cb-92C2-25804820EDAC}">
                        <c15:formulaRef>
                          <c15:sqref>Sheet1!$F$5</c15:sqref>
                        </c15:formulaRef>
                      </c:ext>
                    </c:extLst>
                    <c:strCache>
                      <c:ptCount val="1"/>
                    </c:strCache>
                  </c:strRef>
                </c:tx>
                <c:marker>
                  <c:symbol val="none"/>
                </c:marker>
                <c:xVal>
                  <c:numRef>
                    <c:extLst>
                      <c:ext uri="{02D57815-91ED-43cb-92C2-25804820EDAC}">
                        <c15:formulaRef>
                          <c15:sqref>Sheet1!$F$6:$F$18</c15:sqref>
                        </c15:formulaRef>
                      </c:ext>
                    </c:extLst>
                    <c:numCache>
                      <c:formatCode>General</c:formatCode>
                      <c:ptCount val="13"/>
                    </c:numCache>
                  </c:numRef>
                </c:xVal>
                <c:yVal>
                  <c:numRef>
                    <c:extLst>
                      <c:ext uri="{02D57815-91ED-43cb-92C2-25804820EDAC}">
                        <c15:formulaRef>
                          <c15:sqref>Sheet1!$N$6:$N$18</c15:sqref>
                        </c15:formulaRef>
                      </c:ext>
                    </c:extLst>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c:ext xmlns:c16="http://schemas.microsoft.com/office/drawing/2014/chart" uri="{C3380CC4-5D6E-409C-BE32-E72D297353CC}">
                    <c16:uniqueId val="{00000000-778A-459C-91BE-945553FB1776}"/>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Sheet1!$G$5</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Sheet1!$G$6:$G$18</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Sheet1!$N$6:$N$18</c15:sqref>
                        </c15:formulaRef>
                      </c:ext>
                    </c:extLst>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5="http://schemas.microsoft.com/office/drawing/2012/chart">
                  <c:ext xmlns:c16="http://schemas.microsoft.com/office/drawing/2014/chart" uri="{C3380CC4-5D6E-409C-BE32-E72D297353CC}">
                    <c16:uniqueId val="{00000001-778A-459C-91BE-945553FB1776}"/>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Sheet1!$H$5</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Sheet1!$H$6:$H$18</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Sheet1!$N$6:$N$18</c15:sqref>
                        </c15:formulaRef>
                      </c:ext>
                    </c:extLst>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5="http://schemas.microsoft.com/office/drawing/2012/chart">
                  <c:ext xmlns:c16="http://schemas.microsoft.com/office/drawing/2014/chart" uri="{C3380CC4-5D6E-409C-BE32-E72D297353CC}">
                    <c16:uniqueId val="{00000002-778A-459C-91BE-945553FB1776}"/>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Sheet1!$I$5</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Sheet1!$I$6:$I$18</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Sheet1!$N$6:$N$18</c15:sqref>
                        </c15:formulaRef>
                      </c:ext>
                    </c:extLst>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5="http://schemas.microsoft.com/office/drawing/2012/chart">
                  <c:ext xmlns:c16="http://schemas.microsoft.com/office/drawing/2014/chart" uri="{C3380CC4-5D6E-409C-BE32-E72D297353CC}">
                    <c16:uniqueId val="{00000003-778A-459C-91BE-945553FB1776}"/>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Sheet1!$J$5</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Sheet1!$J$6:$J$18</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Sheet1!$N$6:$N$18</c15:sqref>
                        </c15:formulaRef>
                      </c:ext>
                    </c:extLst>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5="http://schemas.microsoft.com/office/drawing/2012/chart">
                  <c:ext xmlns:c16="http://schemas.microsoft.com/office/drawing/2014/chart" uri="{C3380CC4-5D6E-409C-BE32-E72D297353CC}">
                    <c16:uniqueId val="{00000004-778A-459C-91BE-945553FB1776}"/>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Sheet1!$K$5</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Sheet1!$K$6:$K$18</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Sheet1!$N$6:$N$18</c15:sqref>
                        </c15:formulaRef>
                      </c:ext>
                    </c:extLst>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5="http://schemas.microsoft.com/office/drawing/2012/chart">
                  <c:ext xmlns:c16="http://schemas.microsoft.com/office/drawing/2014/chart" uri="{C3380CC4-5D6E-409C-BE32-E72D297353CC}">
                    <c16:uniqueId val="{00000005-778A-459C-91BE-945553FB1776}"/>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Sheet1!$L$5</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Sheet1!$L$6:$L$18</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Sheet1!$N$6:$N$18</c15:sqref>
                        </c15:formulaRef>
                      </c:ext>
                    </c:extLst>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5="http://schemas.microsoft.com/office/drawing/2012/chart">
                  <c:ext xmlns:c16="http://schemas.microsoft.com/office/drawing/2014/chart" uri="{C3380CC4-5D6E-409C-BE32-E72D297353CC}">
                    <c16:uniqueId val="{00000006-778A-459C-91BE-945553FB1776}"/>
                  </c:ext>
                </c:extLst>
              </c15:ser>
            </c15:filteredScatterSeries>
          </c:ext>
        </c:extLst>
      </c:scatterChart>
      <c:valAx>
        <c:axId val="39561856"/>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a:lstStyle/>
              <a:p>
                <a:pPr>
                  <a:defRPr b="0">
                    <a:solidFill>
                      <a:srgbClr val="444444"/>
                    </a:solidFill>
                  </a:defRPr>
                </a:pPr>
                <a:r>
                  <a:rPr lang="fi-FI" b="0">
                    <a:solidFill>
                      <a:srgbClr val="444444"/>
                    </a:solidFill>
                  </a:rPr>
                  <a:t>%</a:t>
                </a:r>
              </a:p>
            </c:rich>
          </c:tx>
          <c:layout>
            <c:manualLayout>
              <c:xMode val="edge"/>
              <c:yMode val="edge"/>
              <c:x val="0.97741717309108167"/>
              <c:y val="0.95307389690115141"/>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solidFill>
                  <a:srgbClr val="444444"/>
                </a:solidFill>
              </a:defRPr>
            </a:pPr>
            <a:endParaRPr lang="en-US"/>
          </a:p>
        </c:txPr>
        <c:crossAx val="39572224"/>
        <c:crosses val="autoZero"/>
        <c:crossBetween val="midCat"/>
        <c:majorUnit val="10"/>
      </c:valAx>
      <c:valAx>
        <c:axId val="39572224"/>
        <c:scaling>
          <c:orientation val="minMax"/>
          <c:max val="14"/>
          <c:min val="1"/>
        </c:scaling>
        <c:delete val="0"/>
        <c:axPos val="l"/>
        <c:majorGridlines>
          <c:spPr>
            <a:ln w="9525" cap="flat" cmpd="sng" algn="ctr">
              <a:noFill/>
              <a:round/>
            </a:ln>
            <a:effectLst/>
          </c:spPr>
        </c:majorGridlines>
        <c:numFmt formatCode="0.0" sourceLinked="1"/>
        <c:majorTickMark val="none"/>
        <c:minorTickMark val="none"/>
        <c:tickLblPos val="none"/>
        <c:spPr>
          <a:ln>
            <a:noFill/>
          </a:ln>
        </c:spPr>
        <c:crossAx val="39561856"/>
        <c:crossesAt val="0"/>
        <c:crossBetween val="midCat"/>
      </c:valAx>
      <c:valAx>
        <c:axId val="39573760"/>
        <c:scaling>
          <c:orientation val="minMax"/>
          <c:max val="100"/>
          <c:min val="0"/>
        </c:scaling>
        <c:delete val="0"/>
        <c:axPos val="t"/>
        <c:numFmt formatCode="General" sourceLinked="1"/>
        <c:majorTickMark val="out"/>
        <c:minorTickMark val="out"/>
        <c:tickLblPos val="none"/>
        <c:spPr>
          <a:ln>
            <a:noFill/>
          </a:ln>
        </c:spPr>
        <c:crossAx val="39579648"/>
        <c:crossesAt val="16"/>
        <c:crossBetween val="between"/>
        <c:majorUnit val="100"/>
      </c:valAx>
      <c:catAx>
        <c:axId val="39579648"/>
        <c:scaling>
          <c:orientation val="maxMin"/>
        </c:scaling>
        <c:delete val="0"/>
        <c:axPos val="l"/>
        <c:numFmt formatCode="General" sourceLinked="1"/>
        <c:majorTickMark val="out"/>
        <c:minorTickMark val="none"/>
        <c:tickLblPos val="nextTo"/>
        <c:txPr>
          <a:bodyPr/>
          <a:lstStyle/>
          <a:p>
            <a:pPr>
              <a:defRPr sz="900">
                <a:solidFill>
                  <a:srgbClr val="444444"/>
                </a:solidFill>
              </a:defRPr>
            </a:pPr>
            <a:endParaRPr lang="en-US"/>
          </a:p>
        </c:txPr>
        <c:crossAx val="39573760"/>
        <c:crosses val="autoZero"/>
        <c:auto val="1"/>
        <c:lblAlgn val="ctr"/>
        <c:lblOffset val="100"/>
        <c:tickLblSkip val="1"/>
        <c:noMultiLvlLbl val="0"/>
      </c:catAx>
      <c:spPr>
        <a:noFill/>
        <a:ln>
          <a:noFill/>
        </a:ln>
        <a:effectLst/>
      </c:spPr>
    </c:plotArea>
    <c:legend>
      <c:legendPos val="r"/>
      <c:legendEntry>
        <c:idx val="1"/>
        <c:txPr>
          <a:bodyPr/>
          <a:lstStyle/>
          <a:p>
            <a:pPr>
              <a:defRPr b="1">
                <a:solidFill>
                  <a:srgbClr val="444444"/>
                </a:solidFill>
              </a:defRPr>
            </a:pPr>
            <a:endParaRPr lang="en-US"/>
          </a:p>
        </c:txPr>
      </c:legendEntry>
      <c:layout>
        <c:manualLayout>
          <c:xMode val="edge"/>
          <c:yMode val="edge"/>
          <c:x val="0.82111858442417363"/>
          <c:y val="0.30887779773565655"/>
          <c:w val="0.13038047343923531"/>
          <c:h val="0.26688637128179399"/>
        </c:manualLayout>
      </c:layout>
      <c:overlay val="1"/>
      <c:spPr>
        <a:solidFill>
          <a:schemeClr val="bg1"/>
        </a:solidFill>
      </c:spPr>
      <c:txPr>
        <a:bodyPr/>
        <a:lstStyle/>
        <a:p>
          <a:pPr>
            <a:defRPr>
              <a:solidFill>
                <a:srgbClr val="444444"/>
              </a:solidFill>
            </a:defRPr>
          </a:pPr>
          <a:endParaRPr lang="en-US"/>
        </a:p>
      </c:txPr>
    </c:legend>
    <c:plotVisOnly val="1"/>
    <c:dispBlanksAs val="gap"/>
    <c:showDLblsOverMax val="0"/>
  </c:chart>
  <c:spPr>
    <a:noFill/>
    <a:ln>
      <a:noFill/>
    </a:ln>
    <a:effectLst/>
  </c:spPr>
  <c:txPr>
    <a:bodyPr/>
    <a:lstStyle/>
    <a:p>
      <a:pPr>
        <a:defRPr sz="1200">
          <a:solidFill>
            <a:srgbClr val="323232"/>
          </a:solidFill>
          <a:latin typeface="Calibri" panose="020F0502020204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87219748009738"/>
          <c:y val="1.2476958113472391E-2"/>
          <c:w val="0.52207986941571294"/>
          <c:h val="0.92202041700747117"/>
        </c:manualLayout>
      </c:layout>
      <c:barChart>
        <c:barDir val="bar"/>
        <c:grouping val="clustered"/>
        <c:varyColors val="0"/>
        <c:ser>
          <c:idx val="0"/>
          <c:order val="0"/>
          <c:tx>
            <c:strRef>
              <c:f>Sheet1!$B$5</c:f>
              <c:strCache>
                <c:ptCount val="1"/>
                <c:pt idx="0">
                  <c:v>Kaikki, n=1004</c:v>
                </c:pt>
              </c:strCache>
            </c:strRef>
          </c:tx>
          <c:spPr>
            <a:solidFill>
              <a:srgbClr val="96F000"/>
            </a:solidFill>
            <a:ln w="6350" cap="rnd">
              <a:noFill/>
              <a:round/>
            </a:ln>
            <a:effectLst/>
          </c:spPr>
          <c:invertIfNegative val="0"/>
          <c:dLbls>
            <c:numFmt formatCode="#,##0" sourceLinked="0"/>
            <c:spPr>
              <a:noFill/>
              <a:ln>
                <a:noFill/>
              </a:ln>
              <a:effectLst/>
            </c:spPr>
            <c:txPr>
              <a:bodyPr/>
              <a:lstStyle/>
              <a:p>
                <a:pPr>
                  <a:defRPr>
                    <a:solidFill>
                      <a:srgbClr val="444444"/>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Sheet1!$A$6:$A$18</c:f>
              <c:strCache>
                <c:ptCount val="13"/>
                <c:pt idx="0">
                  <c:v>Väestön alhainen koulutustaso</c:v>
                </c:pt>
                <c:pt idx="1">
                  <c:v>Sodat ja konfliktit</c:v>
                </c:pt>
                <c:pt idx="2">
                  <c:v>Epätasa-arvoinen yhteiskuntarakenne - köyhien ja rikkaiden välinen iso kuilu</c:v>
                </c:pt>
                <c:pt idx="3">
                  <c:v>Liiallinen väestönkasvu</c:v>
                </c:pt>
                <c:pt idx="4">
                  <c:v>Naisten huono asema yhteiskunnassa</c:v>
                </c:pt>
                <c:pt idx="5">
                  <c:v>Demokratian puute</c:v>
                </c:pt>
                <c:pt idx="6">
                  <c:v>Epäedulliset luonnonolot ja ilmastonmuutos, esim. kuivuus, maanjäristykset ja muut luonnonkatastrofit</c:v>
                </c:pt>
                <c:pt idx="7">
                  <c:v>Kansainvälinen kauppapolitiikka, jonka säännöt kohtelevat kehitysmaita epäreilusti</c:v>
                </c:pt>
                <c:pt idx="8">
                  <c:v>Länsimaiden harjoittama siirtomaapolitiikka</c:v>
                </c:pt>
                <c:pt idx="9">
                  <c:v>Heimokulttuuri ja siihen liittyvät uskomukset</c:v>
                </c:pt>
                <c:pt idx="10">
                  <c:v>Historian epäonniset sattumukset</c:v>
                </c:pt>
                <c:pt idx="11">
                  <c:v>Muu</c:v>
                </c:pt>
                <c:pt idx="12">
                  <c:v>Ei osaa sanoa</c:v>
                </c:pt>
              </c:strCache>
            </c:strRef>
          </c:cat>
          <c:val>
            <c:numRef>
              <c:f>Sheet1!$B$6:$B$18</c:f>
              <c:numCache>
                <c:formatCode>General</c:formatCode>
                <c:ptCount val="13"/>
                <c:pt idx="0">
                  <c:v>44.85913</c:v>
                </c:pt>
                <c:pt idx="1">
                  <c:v>42.749070000000003</c:v>
                </c:pt>
                <c:pt idx="2">
                  <c:v>42.24503</c:v>
                </c:pt>
                <c:pt idx="3">
                  <c:v>32.818550000000002</c:v>
                </c:pt>
                <c:pt idx="4">
                  <c:v>28.304459999999999</c:v>
                </c:pt>
                <c:pt idx="5">
                  <c:v>25.564779999999999</c:v>
                </c:pt>
                <c:pt idx="6">
                  <c:v>22.757059999999999</c:v>
                </c:pt>
                <c:pt idx="7">
                  <c:v>16.14837</c:v>
                </c:pt>
                <c:pt idx="8">
                  <c:v>14.016529999999999</c:v>
                </c:pt>
                <c:pt idx="9">
                  <c:v>10.589840000000001</c:v>
                </c:pt>
                <c:pt idx="10">
                  <c:v>7.4553000000000003</c:v>
                </c:pt>
                <c:pt idx="11">
                  <c:v>0.84594000000000003</c:v>
                </c:pt>
                <c:pt idx="12">
                  <c:v>0.94396000000000002</c:v>
                </c:pt>
              </c:numCache>
            </c:numRef>
          </c:val>
          <c:extLst xmlns:c16r2="http://schemas.microsoft.com/office/drawing/2015/06/chart">
            <c:ext xmlns:c16="http://schemas.microsoft.com/office/drawing/2014/chart" uri="{C3380CC4-5D6E-409C-BE32-E72D297353CC}">
              <c16:uniqueId val="{00000000-E47C-4E84-B4A7-3122C2724A2A}"/>
            </c:ext>
          </c:extLst>
        </c:ser>
        <c:dLbls>
          <c:showLegendKey val="0"/>
          <c:showVal val="0"/>
          <c:showCatName val="0"/>
          <c:showSerName val="0"/>
          <c:showPercent val="0"/>
          <c:showBubbleSize val="0"/>
        </c:dLbls>
        <c:gapWidth val="30"/>
        <c:overlap val="-1"/>
        <c:axId val="39705984"/>
        <c:axId val="39704448"/>
      </c:barChart>
      <c:scatterChart>
        <c:scatterStyle val="lineMarker"/>
        <c:varyColors val="0"/>
        <c:ser>
          <c:idx val="1"/>
          <c:order val="1"/>
          <c:tx>
            <c:strRef>
              <c:f>Sheet1!$C$5</c:f>
              <c:strCache>
                <c:ptCount val="1"/>
                <c:pt idx="0">
                  <c:v>Ikä</c:v>
                </c:pt>
              </c:strCache>
            </c:strRef>
          </c:tx>
          <c:spPr>
            <a:ln w="38100" cap="rnd">
              <a:noFill/>
              <a:round/>
            </a:ln>
            <a:effectLst/>
          </c:spPr>
          <c:marker>
            <c:symbol val="none"/>
          </c:marker>
          <c:xVal>
            <c:numRef>
              <c:f>Sheet1!$C$6:$C$18</c:f>
              <c:numCache>
                <c:formatCode>General</c:formatCode>
                <c:ptCount val="13"/>
              </c:numCache>
            </c:numRef>
          </c:xVal>
          <c:yVal>
            <c:numRef>
              <c:f>Sheet1!$N$6:$N$18</c:f>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6r2="http://schemas.microsoft.com/office/drawing/2015/06/chart">
            <c:ext xmlns:c16="http://schemas.microsoft.com/office/drawing/2014/chart" uri="{C3380CC4-5D6E-409C-BE32-E72D297353CC}">
              <c16:uniqueId val="{00000001-E47C-4E84-B4A7-3122C2724A2A}"/>
            </c:ext>
          </c:extLst>
        </c:ser>
        <c:ser>
          <c:idx val="2"/>
          <c:order val="2"/>
          <c:tx>
            <c:strRef>
              <c:f>Sheet1!$D$5</c:f>
              <c:strCache>
                <c:ptCount val="1"/>
                <c:pt idx="0">
                  <c:v>15-24 vuotta, n=145</c:v>
                </c:pt>
              </c:strCache>
            </c:strRef>
          </c:tx>
          <c:spPr>
            <a:ln w="19050">
              <a:solidFill>
                <a:srgbClr val="A52ACF"/>
              </a:solidFill>
            </a:ln>
          </c:spPr>
          <c:marker>
            <c:symbol val="none"/>
          </c:marker>
          <c:xVal>
            <c:numRef>
              <c:f>Sheet1!$D$6:$D$18</c:f>
              <c:numCache>
                <c:formatCode>General</c:formatCode>
                <c:ptCount val="13"/>
                <c:pt idx="0">
                  <c:v>47.225149999999999</c:v>
                </c:pt>
                <c:pt idx="1">
                  <c:v>43.433799999999998</c:v>
                </c:pt>
                <c:pt idx="2">
                  <c:v>54.336129999999997</c:v>
                </c:pt>
                <c:pt idx="3">
                  <c:v>25.126999999999999</c:v>
                </c:pt>
                <c:pt idx="4">
                  <c:v>25.204529999999998</c:v>
                </c:pt>
                <c:pt idx="5">
                  <c:v>26.929600000000001</c:v>
                </c:pt>
                <c:pt idx="6">
                  <c:v>18.80228</c:v>
                </c:pt>
                <c:pt idx="7">
                  <c:v>8.5828399999999991</c:v>
                </c:pt>
                <c:pt idx="8">
                  <c:v>17.535440000000001</c:v>
                </c:pt>
                <c:pt idx="9">
                  <c:v>8.4801000000000002</c:v>
                </c:pt>
                <c:pt idx="10">
                  <c:v>14.260820000000001</c:v>
                </c:pt>
                <c:pt idx="11">
                  <c:v>0</c:v>
                </c:pt>
                <c:pt idx="12">
                  <c:v>1.49342</c:v>
                </c:pt>
              </c:numCache>
            </c:numRef>
          </c:xVal>
          <c:yVal>
            <c:numRef>
              <c:f>Sheet1!$N$6:$N$18</c:f>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6r2="http://schemas.microsoft.com/office/drawing/2015/06/chart">
            <c:ext xmlns:c16="http://schemas.microsoft.com/office/drawing/2014/chart" uri="{C3380CC4-5D6E-409C-BE32-E72D297353CC}">
              <c16:uniqueId val="{00000002-E47C-4E84-B4A7-3122C2724A2A}"/>
            </c:ext>
          </c:extLst>
        </c:ser>
        <c:ser>
          <c:idx val="3"/>
          <c:order val="3"/>
          <c:tx>
            <c:strRef>
              <c:f>Sheet1!$E$5</c:f>
              <c:strCache>
                <c:ptCount val="1"/>
                <c:pt idx="0">
                  <c:v>25-39 vuotta, n=209</c:v>
                </c:pt>
              </c:strCache>
            </c:strRef>
          </c:tx>
          <c:spPr>
            <a:ln w="19050">
              <a:solidFill>
                <a:srgbClr val="007DDA"/>
              </a:solidFill>
            </a:ln>
          </c:spPr>
          <c:marker>
            <c:symbol val="none"/>
          </c:marker>
          <c:xVal>
            <c:numRef>
              <c:f>Sheet1!$E$6:$E$18</c:f>
              <c:numCache>
                <c:formatCode>General</c:formatCode>
                <c:ptCount val="13"/>
                <c:pt idx="0">
                  <c:v>49.121020000000001</c:v>
                </c:pt>
                <c:pt idx="1">
                  <c:v>41.759540000000001</c:v>
                </c:pt>
                <c:pt idx="2">
                  <c:v>43.411610000000003</c:v>
                </c:pt>
                <c:pt idx="3">
                  <c:v>29.630769999999998</c:v>
                </c:pt>
                <c:pt idx="4">
                  <c:v>26.22906</c:v>
                </c:pt>
                <c:pt idx="5">
                  <c:v>21.425519999999999</c:v>
                </c:pt>
                <c:pt idx="6">
                  <c:v>20.98976</c:v>
                </c:pt>
                <c:pt idx="7">
                  <c:v>22.437570000000001</c:v>
                </c:pt>
                <c:pt idx="8">
                  <c:v>17.907609999999998</c:v>
                </c:pt>
                <c:pt idx="9">
                  <c:v>11.174010000000001</c:v>
                </c:pt>
                <c:pt idx="10">
                  <c:v>7.2769399999999997</c:v>
                </c:pt>
                <c:pt idx="11">
                  <c:v>0.77864999999999995</c:v>
                </c:pt>
                <c:pt idx="12">
                  <c:v>0.70272000000000001</c:v>
                </c:pt>
              </c:numCache>
            </c:numRef>
          </c:xVal>
          <c:yVal>
            <c:numRef>
              <c:f>Sheet1!$N$6:$N$18</c:f>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6r2="http://schemas.microsoft.com/office/drawing/2015/06/chart">
            <c:ext xmlns:c16="http://schemas.microsoft.com/office/drawing/2014/chart" uri="{C3380CC4-5D6E-409C-BE32-E72D297353CC}">
              <c16:uniqueId val="{00000003-E47C-4E84-B4A7-3122C2724A2A}"/>
            </c:ext>
          </c:extLst>
        </c:ser>
        <c:ser>
          <c:idx val="4"/>
          <c:order val="4"/>
          <c:tx>
            <c:strRef>
              <c:f>Sheet1!$F$5</c:f>
              <c:strCache>
                <c:ptCount val="1"/>
                <c:pt idx="0">
                  <c:v>40-59 vuotta, n=298</c:v>
                </c:pt>
              </c:strCache>
            </c:strRef>
          </c:tx>
          <c:spPr>
            <a:ln>
              <a:solidFill>
                <a:srgbClr val="C10F70"/>
              </a:solidFill>
            </a:ln>
          </c:spPr>
          <c:marker>
            <c:symbol val="none"/>
          </c:marker>
          <c:xVal>
            <c:numRef>
              <c:f>Sheet1!$F$6:$F$18</c:f>
              <c:numCache>
                <c:formatCode>General</c:formatCode>
                <c:ptCount val="13"/>
                <c:pt idx="0">
                  <c:v>43.007739999999998</c:v>
                </c:pt>
                <c:pt idx="1">
                  <c:v>49.081249999999997</c:v>
                </c:pt>
                <c:pt idx="2">
                  <c:v>41.72625</c:v>
                </c:pt>
                <c:pt idx="3">
                  <c:v>33.461350000000003</c:v>
                </c:pt>
                <c:pt idx="4">
                  <c:v>23.638470000000002</c:v>
                </c:pt>
                <c:pt idx="5">
                  <c:v>19.023820000000001</c:v>
                </c:pt>
                <c:pt idx="6">
                  <c:v>27.31466</c:v>
                </c:pt>
                <c:pt idx="7">
                  <c:v>18.64143</c:v>
                </c:pt>
                <c:pt idx="8">
                  <c:v>11.94523</c:v>
                </c:pt>
                <c:pt idx="9">
                  <c:v>11.29487</c:v>
                </c:pt>
                <c:pt idx="10">
                  <c:v>5.8872200000000001</c:v>
                </c:pt>
                <c:pt idx="11">
                  <c:v>1.22228</c:v>
                </c:pt>
                <c:pt idx="12">
                  <c:v>1.13443</c:v>
                </c:pt>
              </c:numCache>
            </c:numRef>
          </c:xVal>
          <c:yVal>
            <c:numRef>
              <c:f>Sheet1!$N$6:$N$18</c:f>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6r2="http://schemas.microsoft.com/office/drawing/2015/06/chart">
            <c:ext xmlns:c16="http://schemas.microsoft.com/office/drawing/2014/chart" uri="{C3380CC4-5D6E-409C-BE32-E72D297353CC}">
              <c16:uniqueId val="{00000000-778A-459C-91BE-945553FB1776}"/>
            </c:ext>
          </c:extLst>
        </c:ser>
        <c:ser>
          <c:idx val="5"/>
          <c:order val="5"/>
          <c:tx>
            <c:strRef>
              <c:f>Sheet1!$G$5</c:f>
              <c:strCache>
                <c:ptCount val="1"/>
                <c:pt idx="0">
                  <c:v>60-79 vuotta, n=352</c:v>
                </c:pt>
              </c:strCache>
            </c:strRef>
          </c:tx>
          <c:spPr>
            <a:ln>
              <a:solidFill>
                <a:srgbClr val="FFD000"/>
              </a:solidFill>
            </a:ln>
          </c:spPr>
          <c:marker>
            <c:symbol val="none"/>
          </c:marker>
          <c:xVal>
            <c:numRef>
              <c:f>Sheet1!$G$6:$G$18</c:f>
              <c:numCache>
                <c:formatCode>General</c:formatCode>
                <c:ptCount val="13"/>
                <c:pt idx="0">
                  <c:v>42.349629999999998</c:v>
                </c:pt>
                <c:pt idx="1">
                  <c:v>35.721310000000003</c:v>
                </c:pt>
                <c:pt idx="2">
                  <c:v>35.673169999999999</c:v>
                </c:pt>
                <c:pt idx="3">
                  <c:v>38.625030000000002</c:v>
                </c:pt>
                <c:pt idx="4">
                  <c:v>37.109250000000003</c:v>
                </c:pt>
                <c:pt idx="5">
                  <c:v>35.967410000000001</c:v>
                </c:pt>
                <c:pt idx="6">
                  <c:v>20.852450000000001</c:v>
                </c:pt>
                <c:pt idx="7">
                  <c:v>11.971019999999999</c:v>
                </c:pt>
                <c:pt idx="8">
                  <c:v>11.47513</c:v>
                </c:pt>
                <c:pt idx="9">
                  <c:v>10.367699999999999</c:v>
                </c:pt>
                <c:pt idx="10">
                  <c:v>5.9454200000000004</c:v>
                </c:pt>
                <c:pt idx="11">
                  <c:v>0.89222000000000001</c:v>
                </c:pt>
                <c:pt idx="12">
                  <c:v>0.63246999999999998</c:v>
                </c:pt>
              </c:numCache>
            </c:numRef>
          </c:xVal>
          <c:yVal>
            <c:numRef>
              <c:f>Sheet1!$N$6:$N$18</c:f>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6r2="http://schemas.microsoft.com/office/drawing/2015/06/chart">
            <c:ext xmlns:c16="http://schemas.microsoft.com/office/drawing/2014/chart" uri="{C3380CC4-5D6E-409C-BE32-E72D297353CC}">
              <c16:uniqueId val="{00000001-778A-459C-91BE-945553FB1776}"/>
            </c:ext>
          </c:extLst>
        </c:ser>
        <c:dLbls>
          <c:showLegendKey val="0"/>
          <c:showVal val="0"/>
          <c:showCatName val="0"/>
          <c:showSerName val="0"/>
          <c:showPercent val="0"/>
          <c:showBubbleSize val="0"/>
        </c:dLbls>
        <c:axId val="39692544"/>
        <c:axId val="39702912"/>
        <c:extLst xmlns:c16r2="http://schemas.microsoft.com/office/drawing/2015/06/chart">
          <c:ext xmlns:c15="http://schemas.microsoft.com/office/drawing/2012/chart" uri="{02D57815-91ED-43cb-92C2-25804820EDAC}">
            <c15:filteredScatterSeries>
              <c15:ser>
                <c:idx val="6"/>
                <c:order val="6"/>
                <c:tx>
                  <c:strRef>
                    <c:extLst>
                      <c:ext uri="{02D57815-91ED-43cb-92C2-25804820EDAC}">
                        <c15:formulaRef>
                          <c15:sqref>Sheet1!$H$5</c15:sqref>
                        </c15:formulaRef>
                      </c:ext>
                    </c:extLst>
                    <c:strCache>
                      <c:ptCount val="1"/>
                    </c:strCache>
                  </c:strRef>
                </c:tx>
                <c:marker>
                  <c:symbol val="none"/>
                </c:marker>
                <c:xVal>
                  <c:numRef>
                    <c:extLst>
                      <c:ext uri="{02D57815-91ED-43cb-92C2-25804820EDAC}">
                        <c15:formulaRef>
                          <c15:sqref>Sheet1!$H$6:$H$18</c15:sqref>
                        </c15:formulaRef>
                      </c:ext>
                    </c:extLst>
                    <c:numCache>
                      <c:formatCode>General</c:formatCode>
                      <c:ptCount val="13"/>
                    </c:numCache>
                  </c:numRef>
                </c:xVal>
                <c:yVal>
                  <c:numRef>
                    <c:extLst>
                      <c:ext uri="{02D57815-91ED-43cb-92C2-25804820EDAC}">
                        <c15:formulaRef>
                          <c15:sqref>Sheet1!$N$6:$N$18</c15:sqref>
                        </c15:formulaRef>
                      </c:ext>
                    </c:extLst>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c:ext xmlns:c16="http://schemas.microsoft.com/office/drawing/2014/chart" uri="{C3380CC4-5D6E-409C-BE32-E72D297353CC}">
                    <c16:uniqueId val="{00000002-778A-459C-91BE-945553FB1776}"/>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Sheet1!$I$5</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Sheet1!$I$6:$I$18</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Sheet1!$N$6:$N$18</c15:sqref>
                        </c15:formulaRef>
                      </c:ext>
                    </c:extLst>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5="http://schemas.microsoft.com/office/drawing/2012/chart">
                  <c:ext xmlns:c16="http://schemas.microsoft.com/office/drawing/2014/chart" uri="{C3380CC4-5D6E-409C-BE32-E72D297353CC}">
                    <c16:uniqueId val="{00000003-778A-459C-91BE-945553FB1776}"/>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Sheet1!$J$5</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Sheet1!$J$6:$J$18</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Sheet1!$N$6:$N$18</c15:sqref>
                        </c15:formulaRef>
                      </c:ext>
                    </c:extLst>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5="http://schemas.microsoft.com/office/drawing/2012/chart">
                  <c:ext xmlns:c16="http://schemas.microsoft.com/office/drawing/2014/chart" uri="{C3380CC4-5D6E-409C-BE32-E72D297353CC}">
                    <c16:uniqueId val="{00000004-778A-459C-91BE-945553FB1776}"/>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Sheet1!$K$5</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Sheet1!$K$6:$K$18</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Sheet1!$N$6:$N$18</c15:sqref>
                        </c15:formulaRef>
                      </c:ext>
                    </c:extLst>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5="http://schemas.microsoft.com/office/drawing/2012/chart">
                  <c:ext xmlns:c16="http://schemas.microsoft.com/office/drawing/2014/chart" uri="{C3380CC4-5D6E-409C-BE32-E72D297353CC}">
                    <c16:uniqueId val="{00000005-778A-459C-91BE-945553FB1776}"/>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Sheet1!$L$5</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Sheet1!$L$6:$L$18</c15:sqref>
                        </c15:formulaRef>
                      </c:ext>
                    </c:extLst>
                    <c:numCache>
                      <c:formatCode>General</c:formatCode>
                      <c:ptCount val="13"/>
                    </c:numCache>
                  </c:numRef>
                </c:xVal>
                <c:yVal>
                  <c:numRef>
                    <c:extLst xmlns:c15="http://schemas.microsoft.com/office/drawing/2012/chart">
                      <c:ext xmlns:c15="http://schemas.microsoft.com/office/drawing/2012/chart" uri="{02D57815-91ED-43cb-92C2-25804820EDAC}">
                        <c15:formulaRef>
                          <c15:sqref>Sheet1!$N$6:$N$18</c15:sqref>
                        </c15:formulaRef>
                      </c:ext>
                    </c:extLst>
                    <c:numCache>
                      <c:formatCode>0.0</c:formatCode>
                      <c:ptCount val="13"/>
                      <c:pt idx="0">
                        <c:v>13.5</c:v>
                      </c:pt>
                      <c:pt idx="1">
                        <c:v>12.5</c:v>
                      </c:pt>
                      <c:pt idx="2">
                        <c:v>11.5</c:v>
                      </c:pt>
                      <c:pt idx="3">
                        <c:v>10.5</c:v>
                      </c:pt>
                      <c:pt idx="4">
                        <c:v>9.5</c:v>
                      </c:pt>
                      <c:pt idx="5">
                        <c:v>8.5</c:v>
                      </c:pt>
                      <c:pt idx="6">
                        <c:v>7.5</c:v>
                      </c:pt>
                      <c:pt idx="7">
                        <c:v>6.5</c:v>
                      </c:pt>
                      <c:pt idx="8">
                        <c:v>5.5</c:v>
                      </c:pt>
                      <c:pt idx="9">
                        <c:v>4.5</c:v>
                      </c:pt>
                      <c:pt idx="10">
                        <c:v>3.5</c:v>
                      </c:pt>
                      <c:pt idx="11">
                        <c:v>2.5</c:v>
                      </c:pt>
                      <c:pt idx="12">
                        <c:v>1.5</c:v>
                      </c:pt>
                    </c:numCache>
                  </c:numRef>
                </c:yVal>
                <c:smooth val="0"/>
                <c:extLst xmlns:c15="http://schemas.microsoft.com/office/drawing/2012/chart">
                  <c:ext xmlns:c16="http://schemas.microsoft.com/office/drawing/2014/chart" uri="{C3380CC4-5D6E-409C-BE32-E72D297353CC}">
                    <c16:uniqueId val="{00000006-778A-459C-91BE-945553FB1776}"/>
                  </c:ext>
                </c:extLst>
              </c15:ser>
            </c15:filteredScatterSeries>
          </c:ext>
        </c:extLst>
      </c:scatterChart>
      <c:valAx>
        <c:axId val="39692544"/>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a:lstStyle/>
              <a:p>
                <a:pPr>
                  <a:defRPr b="0">
                    <a:solidFill>
                      <a:srgbClr val="444444"/>
                    </a:solidFill>
                  </a:defRPr>
                </a:pPr>
                <a:r>
                  <a:rPr lang="fi-FI" b="0">
                    <a:solidFill>
                      <a:srgbClr val="444444"/>
                    </a:solidFill>
                  </a:rPr>
                  <a:t>%</a:t>
                </a:r>
              </a:p>
            </c:rich>
          </c:tx>
          <c:layout>
            <c:manualLayout>
              <c:xMode val="edge"/>
              <c:yMode val="edge"/>
              <c:x val="0.97741717309108167"/>
              <c:y val="0.95307389690115141"/>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solidFill>
                  <a:srgbClr val="444444"/>
                </a:solidFill>
              </a:defRPr>
            </a:pPr>
            <a:endParaRPr lang="en-US"/>
          </a:p>
        </c:txPr>
        <c:crossAx val="39702912"/>
        <c:crosses val="autoZero"/>
        <c:crossBetween val="midCat"/>
        <c:majorUnit val="10"/>
      </c:valAx>
      <c:valAx>
        <c:axId val="39702912"/>
        <c:scaling>
          <c:orientation val="minMax"/>
          <c:max val="14"/>
          <c:min val="1"/>
        </c:scaling>
        <c:delete val="0"/>
        <c:axPos val="l"/>
        <c:majorGridlines>
          <c:spPr>
            <a:ln w="9525" cap="flat" cmpd="sng" algn="ctr">
              <a:noFill/>
              <a:round/>
            </a:ln>
            <a:effectLst/>
          </c:spPr>
        </c:majorGridlines>
        <c:numFmt formatCode="0.0" sourceLinked="1"/>
        <c:majorTickMark val="none"/>
        <c:minorTickMark val="none"/>
        <c:tickLblPos val="none"/>
        <c:spPr>
          <a:ln>
            <a:noFill/>
          </a:ln>
        </c:spPr>
        <c:crossAx val="39692544"/>
        <c:crossesAt val="0"/>
        <c:crossBetween val="midCat"/>
      </c:valAx>
      <c:valAx>
        <c:axId val="39704448"/>
        <c:scaling>
          <c:orientation val="minMax"/>
          <c:max val="100"/>
          <c:min val="0"/>
        </c:scaling>
        <c:delete val="0"/>
        <c:axPos val="t"/>
        <c:numFmt formatCode="General" sourceLinked="1"/>
        <c:majorTickMark val="out"/>
        <c:minorTickMark val="out"/>
        <c:tickLblPos val="none"/>
        <c:spPr>
          <a:ln>
            <a:noFill/>
          </a:ln>
        </c:spPr>
        <c:crossAx val="39705984"/>
        <c:crossesAt val="16"/>
        <c:crossBetween val="between"/>
        <c:majorUnit val="100"/>
      </c:valAx>
      <c:catAx>
        <c:axId val="39705984"/>
        <c:scaling>
          <c:orientation val="maxMin"/>
        </c:scaling>
        <c:delete val="0"/>
        <c:axPos val="l"/>
        <c:numFmt formatCode="General" sourceLinked="1"/>
        <c:majorTickMark val="out"/>
        <c:minorTickMark val="none"/>
        <c:tickLblPos val="nextTo"/>
        <c:txPr>
          <a:bodyPr/>
          <a:lstStyle/>
          <a:p>
            <a:pPr>
              <a:defRPr sz="900">
                <a:solidFill>
                  <a:srgbClr val="444444"/>
                </a:solidFill>
              </a:defRPr>
            </a:pPr>
            <a:endParaRPr lang="en-US"/>
          </a:p>
        </c:txPr>
        <c:crossAx val="39704448"/>
        <c:crosses val="autoZero"/>
        <c:auto val="1"/>
        <c:lblAlgn val="ctr"/>
        <c:lblOffset val="100"/>
        <c:tickLblSkip val="1"/>
        <c:noMultiLvlLbl val="0"/>
      </c:catAx>
      <c:spPr>
        <a:noFill/>
        <a:ln>
          <a:noFill/>
        </a:ln>
        <a:effectLst/>
      </c:spPr>
    </c:plotArea>
    <c:legend>
      <c:legendPos val="r"/>
      <c:legendEntry>
        <c:idx val="1"/>
        <c:txPr>
          <a:bodyPr/>
          <a:lstStyle/>
          <a:p>
            <a:pPr>
              <a:defRPr b="1">
                <a:solidFill>
                  <a:srgbClr val="444444"/>
                </a:solidFill>
              </a:defRPr>
            </a:pPr>
            <a:endParaRPr lang="en-US"/>
          </a:p>
        </c:txPr>
      </c:legendEntry>
      <c:layout>
        <c:manualLayout>
          <c:xMode val="edge"/>
          <c:yMode val="edge"/>
          <c:x val="0.79694939025141753"/>
          <c:y val="0.30887779773565655"/>
          <c:w val="0.15454966110579049"/>
          <c:h val="0.38274444514131606"/>
        </c:manualLayout>
      </c:layout>
      <c:overlay val="1"/>
      <c:spPr>
        <a:solidFill>
          <a:schemeClr val="bg1"/>
        </a:solidFill>
      </c:spPr>
      <c:txPr>
        <a:bodyPr/>
        <a:lstStyle/>
        <a:p>
          <a:pPr>
            <a:defRPr>
              <a:solidFill>
                <a:srgbClr val="444444"/>
              </a:solidFill>
            </a:defRPr>
          </a:pPr>
          <a:endParaRPr lang="en-US"/>
        </a:p>
      </c:txPr>
    </c:legend>
    <c:plotVisOnly val="1"/>
    <c:dispBlanksAs val="gap"/>
    <c:showDLblsOverMax val="0"/>
  </c:chart>
  <c:spPr>
    <a:noFill/>
    <a:ln>
      <a:noFill/>
    </a:ln>
    <a:effectLst/>
  </c:spPr>
  <c:txPr>
    <a:bodyPr/>
    <a:lstStyle/>
    <a:p>
      <a:pPr>
        <a:defRPr sz="1200">
          <a:solidFill>
            <a:srgbClr val="323232"/>
          </a:solidFill>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555885101487"/>
          <c:y val="0.1264984641769068"/>
          <c:w val="0.79222194471409857"/>
          <c:h val="0.80794874643558123"/>
        </c:manualLayout>
      </c:layout>
      <c:barChart>
        <c:barDir val="bar"/>
        <c:grouping val="stacked"/>
        <c:varyColors val="0"/>
        <c:ser>
          <c:idx val="0"/>
          <c:order val="0"/>
          <c:tx>
            <c:strRef>
              <c:f>Taul1!$B$5</c:f>
              <c:strCache>
                <c:ptCount val="1"/>
                <c:pt idx="0">
                  <c:v>4=Erittäin hyvin</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Taul1!$A$6:$A$21</c:f>
              <c:strCache>
                <c:ptCount val="16"/>
                <c:pt idx="0">
                  <c:v>2018, n=1004</c:v>
                </c:pt>
                <c:pt idx="1">
                  <c:v>2017, n=1007</c:v>
                </c:pt>
                <c:pt idx="2">
                  <c:v>2016, n=1004</c:v>
                </c:pt>
                <c:pt idx="3">
                  <c:v>2015, n=992</c:v>
                </c:pt>
                <c:pt idx="4">
                  <c:v>2014, n=1011</c:v>
                </c:pt>
                <c:pt idx="5">
                  <c:v>2013, n=987</c:v>
                </c:pt>
                <c:pt idx="6">
                  <c:v>2012, n=1010</c:v>
                </c:pt>
                <c:pt idx="7">
                  <c:v>2011, n=1007</c:v>
                </c:pt>
                <c:pt idx="8">
                  <c:v>2010, n=989</c:v>
                </c:pt>
                <c:pt idx="9">
                  <c:v>2009, n=1000</c:v>
                </c:pt>
                <c:pt idx="10">
                  <c:v>2008, n=978</c:v>
                </c:pt>
                <c:pt idx="11">
                  <c:v>2007, n=993</c:v>
                </c:pt>
                <c:pt idx="12">
                  <c:v>2006, n=1006</c:v>
                </c:pt>
                <c:pt idx="13">
                  <c:v>2005, n=1340</c:v>
                </c:pt>
                <c:pt idx="14">
                  <c:v>2003, n=1010</c:v>
                </c:pt>
                <c:pt idx="15">
                  <c:v>2002, n=985</c:v>
                </c:pt>
              </c:strCache>
            </c:strRef>
          </c:cat>
          <c:val>
            <c:numRef>
              <c:f>Taul1!$B$6:$B$21</c:f>
              <c:numCache>
                <c:formatCode>General</c:formatCode>
                <c:ptCount val="16"/>
                <c:pt idx="0">
                  <c:v>5.7412799999999997</c:v>
                </c:pt>
                <c:pt idx="1">
                  <c:v>6.0875399999999997</c:v>
                </c:pt>
                <c:pt idx="2">
                  <c:v>4.6230799999999999</c:v>
                </c:pt>
                <c:pt idx="3">
                  <c:v>5.7793900000000002</c:v>
                </c:pt>
                <c:pt idx="4">
                  <c:v>2.2000000000000002</c:v>
                </c:pt>
                <c:pt idx="5">
                  <c:v>2.2000000000000002</c:v>
                </c:pt>
                <c:pt idx="6">
                  <c:v>4</c:v>
                </c:pt>
                <c:pt idx="7">
                  <c:v>4</c:v>
                </c:pt>
                <c:pt idx="8">
                  <c:v>4.2</c:v>
                </c:pt>
                <c:pt idx="9">
                  <c:v>4</c:v>
                </c:pt>
                <c:pt idx="10">
                  <c:v>6.2</c:v>
                </c:pt>
                <c:pt idx="11">
                  <c:v>6</c:v>
                </c:pt>
                <c:pt idx="12">
                  <c:v>7.8</c:v>
                </c:pt>
                <c:pt idx="13">
                  <c:v>1</c:v>
                </c:pt>
                <c:pt idx="14">
                  <c:v>8.1999999999999993</c:v>
                </c:pt>
                <c:pt idx="15">
                  <c:v>4</c:v>
                </c:pt>
              </c:numCache>
            </c:numRef>
          </c:val>
          <c:extLst xmlns:c16r2="http://schemas.microsoft.com/office/drawing/2015/06/chart">
            <c:ext xmlns:c16="http://schemas.microsoft.com/office/drawing/2014/chart" uri="{C3380CC4-5D6E-409C-BE32-E72D297353CC}">
              <c16:uniqueId val="{00000000-D005-4349-A99C-99E6D4DB92C0}"/>
            </c:ext>
          </c:extLst>
        </c:ser>
        <c:ser>
          <c:idx val="1"/>
          <c:order val="1"/>
          <c:tx>
            <c:strRef>
              <c:f>Taul1!$C$5</c:f>
              <c:strCache>
                <c:ptCount val="1"/>
                <c:pt idx="0">
                  <c:v>3=Melko hyvin</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Taul1!$A$6:$A$21</c:f>
              <c:strCache>
                <c:ptCount val="16"/>
                <c:pt idx="0">
                  <c:v>2018, n=1004</c:v>
                </c:pt>
                <c:pt idx="1">
                  <c:v>2017, n=1007</c:v>
                </c:pt>
                <c:pt idx="2">
                  <c:v>2016, n=1004</c:v>
                </c:pt>
                <c:pt idx="3">
                  <c:v>2015, n=992</c:v>
                </c:pt>
                <c:pt idx="4">
                  <c:v>2014, n=1011</c:v>
                </c:pt>
                <c:pt idx="5">
                  <c:v>2013, n=987</c:v>
                </c:pt>
                <c:pt idx="6">
                  <c:v>2012, n=1010</c:v>
                </c:pt>
                <c:pt idx="7">
                  <c:v>2011, n=1007</c:v>
                </c:pt>
                <c:pt idx="8">
                  <c:v>2010, n=989</c:v>
                </c:pt>
                <c:pt idx="9">
                  <c:v>2009, n=1000</c:v>
                </c:pt>
                <c:pt idx="10">
                  <c:v>2008, n=978</c:v>
                </c:pt>
                <c:pt idx="11">
                  <c:v>2007, n=993</c:v>
                </c:pt>
                <c:pt idx="12">
                  <c:v>2006, n=1006</c:v>
                </c:pt>
                <c:pt idx="13">
                  <c:v>2005, n=1340</c:v>
                </c:pt>
                <c:pt idx="14">
                  <c:v>2003, n=1010</c:v>
                </c:pt>
                <c:pt idx="15">
                  <c:v>2002, n=985</c:v>
                </c:pt>
              </c:strCache>
            </c:strRef>
          </c:cat>
          <c:val>
            <c:numRef>
              <c:f>Taul1!$C$6:$C$21</c:f>
              <c:numCache>
                <c:formatCode>General</c:formatCode>
                <c:ptCount val="16"/>
                <c:pt idx="0">
                  <c:v>54.728830000000002</c:v>
                </c:pt>
                <c:pt idx="1">
                  <c:v>54.990810000000003</c:v>
                </c:pt>
                <c:pt idx="2">
                  <c:v>55.625549999999997</c:v>
                </c:pt>
                <c:pt idx="3">
                  <c:v>68.161919999999995</c:v>
                </c:pt>
                <c:pt idx="4">
                  <c:v>60.4</c:v>
                </c:pt>
                <c:pt idx="5">
                  <c:v>63.4</c:v>
                </c:pt>
                <c:pt idx="6">
                  <c:v>64</c:v>
                </c:pt>
                <c:pt idx="7">
                  <c:v>66</c:v>
                </c:pt>
                <c:pt idx="8">
                  <c:v>64.2</c:v>
                </c:pt>
                <c:pt idx="9">
                  <c:v>67</c:v>
                </c:pt>
                <c:pt idx="10">
                  <c:v>66.2</c:v>
                </c:pt>
                <c:pt idx="11">
                  <c:v>66</c:v>
                </c:pt>
                <c:pt idx="12">
                  <c:v>62.8</c:v>
                </c:pt>
                <c:pt idx="13">
                  <c:v>41</c:v>
                </c:pt>
                <c:pt idx="14">
                  <c:v>66.2</c:v>
                </c:pt>
                <c:pt idx="15">
                  <c:v>72</c:v>
                </c:pt>
              </c:numCache>
            </c:numRef>
          </c:val>
          <c:extLst xmlns:c16r2="http://schemas.microsoft.com/office/drawing/2015/06/chart">
            <c:ext xmlns:c16="http://schemas.microsoft.com/office/drawing/2014/chart" uri="{C3380CC4-5D6E-409C-BE32-E72D297353CC}">
              <c16:uniqueId val="{00000001-D005-4349-A99C-99E6D4DB92C0}"/>
            </c:ext>
          </c:extLst>
        </c:ser>
        <c:ser>
          <c:idx val="2"/>
          <c:order val="2"/>
          <c:tx>
            <c:strRef>
              <c:f>Taul1!$D$5</c:f>
              <c:strCache>
                <c:ptCount val="1"/>
                <c:pt idx="0">
                  <c:v>2=Melko huonosti</c:v>
                </c:pt>
              </c:strCache>
            </c:strRef>
          </c:tx>
          <c:spPr>
            <a:solidFill>
              <a:srgbClr val="F5A2FD"/>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D005-4349-A99C-99E6D4DB92C0}"/>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Taul1!$A$6:$A$21</c:f>
              <c:strCache>
                <c:ptCount val="16"/>
                <c:pt idx="0">
                  <c:v>2018, n=1004</c:v>
                </c:pt>
                <c:pt idx="1">
                  <c:v>2017, n=1007</c:v>
                </c:pt>
                <c:pt idx="2">
                  <c:v>2016, n=1004</c:v>
                </c:pt>
                <c:pt idx="3">
                  <c:v>2015, n=992</c:v>
                </c:pt>
                <c:pt idx="4">
                  <c:v>2014, n=1011</c:v>
                </c:pt>
                <c:pt idx="5">
                  <c:v>2013, n=987</c:v>
                </c:pt>
                <c:pt idx="6">
                  <c:v>2012, n=1010</c:v>
                </c:pt>
                <c:pt idx="7">
                  <c:v>2011, n=1007</c:v>
                </c:pt>
                <c:pt idx="8">
                  <c:v>2010, n=989</c:v>
                </c:pt>
                <c:pt idx="9">
                  <c:v>2009, n=1000</c:v>
                </c:pt>
                <c:pt idx="10">
                  <c:v>2008, n=978</c:v>
                </c:pt>
                <c:pt idx="11">
                  <c:v>2007, n=993</c:v>
                </c:pt>
                <c:pt idx="12">
                  <c:v>2006, n=1006</c:v>
                </c:pt>
                <c:pt idx="13">
                  <c:v>2005, n=1340</c:v>
                </c:pt>
                <c:pt idx="14">
                  <c:v>2003, n=1010</c:v>
                </c:pt>
                <c:pt idx="15">
                  <c:v>2002, n=985</c:v>
                </c:pt>
              </c:strCache>
            </c:strRef>
          </c:cat>
          <c:val>
            <c:numRef>
              <c:f>Taul1!$D$6:$D$21</c:f>
              <c:numCache>
                <c:formatCode>General</c:formatCode>
                <c:ptCount val="16"/>
                <c:pt idx="0">
                  <c:v>29.561440000000001</c:v>
                </c:pt>
                <c:pt idx="1">
                  <c:v>28.873049999999999</c:v>
                </c:pt>
                <c:pt idx="2">
                  <c:v>31.37546</c:v>
                </c:pt>
                <c:pt idx="3">
                  <c:v>18.094619999999999</c:v>
                </c:pt>
                <c:pt idx="4">
                  <c:v>27</c:v>
                </c:pt>
                <c:pt idx="5">
                  <c:v>25</c:v>
                </c:pt>
                <c:pt idx="6">
                  <c:v>25</c:v>
                </c:pt>
                <c:pt idx="7">
                  <c:v>20</c:v>
                </c:pt>
                <c:pt idx="8">
                  <c:v>20.2</c:v>
                </c:pt>
                <c:pt idx="9">
                  <c:v>22</c:v>
                </c:pt>
                <c:pt idx="10">
                  <c:v>20.2</c:v>
                </c:pt>
                <c:pt idx="11">
                  <c:v>19</c:v>
                </c:pt>
                <c:pt idx="12">
                  <c:v>22.8</c:v>
                </c:pt>
                <c:pt idx="13">
                  <c:v>29</c:v>
                </c:pt>
                <c:pt idx="14">
                  <c:v>19.2</c:v>
                </c:pt>
                <c:pt idx="15">
                  <c:v>20</c:v>
                </c:pt>
              </c:numCache>
            </c:numRef>
          </c:val>
          <c:extLst xmlns:c16r2="http://schemas.microsoft.com/office/drawing/2015/06/chart">
            <c:ext xmlns:c16="http://schemas.microsoft.com/office/drawing/2014/chart" uri="{C3380CC4-5D6E-409C-BE32-E72D297353CC}">
              <c16:uniqueId val="{00000003-D005-4349-A99C-99E6D4DB92C0}"/>
            </c:ext>
          </c:extLst>
        </c:ser>
        <c:ser>
          <c:idx val="3"/>
          <c:order val="3"/>
          <c:tx>
            <c:strRef>
              <c:f>Taul1!$E$5</c:f>
              <c:strCache>
                <c:ptCount val="1"/>
                <c:pt idx="0">
                  <c:v>1=Erittäin huonosti</c:v>
                </c:pt>
              </c:strCache>
            </c:strRef>
          </c:tx>
          <c:spPr>
            <a:solidFill>
              <a:srgbClr val="D070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Taul1!$A$6:$A$21</c:f>
              <c:strCache>
                <c:ptCount val="16"/>
                <c:pt idx="0">
                  <c:v>2018, n=1004</c:v>
                </c:pt>
                <c:pt idx="1">
                  <c:v>2017, n=1007</c:v>
                </c:pt>
                <c:pt idx="2">
                  <c:v>2016, n=1004</c:v>
                </c:pt>
                <c:pt idx="3">
                  <c:v>2015, n=992</c:v>
                </c:pt>
                <c:pt idx="4">
                  <c:v>2014, n=1011</c:v>
                </c:pt>
                <c:pt idx="5">
                  <c:v>2013, n=987</c:v>
                </c:pt>
                <c:pt idx="6">
                  <c:v>2012, n=1010</c:v>
                </c:pt>
                <c:pt idx="7">
                  <c:v>2011, n=1007</c:v>
                </c:pt>
                <c:pt idx="8">
                  <c:v>2010, n=989</c:v>
                </c:pt>
                <c:pt idx="9">
                  <c:v>2009, n=1000</c:v>
                </c:pt>
                <c:pt idx="10">
                  <c:v>2008, n=978</c:v>
                </c:pt>
                <c:pt idx="11">
                  <c:v>2007, n=993</c:v>
                </c:pt>
                <c:pt idx="12">
                  <c:v>2006, n=1006</c:v>
                </c:pt>
                <c:pt idx="13">
                  <c:v>2005, n=1340</c:v>
                </c:pt>
                <c:pt idx="14">
                  <c:v>2003, n=1010</c:v>
                </c:pt>
                <c:pt idx="15">
                  <c:v>2002, n=985</c:v>
                </c:pt>
              </c:strCache>
            </c:strRef>
          </c:cat>
          <c:val>
            <c:numRef>
              <c:f>Taul1!$E$6:$E$21</c:f>
              <c:numCache>
                <c:formatCode>General</c:formatCode>
                <c:ptCount val="16"/>
                <c:pt idx="0">
                  <c:v>3.8631000000000002</c:v>
                </c:pt>
                <c:pt idx="1">
                  <c:v>5.1014600000000003</c:v>
                </c:pt>
                <c:pt idx="2">
                  <c:v>3.7239900000000001</c:v>
                </c:pt>
                <c:pt idx="3">
                  <c:v>3.3319899999999998</c:v>
                </c:pt>
                <c:pt idx="4">
                  <c:v>3</c:v>
                </c:pt>
                <c:pt idx="5">
                  <c:v>4</c:v>
                </c:pt>
                <c:pt idx="6">
                  <c:v>3</c:v>
                </c:pt>
                <c:pt idx="7">
                  <c:v>4</c:v>
                </c:pt>
                <c:pt idx="8">
                  <c:v>4.2</c:v>
                </c:pt>
                <c:pt idx="9">
                  <c:v>2</c:v>
                </c:pt>
                <c:pt idx="10">
                  <c:v>2.2000000000000002</c:v>
                </c:pt>
                <c:pt idx="11">
                  <c:v>2</c:v>
                </c:pt>
                <c:pt idx="12">
                  <c:v>1.8</c:v>
                </c:pt>
                <c:pt idx="13">
                  <c:v>4</c:v>
                </c:pt>
                <c:pt idx="14">
                  <c:v>2.2000000000000002</c:v>
                </c:pt>
                <c:pt idx="15">
                  <c:v>2</c:v>
                </c:pt>
              </c:numCache>
            </c:numRef>
          </c:val>
          <c:extLst xmlns:c16r2="http://schemas.microsoft.com/office/drawing/2015/06/chart">
            <c:ext xmlns:c16="http://schemas.microsoft.com/office/drawing/2014/chart" uri="{C3380CC4-5D6E-409C-BE32-E72D297353CC}">
              <c16:uniqueId val="{00000004-D005-4349-A99C-99E6D4DB92C0}"/>
            </c:ext>
          </c:extLst>
        </c:ser>
        <c:ser>
          <c:idx val="4"/>
          <c:order val="4"/>
          <c:tx>
            <c:strRef>
              <c:f>Taul1!$F$5</c:f>
              <c:strCache>
                <c:ptCount val="1"/>
                <c:pt idx="0">
                  <c:v>Ei osaa sanoa</c:v>
                </c:pt>
              </c:strCache>
            </c:strRef>
          </c:tx>
          <c:spPr>
            <a:solidFill>
              <a:srgbClr val="E1E1E1"/>
            </a:solidFill>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Taul1!$A$6:$A$21</c:f>
              <c:strCache>
                <c:ptCount val="16"/>
                <c:pt idx="0">
                  <c:v>2018, n=1004</c:v>
                </c:pt>
                <c:pt idx="1">
                  <c:v>2017, n=1007</c:v>
                </c:pt>
                <c:pt idx="2">
                  <c:v>2016, n=1004</c:v>
                </c:pt>
                <c:pt idx="3">
                  <c:v>2015, n=992</c:v>
                </c:pt>
                <c:pt idx="4">
                  <c:v>2014, n=1011</c:v>
                </c:pt>
                <c:pt idx="5">
                  <c:v>2013, n=987</c:v>
                </c:pt>
                <c:pt idx="6">
                  <c:v>2012, n=1010</c:v>
                </c:pt>
                <c:pt idx="7">
                  <c:v>2011, n=1007</c:v>
                </c:pt>
                <c:pt idx="8">
                  <c:v>2010, n=989</c:v>
                </c:pt>
                <c:pt idx="9">
                  <c:v>2009, n=1000</c:v>
                </c:pt>
                <c:pt idx="10">
                  <c:v>2008, n=978</c:v>
                </c:pt>
                <c:pt idx="11">
                  <c:v>2007, n=993</c:v>
                </c:pt>
                <c:pt idx="12">
                  <c:v>2006, n=1006</c:v>
                </c:pt>
                <c:pt idx="13">
                  <c:v>2005, n=1340</c:v>
                </c:pt>
                <c:pt idx="14">
                  <c:v>2003, n=1010</c:v>
                </c:pt>
                <c:pt idx="15">
                  <c:v>2002, n=985</c:v>
                </c:pt>
              </c:strCache>
            </c:strRef>
          </c:cat>
          <c:val>
            <c:numRef>
              <c:f>Taul1!$F$6:$F$21</c:f>
              <c:numCache>
                <c:formatCode>General</c:formatCode>
                <c:ptCount val="16"/>
                <c:pt idx="0">
                  <c:v>6.1053499999999996</c:v>
                </c:pt>
                <c:pt idx="1">
                  <c:v>4.9471400000000001</c:v>
                </c:pt>
                <c:pt idx="2">
                  <c:v>4.6519199999999996</c:v>
                </c:pt>
                <c:pt idx="3">
                  <c:v>4.6320699999999997</c:v>
                </c:pt>
                <c:pt idx="4">
                  <c:v>7.4</c:v>
                </c:pt>
                <c:pt idx="5">
                  <c:v>5.4</c:v>
                </c:pt>
                <c:pt idx="6">
                  <c:v>4</c:v>
                </c:pt>
                <c:pt idx="7">
                  <c:v>6</c:v>
                </c:pt>
                <c:pt idx="8">
                  <c:v>7.2</c:v>
                </c:pt>
                <c:pt idx="9">
                  <c:v>5</c:v>
                </c:pt>
                <c:pt idx="10">
                  <c:v>5.2</c:v>
                </c:pt>
                <c:pt idx="11">
                  <c:v>7</c:v>
                </c:pt>
                <c:pt idx="12">
                  <c:v>4.8</c:v>
                </c:pt>
                <c:pt idx="13">
                  <c:v>25</c:v>
                </c:pt>
                <c:pt idx="14">
                  <c:v>4.2</c:v>
                </c:pt>
                <c:pt idx="15">
                  <c:v>2</c:v>
                </c:pt>
              </c:numCache>
            </c:numRef>
          </c:val>
          <c:extLst xmlns:c16r2="http://schemas.microsoft.com/office/drawing/2015/06/chart">
            <c:ext xmlns:c16="http://schemas.microsoft.com/office/drawing/2014/chart" uri="{C3380CC4-5D6E-409C-BE32-E72D297353CC}">
              <c16:uniqueId val="{00000005-D005-4349-A99C-99E6D4DB92C0}"/>
            </c:ext>
          </c:extLst>
        </c:ser>
        <c:ser>
          <c:idx val="5"/>
          <c:order val="5"/>
          <c:tx>
            <c:strRef>
              <c:f>Taul1!$G$5</c:f>
              <c:strCache>
                <c:ptCount val="1"/>
                <c:pt idx="0">
                  <c:v>Keskiarvo</c:v>
                </c:pt>
              </c:strCache>
            </c:strRef>
          </c:tx>
          <c:spPr>
            <a:noFill/>
          </c:spPr>
          <c:invertIfNegative val="0"/>
          <c:dLbls>
            <c:numFmt formatCode="#,##0.0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Taul1!$A$6:$A$21</c:f>
              <c:strCache>
                <c:ptCount val="16"/>
                <c:pt idx="0">
                  <c:v>2018, n=1004</c:v>
                </c:pt>
                <c:pt idx="1">
                  <c:v>2017, n=1007</c:v>
                </c:pt>
                <c:pt idx="2">
                  <c:v>2016, n=1004</c:v>
                </c:pt>
                <c:pt idx="3">
                  <c:v>2015, n=992</c:v>
                </c:pt>
                <c:pt idx="4">
                  <c:v>2014, n=1011</c:v>
                </c:pt>
                <c:pt idx="5">
                  <c:v>2013, n=987</c:v>
                </c:pt>
                <c:pt idx="6">
                  <c:v>2012, n=1010</c:v>
                </c:pt>
                <c:pt idx="7">
                  <c:v>2011, n=1007</c:v>
                </c:pt>
                <c:pt idx="8">
                  <c:v>2010, n=989</c:v>
                </c:pt>
                <c:pt idx="9">
                  <c:v>2009, n=1000</c:v>
                </c:pt>
                <c:pt idx="10">
                  <c:v>2008, n=978</c:v>
                </c:pt>
                <c:pt idx="11">
                  <c:v>2007, n=993</c:v>
                </c:pt>
                <c:pt idx="12">
                  <c:v>2006, n=1006</c:v>
                </c:pt>
                <c:pt idx="13">
                  <c:v>2005, n=1340</c:v>
                </c:pt>
                <c:pt idx="14">
                  <c:v>2003, n=1010</c:v>
                </c:pt>
                <c:pt idx="15">
                  <c:v>2002, n=985</c:v>
                </c:pt>
              </c:strCache>
            </c:strRef>
          </c:cat>
          <c:val>
            <c:numRef>
              <c:f>Taul1!$G$6:$G$21</c:f>
              <c:numCache>
                <c:formatCode>General</c:formatCode>
                <c:ptCount val="16"/>
                <c:pt idx="0">
                  <c:v>2.66</c:v>
                </c:pt>
                <c:pt idx="1">
                  <c:v>2.65</c:v>
                </c:pt>
                <c:pt idx="2">
                  <c:v>2.64</c:v>
                </c:pt>
                <c:pt idx="3">
                  <c:v>2.8</c:v>
                </c:pt>
                <c:pt idx="4">
                  <c:v>2.66</c:v>
                </c:pt>
                <c:pt idx="5">
                  <c:v>2.68</c:v>
                </c:pt>
                <c:pt idx="6">
                  <c:v>2.71</c:v>
                </c:pt>
                <c:pt idx="7">
                  <c:v>2.75</c:v>
                </c:pt>
                <c:pt idx="8">
                  <c:v>2.74</c:v>
                </c:pt>
                <c:pt idx="9">
                  <c:v>2.77</c:v>
                </c:pt>
                <c:pt idx="10">
                  <c:v>2.82</c:v>
                </c:pt>
                <c:pt idx="11">
                  <c:v>2.83</c:v>
                </c:pt>
                <c:pt idx="12">
                  <c:v>2.8</c:v>
                </c:pt>
                <c:pt idx="14">
                  <c:v>2.84</c:v>
                </c:pt>
                <c:pt idx="15">
                  <c:v>2.81</c:v>
                </c:pt>
              </c:numCache>
            </c:numRef>
          </c:val>
          <c:extLst xmlns:c16r2="http://schemas.microsoft.com/office/drawing/2015/06/chart">
            <c:ext xmlns:c16="http://schemas.microsoft.com/office/drawing/2014/chart" uri="{C3380CC4-5D6E-409C-BE32-E72D297353CC}">
              <c16:uniqueId val="{00000006-D005-4349-A99C-99E6D4DB92C0}"/>
            </c:ext>
          </c:extLst>
        </c:ser>
        <c:dLbls>
          <c:showLegendKey val="0"/>
          <c:showVal val="0"/>
          <c:showCatName val="0"/>
          <c:showSerName val="0"/>
          <c:showPercent val="0"/>
          <c:showBubbleSize val="0"/>
        </c:dLbls>
        <c:gapWidth val="25"/>
        <c:overlap val="100"/>
        <c:axId val="39818752"/>
        <c:axId val="39820288"/>
      </c:barChart>
      <c:catAx>
        <c:axId val="39818752"/>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9820288"/>
        <c:crosses val="autoZero"/>
        <c:auto val="1"/>
        <c:lblAlgn val="ctr"/>
        <c:lblOffset val="100"/>
        <c:tickLblSkip val="1"/>
        <c:noMultiLvlLbl val="0"/>
      </c:catAx>
      <c:valAx>
        <c:axId val="3982028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9818752"/>
        <c:crosses val="autoZero"/>
        <c:crossBetween val="between"/>
        <c:majorUnit val="10"/>
        <c:minorUnit val="1"/>
      </c:valAx>
      <c:spPr>
        <a:ln>
          <a:noFill/>
        </a:ln>
      </c:spPr>
    </c:plotArea>
    <c:legend>
      <c:legendPos val="t"/>
      <c:layout>
        <c:manualLayout>
          <c:xMode val="edge"/>
          <c:yMode val="edge"/>
          <c:x val="0.13862038266155022"/>
          <c:y val="5.2076701963585825E-2"/>
          <c:w val="0.85995175950219638"/>
          <c:h val="6.6267807089782305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24931869540413"/>
          <c:y val="0.1264984641769068"/>
          <c:w val="0.61152851112018147"/>
          <c:h val="0.80794874643558123"/>
        </c:manualLayout>
      </c:layout>
      <c:barChart>
        <c:barDir val="bar"/>
        <c:grouping val="stacked"/>
        <c:varyColors val="0"/>
        <c:ser>
          <c:idx val="0"/>
          <c:order val="0"/>
          <c:tx>
            <c:strRef>
              <c:f>Taul1!$B$5</c:f>
              <c:strCache>
                <c:ptCount val="1"/>
                <c:pt idx="0">
                  <c:v>4=Erittäin hyvin</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Taul1!$A$6:$A$27</c:f>
              <c:strCache>
                <c:ptCount val="22"/>
                <c:pt idx="0">
                  <c:v>Kaikki, n=1004</c:v>
                </c:pt>
                <c:pt idx="1">
                  <c:v>Ikä</c:v>
                </c:pt>
                <c:pt idx="2">
                  <c:v>15-24 vuotta, n=145</c:v>
                </c:pt>
                <c:pt idx="3">
                  <c:v>25-39 vuotta, n=209</c:v>
                </c:pt>
                <c:pt idx="4">
                  <c:v>40-59 vuotta, n=298</c:v>
                </c:pt>
                <c:pt idx="5">
                  <c:v>60-79 vuotta, n=352</c:v>
                </c:pt>
                <c:pt idx="6">
                  <c:v>Ammatti/asema</c:v>
                </c:pt>
                <c:pt idx="7">
                  <c:v>Mv/työntekijä, n=238</c:v>
                </c:pt>
                <c:pt idx="8">
                  <c:v>Toimihenkilö/ylempi toimihenkilö/asiantuntija, n=195</c:v>
                </c:pt>
                <c:pt idx="9">
                  <c:v>Yrittäjä/johtava asema, n=67</c:v>
                </c:pt>
                <c:pt idx="10">
                  <c:v>Opiskelija/koululainen, n=124</c:v>
                </c:pt>
                <c:pt idx="11">
                  <c:v>Eläkeläinen, n=312</c:v>
                </c:pt>
                <c:pt idx="12">
                  <c:v>Äänestäisi eduskuntavaaleissa</c:v>
                </c:pt>
                <c:pt idx="13">
                  <c:v>Sininen tulevaisuus /Uusi vaihtoehto, n=6</c:v>
                </c:pt>
                <c:pt idx="14">
                  <c:v>Suomen Sosialidemokraattinen Puolue (SDP), n=140</c:v>
                </c:pt>
                <c:pt idx="15">
                  <c:v>Suomen Kristillisdemokraatit (KD), n=31</c:v>
                </c:pt>
                <c:pt idx="16">
                  <c:v>Suomen Keskusta, n=74</c:v>
                </c:pt>
                <c:pt idx="17">
                  <c:v>Vasemmistoliitto, n=70</c:v>
                </c:pt>
                <c:pt idx="18">
                  <c:v>Vihreä Liitto, n=148</c:v>
                </c:pt>
                <c:pt idx="19">
                  <c:v>Kansallinen Kokoomus (KOK), n=102</c:v>
                </c:pt>
                <c:pt idx="20">
                  <c:v>Ruotsalainen Kansanpuolue (RKP), n=13</c:v>
                </c:pt>
                <c:pt idx="21">
                  <c:v>Perussuomalaiset, n=77</c:v>
                </c:pt>
              </c:strCache>
            </c:strRef>
          </c:cat>
          <c:val>
            <c:numRef>
              <c:f>Taul1!$B$6:$B$27</c:f>
              <c:numCache>
                <c:formatCode>General</c:formatCode>
                <c:ptCount val="22"/>
                <c:pt idx="0">
                  <c:v>5.7412799999999997</c:v>
                </c:pt>
                <c:pt idx="2">
                  <c:v>7.2325999999999997</c:v>
                </c:pt>
                <c:pt idx="3">
                  <c:v>4.6777300000000004</c:v>
                </c:pt>
                <c:pt idx="4">
                  <c:v>6.4459299999999997</c:v>
                </c:pt>
                <c:pt idx="5">
                  <c:v>5.0076700000000001</c:v>
                </c:pt>
                <c:pt idx="7">
                  <c:v>6.8713199999999999</c:v>
                </c:pt>
                <c:pt idx="8">
                  <c:v>3.9459399999999998</c:v>
                </c:pt>
                <c:pt idx="9">
                  <c:v>7.7782099999999996</c:v>
                </c:pt>
                <c:pt idx="10">
                  <c:v>3.6574900000000001</c:v>
                </c:pt>
                <c:pt idx="11">
                  <c:v>6.5810199999999996</c:v>
                </c:pt>
                <c:pt idx="14">
                  <c:v>8.2606199999999994</c:v>
                </c:pt>
                <c:pt idx="15">
                  <c:v>8.2064400000000006</c:v>
                </c:pt>
                <c:pt idx="16">
                  <c:v>9.1185700000000001</c:v>
                </c:pt>
                <c:pt idx="17">
                  <c:v>10.477399999999999</c:v>
                </c:pt>
                <c:pt idx="18">
                  <c:v>3.6617500000000001</c:v>
                </c:pt>
                <c:pt idx="19">
                  <c:v>3.4533900000000002</c:v>
                </c:pt>
                <c:pt idx="21">
                  <c:v>4.8659499999999998</c:v>
                </c:pt>
              </c:numCache>
            </c:numRef>
          </c:val>
          <c:extLst xmlns:c16r2="http://schemas.microsoft.com/office/drawing/2015/06/chart">
            <c:ext xmlns:c16="http://schemas.microsoft.com/office/drawing/2014/chart" uri="{C3380CC4-5D6E-409C-BE32-E72D297353CC}">
              <c16:uniqueId val="{00000000-D005-4349-A99C-99E6D4DB92C0}"/>
            </c:ext>
          </c:extLst>
        </c:ser>
        <c:ser>
          <c:idx val="1"/>
          <c:order val="1"/>
          <c:tx>
            <c:strRef>
              <c:f>Taul1!$C$5</c:f>
              <c:strCache>
                <c:ptCount val="1"/>
                <c:pt idx="0">
                  <c:v>3=Melko hyvin</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Taul1!$A$6:$A$27</c:f>
              <c:strCache>
                <c:ptCount val="22"/>
                <c:pt idx="0">
                  <c:v>Kaikki, n=1004</c:v>
                </c:pt>
                <c:pt idx="1">
                  <c:v>Ikä</c:v>
                </c:pt>
                <c:pt idx="2">
                  <c:v>15-24 vuotta, n=145</c:v>
                </c:pt>
                <c:pt idx="3">
                  <c:v>25-39 vuotta, n=209</c:v>
                </c:pt>
                <c:pt idx="4">
                  <c:v>40-59 vuotta, n=298</c:v>
                </c:pt>
                <c:pt idx="5">
                  <c:v>60-79 vuotta, n=352</c:v>
                </c:pt>
                <c:pt idx="6">
                  <c:v>Ammatti/asema</c:v>
                </c:pt>
                <c:pt idx="7">
                  <c:v>Mv/työntekijä, n=238</c:v>
                </c:pt>
                <c:pt idx="8">
                  <c:v>Toimihenkilö/ylempi toimihenkilö/asiantuntija, n=195</c:v>
                </c:pt>
                <c:pt idx="9">
                  <c:v>Yrittäjä/johtava asema, n=67</c:v>
                </c:pt>
                <c:pt idx="10">
                  <c:v>Opiskelija/koululainen, n=124</c:v>
                </c:pt>
                <c:pt idx="11">
                  <c:v>Eläkeläinen, n=312</c:v>
                </c:pt>
                <c:pt idx="12">
                  <c:v>Äänestäisi eduskuntavaaleissa</c:v>
                </c:pt>
                <c:pt idx="13">
                  <c:v>Sininen tulevaisuus /Uusi vaihtoehto, n=6</c:v>
                </c:pt>
                <c:pt idx="14">
                  <c:v>Suomen Sosialidemokraattinen Puolue (SDP), n=140</c:v>
                </c:pt>
                <c:pt idx="15">
                  <c:v>Suomen Kristillisdemokraatit (KD), n=31</c:v>
                </c:pt>
                <c:pt idx="16">
                  <c:v>Suomen Keskusta, n=74</c:v>
                </c:pt>
                <c:pt idx="17">
                  <c:v>Vasemmistoliitto, n=70</c:v>
                </c:pt>
                <c:pt idx="18">
                  <c:v>Vihreä Liitto, n=148</c:v>
                </c:pt>
                <c:pt idx="19">
                  <c:v>Kansallinen Kokoomus (KOK), n=102</c:v>
                </c:pt>
                <c:pt idx="20">
                  <c:v>Ruotsalainen Kansanpuolue (RKP), n=13</c:v>
                </c:pt>
                <c:pt idx="21">
                  <c:v>Perussuomalaiset, n=77</c:v>
                </c:pt>
              </c:strCache>
            </c:strRef>
          </c:cat>
          <c:val>
            <c:numRef>
              <c:f>Taul1!$C$6:$C$27</c:f>
              <c:numCache>
                <c:formatCode>General</c:formatCode>
                <c:ptCount val="22"/>
                <c:pt idx="0">
                  <c:v>54.728830000000002</c:v>
                </c:pt>
                <c:pt idx="2">
                  <c:v>65.870940000000004</c:v>
                </c:pt>
                <c:pt idx="3">
                  <c:v>57.616579999999999</c:v>
                </c:pt>
                <c:pt idx="4">
                  <c:v>44.992579999999997</c:v>
                </c:pt>
                <c:pt idx="5">
                  <c:v>58.133270000000003</c:v>
                </c:pt>
                <c:pt idx="7">
                  <c:v>54.331510000000002</c:v>
                </c:pt>
                <c:pt idx="8">
                  <c:v>51.992919999999998</c:v>
                </c:pt>
                <c:pt idx="9">
                  <c:v>54.216119999999997</c:v>
                </c:pt>
                <c:pt idx="10">
                  <c:v>67.583609999999993</c:v>
                </c:pt>
                <c:pt idx="11">
                  <c:v>55.724299999999999</c:v>
                </c:pt>
                <c:pt idx="13">
                  <c:v>31.089680000000001</c:v>
                </c:pt>
                <c:pt idx="14">
                  <c:v>64.369410000000002</c:v>
                </c:pt>
                <c:pt idx="15">
                  <c:v>59.440930000000002</c:v>
                </c:pt>
                <c:pt idx="16">
                  <c:v>53.896889999999999</c:v>
                </c:pt>
                <c:pt idx="17">
                  <c:v>50.552700000000002</c:v>
                </c:pt>
                <c:pt idx="18">
                  <c:v>60.085209999999996</c:v>
                </c:pt>
                <c:pt idx="19">
                  <c:v>56.600639999999999</c:v>
                </c:pt>
                <c:pt idx="20">
                  <c:v>47.278309999999998</c:v>
                </c:pt>
                <c:pt idx="21">
                  <c:v>42.905859999999997</c:v>
                </c:pt>
              </c:numCache>
            </c:numRef>
          </c:val>
          <c:extLst xmlns:c16r2="http://schemas.microsoft.com/office/drawing/2015/06/chart">
            <c:ext xmlns:c16="http://schemas.microsoft.com/office/drawing/2014/chart" uri="{C3380CC4-5D6E-409C-BE32-E72D297353CC}">
              <c16:uniqueId val="{00000001-D005-4349-A99C-99E6D4DB92C0}"/>
            </c:ext>
          </c:extLst>
        </c:ser>
        <c:ser>
          <c:idx val="2"/>
          <c:order val="2"/>
          <c:tx>
            <c:strRef>
              <c:f>Taul1!$D$5</c:f>
              <c:strCache>
                <c:ptCount val="1"/>
                <c:pt idx="0">
                  <c:v>2=Melko huonosti</c:v>
                </c:pt>
              </c:strCache>
            </c:strRef>
          </c:tx>
          <c:spPr>
            <a:solidFill>
              <a:srgbClr val="F5A2FD"/>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D005-4349-A99C-99E6D4DB92C0}"/>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Taul1!$A$6:$A$27</c:f>
              <c:strCache>
                <c:ptCount val="22"/>
                <c:pt idx="0">
                  <c:v>Kaikki, n=1004</c:v>
                </c:pt>
                <c:pt idx="1">
                  <c:v>Ikä</c:v>
                </c:pt>
                <c:pt idx="2">
                  <c:v>15-24 vuotta, n=145</c:v>
                </c:pt>
                <c:pt idx="3">
                  <c:v>25-39 vuotta, n=209</c:v>
                </c:pt>
                <c:pt idx="4">
                  <c:v>40-59 vuotta, n=298</c:v>
                </c:pt>
                <c:pt idx="5">
                  <c:v>60-79 vuotta, n=352</c:v>
                </c:pt>
                <c:pt idx="6">
                  <c:v>Ammatti/asema</c:v>
                </c:pt>
                <c:pt idx="7">
                  <c:v>Mv/työntekijä, n=238</c:v>
                </c:pt>
                <c:pt idx="8">
                  <c:v>Toimihenkilö/ylempi toimihenkilö/asiantuntija, n=195</c:v>
                </c:pt>
                <c:pt idx="9">
                  <c:v>Yrittäjä/johtava asema, n=67</c:v>
                </c:pt>
                <c:pt idx="10">
                  <c:v>Opiskelija/koululainen, n=124</c:v>
                </c:pt>
                <c:pt idx="11">
                  <c:v>Eläkeläinen, n=312</c:v>
                </c:pt>
                <c:pt idx="12">
                  <c:v>Äänestäisi eduskuntavaaleissa</c:v>
                </c:pt>
                <c:pt idx="13">
                  <c:v>Sininen tulevaisuus /Uusi vaihtoehto, n=6</c:v>
                </c:pt>
                <c:pt idx="14">
                  <c:v>Suomen Sosialidemokraattinen Puolue (SDP), n=140</c:v>
                </c:pt>
                <c:pt idx="15">
                  <c:v>Suomen Kristillisdemokraatit (KD), n=31</c:v>
                </c:pt>
                <c:pt idx="16">
                  <c:v>Suomen Keskusta, n=74</c:v>
                </c:pt>
                <c:pt idx="17">
                  <c:v>Vasemmistoliitto, n=70</c:v>
                </c:pt>
                <c:pt idx="18">
                  <c:v>Vihreä Liitto, n=148</c:v>
                </c:pt>
                <c:pt idx="19">
                  <c:v>Kansallinen Kokoomus (KOK), n=102</c:v>
                </c:pt>
                <c:pt idx="20">
                  <c:v>Ruotsalainen Kansanpuolue (RKP), n=13</c:v>
                </c:pt>
                <c:pt idx="21">
                  <c:v>Perussuomalaiset, n=77</c:v>
                </c:pt>
              </c:strCache>
            </c:strRef>
          </c:cat>
          <c:val>
            <c:numRef>
              <c:f>Taul1!$D$6:$D$27</c:f>
              <c:numCache>
                <c:formatCode>General</c:formatCode>
                <c:ptCount val="22"/>
                <c:pt idx="0">
                  <c:v>29.561440000000001</c:v>
                </c:pt>
                <c:pt idx="2">
                  <c:v>17.572859999999999</c:v>
                </c:pt>
                <c:pt idx="3">
                  <c:v>29.323740000000001</c:v>
                </c:pt>
                <c:pt idx="4">
                  <c:v>35.270629999999997</c:v>
                </c:pt>
                <c:pt idx="5">
                  <c:v>29.189520000000002</c:v>
                </c:pt>
                <c:pt idx="7">
                  <c:v>26.18843</c:v>
                </c:pt>
                <c:pt idx="8">
                  <c:v>37.537089999999999</c:v>
                </c:pt>
                <c:pt idx="9">
                  <c:v>28.639530000000001</c:v>
                </c:pt>
                <c:pt idx="10">
                  <c:v>19.647359999999999</c:v>
                </c:pt>
                <c:pt idx="11">
                  <c:v>28.861809999999998</c:v>
                </c:pt>
                <c:pt idx="14">
                  <c:v>24.69182</c:v>
                </c:pt>
                <c:pt idx="15">
                  <c:v>26.566790000000001</c:v>
                </c:pt>
                <c:pt idx="16">
                  <c:v>30.306280000000001</c:v>
                </c:pt>
                <c:pt idx="17">
                  <c:v>24.445989999999998</c:v>
                </c:pt>
                <c:pt idx="18">
                  <c:v>30.310569999999998</c:v>
                </c:pt>
                <c:pt idx="19">
                  <c:v>32.8217</c:v>
                </c:pt>
                <c:pt idx="20">
                  <c:v>37.865119999999997</c:v>
                </c:pt>
                <c:pt idx="21">
                  <c:v>35.6404</c:v>
                </c:pt>
              </c:numCache>
            </c:numRef>
          </c:val>
          <c:extLst xmlns:c16r2="http://schemas.microsoft.com/office/drawing/2015/06/chart">
            <c:ext xmlns:c16="http://schemas.microsoft.com/office/drawing/2014/chart" uri="{C3380CC4-5D6E-409C-BE32-E72D297353CC}">
              <c16:uniqueId val="{00000003-D005-4349-A99C-99E6D4DB92C0}"/>
            </c:ext>
          </c:extLst>
        </c:ser>
        <c:ser>
          <c:idx val="3"/>
          <c:order val="3"/>
          <c:tx>
            <c:strRef>
              <c:f>Taul1!$E$5</c:f>
              <c:strCache>
                <c:ptCount val="1"/>
                <c:pt idx="0">
                  <c:v>1=Erittäin huonosti</c:v>
                </c:pt>
              </c:strCache>
            </c:strRef>
          </c:tx>
          <c:spPr>
            <a:solidFill>
              <a:srgbClr val="D070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Taul1!$A$6:$A$27</c:f>
              <c:strCache>
                <c:ptCount val="22"/>
                <c:pt idx="0">
                  <c:v>Kaikki, n=1004</c:v>
                </c:pt>
                <c:pt idx="1">
                  <c:v>Ikä</c:v>
                </c:pt>
                <c:pt idx="2">
                  <c:v>15-24 vuotta, n=145</c:v>
                </c:pt>
                <c:pt idx="3">
                  <c:v>25-39 vuotta, n=209</c:v>
                </c:pt>
                <c:pt idx="4">
                  <c:v>40-59 vuotta, n=298</c:v>
                </c:pt>
                <c:pt idx="5">
                  <c:v>60-79 vuotta, n=352</c:v>
                </c:pt>
                <c:pt idx="6">
                  <c:v>Ammatti/asema</c:v>
                </c:pt>
                <c:pt idx="7">
                  <c:v>Mv/työntekijä, n=238</c:v>
                </c:pt>
                <c:pt idx="8">
                  <c:v>Toimihenkilö/ylempi toimihenkilö/asiantuntija, n=195</c:v>
                </c:pt>
                <c:pt idx="9">
                  <c:v>Yrittäjä/johtava asema, n=67</c:v>
                </c:pt>
                <c:pt idx="10">
                  <c:v>Opiskelija/koululainen, n=124</c:v>
                </c:pt>
                <c:pt idx="11">
                  <c:v>Eläkeläinen, n=312</c:v>
                </c:pt>
                <c:pt idx="12">
                  <c:v>Äänestäisi eduskuntavaaleissa</c:v>
                </c:pt>
                <c:pt idx="13">
                  <c:v>Sininen tulevaisuus /Uusi vaihtoehto, n=6</c:v>
                </c:pt>
                <c:pt idx="14">
                  <c:v>Suomen Sosialidemokraattinen Puolue (SDP), n=140</c:v>
                </c:pt>
                <c:pt idx="15">
                  <c:v>Suomen Kristillisdemokraatit (KD), n=31</c:v>
                </c:pt>
                <c:pt idx="16">
                  <c:v>Suomen Keskusta, n=74</c:v>
                </c:pt>
                <c:pt idx="17">
                  <c:v>Vasemmistoliitto, n=70</c:v>
                </c:pt>
                <c:pt idx="18">
                  <c:v>Vihreä Liitto, n=148</c:v>
                </c:pt>
                <c:pt idx="19">
                  <c:v>Kansallinen Kokoomus (KOK), n=102</c:v>
                </c:pt>
                <c:pt idx="20">
                  <c:v>Ruotsalainen Kansanpuolue (RKP), n=13</c:v>
                </c:pt>
                <c:pt idx="21">
                  <c:v>Perussuomalaiset, n=77</c:v>
                </c:pt>
              </c:strCache>
            </c:strRef>
          </c:cat>
          <c:val>
            <c:numRef>
              <c:f>Taul1!$E$6:$E$27</c:f>
              <c:numCache>
                <c:formatCode>General</c:formatCode>
                <c:ptCount val="22"/>
                <c:pt idx="0">
                  <c:v>3.8631000000000002</c:v>
                </c:pt>
                <c:pt idx="2">
                  <c:v>1.8747400000000001</c:v>
                </c:pt>
                <c:pt idx="3">
                  <c:v>3.5558800000000002</c:v>
                </c:pt>
                <c:pt idx="4">
                  <c:v>4.66439</c:v>
                </c:pt>
                <c:pt idx="5">
                  <c:v>4.1919500000000003</c:v>
                </c:pt>
                <c:pt idx="7">
                  <c:v>2.8909099999999999</c:v>
                </c:pt>
                <c:pt idx="8">
                  <c:v>3.6018400000000002</c:v>
                </c:pt>
                <c:pt idx="9">
                  <c:v>6.3901700000000003</c:v>
                </c:pt>
                <c:pt idx="10">
                  <c:v>2.57762</c:v>
                </c:pt>
                <c:pt idx="11">
                  <c:v>4.8925099999999997</c:v>
                </c:pt>
                <c:pt idx="14">
                  <c:v>0.84350999999999998</c:v>
                </c:pt>
                <c:pt idx="16">
                  <c:v>0.68696000000000002</c:v>
                </c:pt>
                <c:pt idx="17">
                  <c:v>4.9009099999999997</c:v>
                </c:pt>
                <c:pt idx="18">
                  <c:v>0.31774000000000002</c:v>
                </c:pt>
                <c:pt idx="19">
                  <c:v>4.75664</c:v>
                </c:pt>
                <c:pt idx="21">
                  <c:v>13.126060000000001</c:v>
                </c:pt>
              </c:numCache>
            </c:numRef>
          </c:val>
          <c:extLst xmlns:c16r2="http://schemas.microsoft.com/office/drawing/2015/06/chart">
            <c:ext xmlns:c16="http://schemas.microsoft.com/office/drawing/2014/chart" uri="{C3380CC4-5D6E-409C-BE32-E72D297353CC}">
              <c16:uniqueId val="{00000004-D005-4349-A99C-99E6D4DB92C0}"/>
            </c:ext>
          </c:extLst>
        </c:ser>
        <c:ser>
          <c:idx val="4"/>
          <c:order val="4"/>
          <c:tx>
            <c:strRef>
              <c:f>Taul1!$F$5</c:f>
              <c:strCache>
                <c:ptCount val="1"/>
                <c:pt idx="0">
                  <c:v>Ei osaa sanoa</c:v>
                </c:pt>
              </c:strCache>
            </c:strRef>
          </c:tx>
          <c:spPr>
            <a:solidFill>
              <a:srgbClr val="E1E1E1"/>
            </a:solidFill>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Taul1!$A$6:$A$27</c:f>
              <c:strCache>
                <c:ptCount val="22"/>
                <c:pt idx="0">
                  <c:v>Kaikki, n=1004</c:v>
                </c:pt>
                <c:pt idx="1">
                  <c:v>Ikä</c:v>
                </c:pt>
                <c:pt idx="2">
                  <c:v>15-24 vuotta, n=145</c:v>
                </c:pt>
                <c:pt idx="3">
                  <c:v>25-39 vuotta, n=209</c:v>
                </c:pt>
                <c:pt idx="4">
                  <c:v>40-59 vuotta, n=298</c:v>
                </c:pt>
                <c:pt idx="5">
                  <c:v>60-79 vuotta, n=352</c:v>
                </c:pt>
                <c:pt idx="6">
                  <c:v>Ammatti/asema</c:v>
                </c:pt>
                <c:pt idx="7">
                  <c:v>Mv/työntekijä, n=238</c:v>
                </c:pt>
                <c:pt idx="8">
                  <c:v>Toimihenkilö/ylempi toimihenkilö/asiantuntija, n=195</c:v>
                </c:pt>
                <c:pt idx="9">
                  <c:v>Yrittäjä/johtava asema, n=67</c:v>
                </c:pt>
                <c:pt idx="10">
                  <c:v>Opiskelija/koululainen, n=124</c:v>
                </c:pt>
                <c:pt idx="11">
                  <c:v>Eläkeläinen, n=312</c:v>
                </c:pt>
                <c:pt idx="12">
                  <c:v>Äänestäisi eduskuntavaaleissa</c:v>
                </c:pt>
                <c:pt idx="13">
                  <c:v>Sininen tulevaisuus /Uusi vaihtoehto, n=6</c:v>
                </c:pt>
                <c:pt idx="14">
                  <c:v>Suomen Sosialidemokraattinen Puolue (SDP), n=140</c:v>
                </c:pt>
                <c:pt idx="15">
                  <c:v>Suomen Kristillisdemokraatit (KD), n=31</c:v>
                </c:pt>
                <c:pt idx="16">
                  <c:v>Suomen Keskusta, n=74</c:v>
                </c:pt>
                <c:pt idx="17">
                  <c:v>Vasemmistoliitto, n=70</c:v>
                </c:pt>
                <c:pt idx="18">
                  <c:v>Vihreä Liitto, n=148</c:v>
                </c:pt>
                <c:pt idx="19">
                  <c:v>Kansallinen Kokoomus (KOK), n=102</c:v>
                </c:pt>
                <c:pt idx="20">
                  <c:v>Ruotsalainen Kansanpuolue (RKP), n=13</c:v>
                </c:pt>
                <c:pt idx="21">
                  <c:v>Perussuomalaiset, n=77</c:v>
                </c:pt>
              </c:strCache>
            </c:strRef>
          </c:cat>
          <c:val>
            <c:numRef>
              <c:f>Taul1!$F$6:$F$27</c:f>
              <c:numCache>
                <c:formatCode>General</c:formatCode>
                <c:ptCount val="22"/>
                <c:pt idx="0">
                  <c:v>6.1053499999999996</c:v>
                </c:pt>
                <c:pt idx="2">
                  <c:v>7.4488700000000003</c:v>
                </c:pt>
                <c:pt idx="3">
                  <c:v>4.8260800000000001</c:v>
                </c:pt>
                <c:pt idx="4">
                  <c:v>8.6264599999999998</c:v>
                </c:pt>
                <c:pt idx="5">
                  <c:v>3.4775900000000002</c:v>
                </c:pt>
                <c:pt idx="7">
                  <c:v>9.7178299999999993</c:v>
                </c:pt>
                <c:pt idx="8">
                  <c:v>2.9222100000000002</c:v>
                </c:pt>
                <c:pt idx="9">
                  <c:v>2.9759699999999998</c:v>
                </c:pt>
                <c:pt idx="10">
                  <c:v>6.5339299999999998</c:v>
                </c:pt>
                <c:pt idx="11">
                  <c:v>3.9403600000000001</c:v>
                </c:pt>
                <c:pt idx="13">
                  <c:v>68.910319999999999</c:v>
                </c:pt>
                <c:pt idx="14">
                  <c:v>1.83464</c:v>
                </c:pt>
                <c:pt idx="15">
                  <c:v>5.7858400000000003</c:v>
                </c:pt>
                <c:pt idx="16">
                  <c:v>5.9912900000000002</c:v>
                </c:pt>
                <c:pt idx="17">
                  <c:v>9.6229899999999997</c:v>
                </c:pt>
                <c:pt idx="18">
                  <c:v>5.6247400000000001</c:v>
                </c:pt>
                <c:pt idx="19">
                  <c:v>2.3676300000000001</c:v>
                </c:pt>
                <c:pt idx="20">
                  <c:v>14.85656</c:v>
                </c:pt>
                <c:pt idx="21">
                  <c:v>3.4617300000000002</c:v>
                </c:pt>
              </c:numCache>
            </c:numRef>
          </c:val>
          <c:extLst xmlns:c16r2="http://schemas.microsoft.com/office/drawing/2015/06/chart">
            <c:ext xmlns:c16="http://schemas.microsoft.com/office/drawing/2014/chart" uri="{C3380CC4-5D6E-409C-BE32-E72D297353CC}">
              <c16:uniqueId val="{00000005-D005-4349-A99C-99E6D4DB92C0}"/>
            </c:ext>
          </c:extLst>
        </c:ser>
        <c:ser>
          <c:idx val="5"/>
          <c:order val="5"/>
          <c:tx>
            <c:strRef>
              <c:f>Taul1!$G$5</c:f>
              <c:strCache>
                <c:ptCount val="1"/>
                <c:pt idx="0">
                  <c:v>Keskiarvo</c:v>
                </c:pt>
              </c:strCache>
            </c:strRef>
          </c:tx>
          <c:spPr>
            <a:noFill/>
          </c:spPr>
          <c:invertIfNegative val="0"/>
          <c:dLbls>
            <c:numFmt formatCode="#,##0.0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Taul1!$A$6:$A$27</c:f>
              <c:strCache>
                <c:ptCount val="22"/>
                <c:pt idx="0">
                  <c:v>Kaikki, n=1004</c:v>
                </c:pt>
                <c:pt idx="1">
                  <c:v>Ikä</c:v>
                </c:pt>
                <c:pt idx="2">
                  <c:v>15-24 vuotta, n=145</c:v>
                </c:pt>
                <c:pt idx="3">
                  <c:v>25-39 vuotta, n=209</c:v>
                </c:pt>
                <c:pt idx="4">
                  <c:v>40-59 vuotta, n=298</c:v>
                </c:pt>
                <c:pt idx="5">
                  <c:v>60-79 vuotta, n=352</c:v>
                </c:pt>
                <c:pt idx="6">
                  <c:v>Ammatti/asema</c:v>
                </c:pt>
                <c:pt idx="7">
                  <c:v>Mv/työntekijä, n=238</c:v>
                </c:pt>
                <c:pt idx="8">
                  <c:v>Toimihenkilö/ylempi toimihenkilö/asiantuntija, n=195</c:v>
                </c:pt>
                <c:pt idx="9">
                  <c:v>Yrittäjä/johtava asema, n=67</c:v>
                </c:pt>
                <c:pt idx="10">
                  <c:v>Opiskelija/koululainen, n=124</c:v>
                </c:pt>
                <c:pt idx="11">
                  <c:v>Eläkeläinen, n=312</c:v>
                </c:pt>
                <c:pt idx="12">
                  <c:v>Äänestäisi eduskuntavaaleissa</c:v>
                </c:pt>
                <c:pt idx="13">
                  <c:v>Sininen tulevaisuus /Uusi vaihtoehto, n=6</c:v>
                </c:pt>
                <c:pt idx="14">
                  <c:v>Suomen Sosialidemokraattinen Puolue (SDP), n=140</c:v>
                </c:pt>
                <c:pt idx="15">
                  <c:v>Suomen Kristillisdemokraatit (KD), n=31</c:v>
                </c:pt>
                <c:pt idx="16">
                  <c:v>Suomen Keskusta, n=74</c:v>
                </c:pt>
                <c:pt idx="17">
                  <c:v>Vasemmistoliitto, n=70</c:v>
                </c:pt>
                <c:pt idx="18">
                  <c:v>Vihreä Liitto, n=148</c:v>
                </c:pt>
                <c:pt idx="19">
                  <c:v>Kansallinen Kokoomus (KOK), n=102</c:v>
                </c:pt>
                <c:pt idx="20">
                  <c:v>Ruotsalainen Kansanpuolue (RKP), n=13</c:v>
                </c:pt>
                <c:pt idx="21">
                  <c:v>Perussuomalaiset, n=77</c:v>
                </c:pt>
              </c:strCache>
            </c:strRef>
          </c:cat>
          <c:val>
            <c:numRef>
              <c:f>Taul1!$G$6:$G$27</c:f>
              <c:numCache>
                <c:formatCode>General</c:formatCode>
                <c:ptCount val="22"/>
                <c:pt idx="0">
                  <c:v>2.66</c:v>
                </c:pt>
                <c:pt idx="2">
                  <c:v>2.85</c:v>
                </c:pt>
                <c:pt idx="3">
                  <c:v>2.67</c:v>
                </c:pt>
                <c:pt idx="4">
                  <c:v>2.58</c:v>
                </c:pt>
                <c:pt idx="5">
                  <c:v>2.66</c:v>
                </c:pt>
                <c:pt idx="7">
                  <c:v>2.72</c:v>
                </c:pt>
                <c:pt idx="8">
                  <c:v>2.58</c:v>
                </c:pt>
                <c:pt idx="9">
                  <c:v>2.65</c:v>
                </c:pt>
                <c:pt idx="10">
                  <c:v>2.77</c:v>
                </c:pt>
                <c:pt idx="11">
                  <c:v>2.67</c:v>
                </c:pt>
                <c:pt idx="13">
                  <c:v>3</c:v>
                </c:pt>
                <c:pt idx="14">
                  <c:v>2.82</c:v>
                </c:pt>
                <c:pt idx="15">
                  <c:v>2.81</c:v>
                </c:pt>
                <c:pt idx="16">
                  <c:v>2.76</c:v>
                </c:pt>
                <c:pt idx="17">
                  <c:v>2.74</c:v>
                </c:pt>
                <c:pt idx="18">
                  <c:v>2.71</c:v>
                </c:pt>
                <c:pt idx="19">
                  <c:v>2.6</c:v>
                </c:pt>
                <c:pt idx="20">
                  <c:v>2.56</c:v>
                </c:pt>
                <c:pt idx="21">
                  <c:v>2.41</c:v>
                </c:pt>
              </c:numCache>
            </c:numRef>
          </c:val>
          <c:extLst xmlns:c16r2="http://schemas.microsoft.com/office/drawing/2015/06/chart">
            <c:ext xmlns:c16="http://schemas.microsoft.com/office/drawing/2014/chart" uri="{C3380CC4-5D6E-409C-BE32-E72D297353CC}">
              <c16:uniqueId val="{00000006-D005-4349-A99C-99E6D4DB92C0}"/>
            </c:ext>
          </c:extLst>
        </c:ser>
        <c:dLbls>
          <c:showLegendKey val="0"/>
          <c:showVal val="0"/>
          <c:showCatName val="0"/>
          <c:showSerName val="0"/>
          <c:showPercent val="0"/>
          <c:showBubbleSize val="0"/>
        </c:dLbls>
        <c:gapWidth val="20"/>
        <c:overlap val="100"/>
        <c:axId val="39962112"/>
        <c:axId val="39963648"/>
      </c:barChart>
      <c:catAx>
        <c:axId val="39962112"/>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9963648"/>
        <c:crosses val="autoZero"/>
        <c:auto val="1"/>
        <c:lblAlgn val="ctr"/>
        <c:lblOffset val="100"/>
        <c:tickLblSkip val="1"/>
        <c:noMultiLvlLbl val="0"/>
      </c:catAx>
      <c:valAx>
        <c:axId val="3996364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9962112"/>
        <c:crosses val="autoZero"/>
        <c:crossBetween val="between"/>
        <c:majorUnit val="10"/>
        <c:minorUnit val="1"/>
      </c:valAx>
      <c:spPr>
        <a:ln>
          <a:noFill/>
        </a:ln>
      </c:spPr>
    </c:plotArea>
    <c:legend>
      <c:legendPos val="t"/>
      <c:layout>
        <c:manualLayout>
          <c:xMode val="edge"/>
          <c:yMode val="edge"/>
          <c:x val="0.25946630958741834"/>
          <c:y val="5.2076701963585825E-2"/>
          <c:w val="0.73910583257632823"/>
          <c:h val="6.6267807089782305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76319381964839"/>
          <c:y val="0.1264984641769068"/>
          <c:w val="0.81484799965780708"/>
          <c:h val="0.80794874643558123"/>
        </c:manualLayout>
      </c:layout>
      <c:barChart>
        <c:barDir val="bar"/>
        <c:grouping val="stacked"/>
        <c:varyColors val="0"/>
        <c:ser>
          <c:idx val="0"/>
          <c:order val="0"/>
          <c:tx>
            <c:strRef>
              <c:f>Taul1!$B$4</c:f>
              <c:strCache>
                <c:ptCount val="1"/>
                <c:pt idx="0">
                  <c:v>Kyllä</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Taul1!$A$5:$A$7</c:f>
              <c:strCache>
                <c:ptCount val="3"/>
                <c:pt idx="0">
                  <c:v>2018, n=1004</c:v>
                </c:pt>
                <c:pt idx="1">
                  <c:v>2017, n=1007</c:v>
                </c:pt>
                <c:pt idx="2">
                  <c:v>2016, n=1004</c:v>
                </c:pt>
              </c:strCache>
            </c:strRef>
          </c:cat>
          <c:val>
            <c:numRef>
              <c:f>Taul1!$B$5:$B$7</c:f>
              <c:numCache>
                <c:formatCode>General</c:formatCode>
                <c:ptCount val="3"/>
                <c:pt idx="0">
                  <c:v>49.967660000000002</c:v>
                </c:pt>
                <c:pt idx="1">
                  <c:v>30.233969999999999</c:v>
                </c:pt>
                <c:pt idx="2">
                  <c:v>33.758839999999999</c:v>
                </c:pt>
              </c:numCache>
            </c:numRef>
          </c:val>
          <c:extLst xmlns:c16r2="http://schemas.microsoft.com/office/drawing/2015/06/chart">
            <c:ext xmlns:c16="http://schemas.microsoft.com/office/drawing/2014/chart" uri="{C3380CC4-5D6E-409C-BE32-E72D297353CC}">
              <c16:uniqueId val="{00000000-75E8-40FC-9B74-3632793D2F99}"/>
            </c:ext>
          </c:extLst>
        </c:ser>
        <c:ser>
          <c:idx val="1"/>
          <c:order val="1"/>
          <c:tx>
            <c:strRef>
              <c:f>Taul1!$C$4</c:f>
              <c:strCache>
                <c:ptCount val="1"/>
                <c:pt idx="0">
                  <c:v>Ei</c:v>
                </c:pt>
              </c:strCache>
            </c:strRef>
          </c:tx>
          <c:spPr>
            <a:solidFill>
              <a:srgbClr val="F5A2FD"/>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Taul1!$A$5:$A$7</c:f>
              <c:strCache>
                <c:ptCount val="3"/>
                <c:pt idx="0">
                  <c:v>2018, n=1004</c:v>
                </c:pt>
                <c:pt idx="1">
                  <c:v>2017, n=1007</c:v>
                </c:pt>
                <c:pt idx="2">
                  <c:v>2016, n=1004</c:v>
                </c:pt>
              </c:strCache>
            </c:strRef>
          </c:cat>
          <c:val>
            <c:numRef>
              <c:f>Taul1!$C$5:$C$7</c:f>
              <c:numCache>
                <c:formatCode>General</c:formatCode>
                <c:ptCount val="3"/>
                <c:pt idx="0">
                  <c:v>50.032339999999998</c:v>
                </c:pt>
                <c:pt idx="1">
                  <c:v>69.766030000000001</c:v>
                </c:pt>
                <c:pt idx="2">
                  <c:v>66.241159999999994</c:v>
                </c:pt>
              </c:numCache>
            </c:numRef>
          </c:val>
          <c:extLst xmlns:c16r2="http://schemas.microsoft.com/office/drawing/2015/06/chart">
            <c:ext xmlns:c16="http://schemas.microsoft.com/office/drawing/2014/chart" uri="{C3380CC4-5D6E-409C-BE32-E72D297353CC}">
              <c16:uniqueId val="{00000001-75E8-40FC-9B74-3632793D2F99}"/>
            </c:ext>
          </c:extLst>
        </c:ser>
        <c:dLbls>
          <c:showLegendKey val="0"/>
          <c:showVal val="0"/>
          <c:showCatName val="0"/>
          <c:showSerName val="0"/>
          <c:showPercent val="0"/>
          <c:showBubbleSize val="0"/>
        </c:dLbls>
        <c:gapWidth val="30"/>
        <c:overlap val="100"/>
        <c:axId val="40435712"/>
        <c:axId val="40437248"/>
      </c:barChart>
      <c:catAx>
        <c:axId val="40435712"/>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40437248"/>
        <c:crosses val="autoZero"/>
        <c:auto val="1"/>
        <c:lblAlgn val="ctr"/>
        <c:lblOffset val="100"/>
        <c:tickLblSkip val="1"/>
        <c:noMultiLvlLbl val="0"/>
      </c:catAx>
      <c:valAx>
        <c:axId val="4043724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40435712"/>
        <c:crosses val="autoZero"/>
        <c:crossBetween val="between"/>
        <c:majorUnit val="10"/>
        <c:minorUnit val="1"/>
      </c:valAx>
      <c:spPr>
        <a:ln>
          <a:noFill/>
        </a:ln>
      </c:spPr>
    </c:plotArea>
    <c:legend>
      <c:legendPos val="t"/>
      <c:layout>
        <c:manualLayout>
          <c:xMode val="edge"/>
          <c:yMode val="edge"/>
          <c:x val="0.14841764787336542"/>
          <c:y val="4.6766379470209611E-2"/>
          <c:w val="0.81278804557835316"/>
          <c:h val="6.6267807089782291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88158023517059"/>
          <c:y val="1.2420372697243342E-2"/>
          <c:w val="0.46289617708192105"/>
          <c:h val="0.92020426193132265"/>
        </c:manualLayout>
      </c:layout>
      <c:barChart>
        <c:barDir val="bar"/>
        <c:grouping val="clustered"/>
        <c:varyColors val="0"/>
        <c:ser>
          <c:idx val="0"/>
          <c:order val="0"/>
          <c:tx>
            <c:strRef>
              <c:f>Taul1!$B$4</c:f>
              <c:strCache>
                <c:ptCount val="1"/>
                <c:pt idx="0">
                  <c:v>2018, n=1004</c:v>
                </c:pt>
              </c:strCache>
            </c:strRef>
          </c:tx>
          <c:spPr>
            <a:solidFill>
              <a:srgbClr val="96F000"/>
            </a:solidFill>
          </c:spPr>
          <c:invertIfNegative val="0"/>
          <c:dLbls>
            <c:numFmt formatCode="#,##0" sourceLinked="0"/>
            <c:spPr>
              <a:noFill/>
              <a:ln>
                <a:noFill/>
              </a:ln>
              <a:effectLst/>
            </c:spPr>
            <c:txPr>
              <a:bodyPr/>
              <a:lstStyle/>
              <a:p>
                <a:pPr>
                  <a:defRPr sz="1100" b="0">
                    <a:solidFill>
                      <a:srgbClr val="444444"/>
                    </a:solidFill>
                    <a:latin typeface="Calibri" panose="020F0502020204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Taul1!$A$5:$A$22</c:f>
              <c:strCache>
                <c:ptCount val="18"/>
                <c:pt idx="0">
                  <c:v>Puhdas vesi ja sanitaatio kaikille</c:v>
                </c:pt>
                <c:pt idx="1">
                  <c:v>Hyvä koulutus kaikille</c:v>
                </c:pt>
                <c:pt idx="2">
                  <c:v>Nälän poistaminen</c:v>
                </c:pt>
                <c:pt idx="3">
                  <c:v>Sukupuolten välisen tasa-arvon saavuttaminen sekä naisten ja tyttöjen voimaannuttaminen</c:v>
                </c:pt>
                <c:pt idx="4">
                  <c:v>Terveellisen elämän ja hyvinvoinnin takaaminen kaiken ikäisille</c:v>
                </c:pt>
                <c:pt idx="5">
                  <c:v>Köyhyyden poistaminen</c:v>
                </c:pt>
                <c:pt idx="6">
                  <c:v>Rauhanomaiset ja oikeudenmukaiset yhdyskunnat</c:v>
                </c:pt>
                <c:pt idx="7">
                  <c:v>Kiireelliset teot ilmastonmuutosta vastaan</c:v>
                </c:pt>
                <c:pt idx="8">
                  <c:v>Eriarvoisuuden vähentäminen maiden sisällä ja niiden välillä</c:v>
                </c:pt>
                <c:pt idx="9">
                  <c:v>Merten ja meren tarjoamien luonnonvarojen säilyttäminen ja niiden kestävä hyödyntäminen</c:v>
                </c:pt>
                <c:pt idx="10">
                  <c:v>Ihmisarvoista työtä ja kaikkia koskeva kestävä talouskasvu</c:v>
                </c:pt>
                <c:pt idx="11">
                  <c:v>Vastuullinen kuluttaminen</c:v>
                </c:pt>
                <c:pt idx="12">
                  <c:v>Globaali yhteistyö ja kumppanuus kestävän kehityksen toimeenpanemisessa</c:v>
                </c:pt>
                <c:pt idx="13">
                  <c:v>Kestävä teollisuus, innovaatiot ja infrastruktuuri</c:v>
                </c:pt>
                <c:pt idx="14">
                  <c:v>Maaekosysteemien suojelu ja kestävä käyttö</c:v>
                </c:pt>
                <c:pt idx="15">
                  <c:v>Edullista ja puhdasta energiaa kaikille</c:v>
                </c:pt>
                <c:pt idx="16">
                  <c:v>Kestävät kaupungit sekä yhteisöt</c:v>
                </c:pt>
                <c:pt idx="17">
                  <c:v>Ei osaa sanoa</c:v>
                </c:pt>
              </c:strCache>
            </c:strRef>
          </c:cat>
          <c:val>
            <c:numRef>
              <c:f>Taul1!$B$5:$B$22</c:f>
              <c:numCache>
                <c:formatCode>General</c:formatCode>
                <c:ptCount val="18"/>
                <c:pt idx="0">
                  <c:v>43.373390000000001</c:v>
                </c:pt>
                <c:pt idx="1">
                  <c:v>35.567770000000003</c:v>
                </c:pt>
                <c:pt idx="2">
                  <c:v>35.236669999999997</c:v>
                </c:pt>
                <c:pt idx="3">
                  <c:v>26.970079999999999</c:v>
                </c:pt>
                <c:pt idx="4">
                  <c:v>25.736249999999998</c:v>
                </c:pt>
                <c:pt idx="5">
                  <c:v>21.456969999999998</c:v>
                </c:pt>
                <c:pt idx="6">
                  <c:v>20.134799999999998</c:v>
                </c:pt>
                <c:pt idx="7">
                  <c:v>17.641590000000001</c:v>
                </c:pt>
                <c:pt idx="8">
                  <c:v>15.22837</c:v>
                </c:pt>
                <c:pt idx="9">
                  <c:v>11.981</c:v>
                </c:pt>
                <c:pt idx="10">
                  <c:v>8.9742800000000003</c:v>
                </c:pt>
                <c:pt idx="11">
                  <c:v>8.6218699999999995</c:v>
                </c:pt>
                <c:pt idx="12">
                  <c:v>6.3875500000000001</c:v>
                </c:pt>
                <c:pt idx="13">
                  <c:v>6.2210099999999997</c:v>
                </c:pt>
                <c:pt idx="14">
                  <c:v>4.2941700000000003</c:v>
                </c:pt>
                <c:pt idx="15">
                  <c:v>3.99518</c:v>
                </c:pt>
                <c:pt idx="16">
                  <c:v>0.97575999999999996</c:v>
                </c:pt>
                <c:pt idx="17">
                  <c:v>0.53744999999999998</c:v>
                </c:pt>
              </c:numCache>
            </c:numRef>
          </c:val>
          <c:extLst xmlns:c16r2="http://schemas.microsoft.com/office/drawing/2015/06/chart">
            <c:ext xmlns:c16="http://schemas.microsoft.com/office/drawing/2014/chart" uri="{C3380CC4-5D6E-409C-BE32-E72D297353CC}">
              <c16:uniqueId val="{00000000-40DB-450A-B1FD-69DEBE07F059}"/>
            </c:ext>
          </c:extLst>
        </c:ser>
        <c:ser>
          <c:idx val="1"/>
          <c:order val="1"/>
          <c:tx>
            <c:strRef>
              <c:f>Taul1!$C$4</c:f>
              <c:strCache>
                <c:ptCount val="1"/>
                <c:pt idx="0">
                  <c:v>2017, n=1007</c:v>
                </c:pt>
              </c:strCache>
            </c:strRef>
          </c:tx>
          <c:spPr>
            <a:solidFill>
              <a:srgbClr val="444444"/>
            </a:solidFill>
          </c:spPr>
          <c:invertIfNegative val="0"/>
          <c:dLbls>
            <c:numFmt formatCode="#,##0" sourceLinked="0"/>
            <c:spPr>
              <a:noFill/>
              <a:ln>
                <a:noFill/>
              </a:ln>
              <a:effectLst/>
            </c:spPr>
            <c:txPr>
              <a:bodyPr/>
              <a:lstStyle/>
              <a:p>
                <a:pPr>
                  <a:defRPr sz="1100">
                    <a:solidFill>
                      <a:srgbClr val="444444"/>
                    </a:solidFill>
                    <a:latin typeface="Calibri" panose="020F050202020403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Taul1!$A$5:$A$22</c:f>
              <c:strCache>
                <c:ptCount val="18"/>
                <c:pt idx="0">
                  <c:v>Puhdas vesi ja sanitaatio kaikille</c:v>
                </c:pt>
                <c:pt idx="1">
                  <c:v>Hyvä koulutus kaikille</c:v>
                </c:pt>
                <c:pt idx="2">
                  <c:v>Nälän poistaminen</c:v>
                </c:pt>
                <c:pt idx="3">
                  <c:v>Sukupuolten välisen tasa-arvon saavuttaminen sekä naisten ja tyttöjen voimaannuttaminen</c:v>
                </c:pt>
                <c:pt idx="4">
                  <c:v>Terveellisen elämän ja hyvinvoinnin takaaminen kaiken ikäisille</c:v>
                </c:pt>
                <c:pt idx="5">
                  <c:v>Köyhyyden poistaminen</c:v>
                </c:pt>
                <c:pt idx="6">
                  <c:v>Rauhanomaiset ja oikeudenmukaiset yhdyskunnat</c:v>
                </c:pt>
                <c:pt idx="7">
                  <c:v>Kiireelliset teot ilmastonmuutosta vastaan</c:v>
                </c:pt>
                <c:pt idx="8">
                  <c:v>Eriarvoisuuden vähentäminen maiden sisällä ja niiden välillä</c:v>
                </c:pt>
                <c:pt idx="9">
                  <c:v>Merten ja meren tarjoamien luonnonvarojen säilyttäminen ja niiden kestävä hyödyntäminen</c:v>
                </c:pt>
                <c:pt idx="10">
                  <c:v>Ihmisarvoista työtä ja kaikkia koskeva kestävä talouskasvu</c:v>
                </c:pt>
                <c:pt idx="11">
                  <c:v>Vastuullinen kuluttaminen</c:v>
                </c:pt>
                <c:pt idx="12">
                  <c:v>Globaali yhteistyö ja kumppanuus kestävän kehityksen toimeenpanemisessa</c:v>
                </c:pt>
                <c:pt idx="13">
                  <c:v>Kestävä teollisuus, innovaatiot ja infrastruktuuri</c:v>
                </c:pt>
                <c:pt idx="14">
                  <c:v>Maaekosysteemien suojelu ja kestävä käyttö</c:v>
                </c:pt>
                <c:pt idx="15">
                  <c:v>Edullista ja puhdasta energiaa kaikille</c:v>
                </c:pt>
                <c:pt idx="16">
                  <c:v>Kestävät kaupungit sekä yhteisöt</c:v>
                </c:pt>
                <c:pt idx="17">
                  <c:v>Ei osaa sanoa</c:v>
                </c:pt>
              </c:strCache>
            </c:strRef>
          </c:cat>
          <c:val>
            <c:numRef>
              <c:f>Taul1!$C$5:$C$22</c:f>
              <c:numCache>
                <c:formatCode>General</c:formatCode>
                <c:ptCount val="18"/>
                <c:pt idx="0">
                  <c:v>37.153849999999998</c:v>
                </c:pt>
                <c:pt idx="1">
                  <c:v>22.631930000000001</c:v>
                </c:pt>
                <c:pt idx="2">
                  <c:v>48.763669999999998</c:v>
                </c:pt>
                <c:pt idx="3">
                  <c:v>23.431730000000002</c:v>
                </c:pt>
                <c:pt idx="4">
                  <c:v>26.662030000000001</c:v>
                </c:pt>
                <c:pt idx="5">
                  <c:v>25.511030000000002</c:v>
                </c:pt>
                <c:pt idx="6">
                  <c:v>14.57968</c:v>
                </c:pt>
                <c:pt idx="7">
                  <c:v>11.822050000000001</c:v>
                </c:pt>
                <c:pt idx="8">
                  <c:v>14.960660000000001</c:v>
                </c:pt>
                <c:pt idx="9">
                  <c:v>11.715540000000001</c:v>
                </c:pt>
                <c:pt idx="10">
                  <c:v>4.25136</c:v>
                </c:pt>
                <c:pt idx="11">
                  <c:v>6.7221200000000003</c:v>
                </c:pt>
                <c:pt idx="12">
                  <c:v>2.1479699999999999</c:v>
                </c:pt>
                <c:pt idx="13">
                  <c:v>5.5114799999999997</c:v>
                </c:pt>
                <c:pt idx="14">
                  <c:v>13.049049999999999</c:v>
                </c:pt>
                <c:pt idx="15">
                  <c:v>5.9259300000000001</c:v>
                </c:pt>
                <c:pt idx="16">
                  <c:v>4.1047099999999999</c:v>
                </c:pt>
                <c:pt idx="17">
                  <c:v>2.0048599999999999</c:v>
                </c:pt>
              </c:numCache>
            </c:numRef>
          </c:val>
          <c:extLst xmlns:c16r2="http://schemas.microsoft.com/office/drawing/2015/06/chart">
            <c:ext xmlns:c16="http://schemas.microsoft.com/office/drawing/2014/chart" uri="{C3380CC4-5D6E-409C-BE32-E72D297353CC}">
              <c16:uniqueId val="{00000001-40DB-450A-B1FD-69DEBE07F059}"/>
            </c:ext>
          </c:extLst>
        </c:ser>
        <c:dLbls>
          <c:showLegendKey val="0"/>
          <c:showVal val="0"/>
          <c:showCatName val="0"/>
          <c:showSerName val="0"/>
          <c:showPercent val="0"/>
          <c:showBubbleSize val="0"/>
        </c:dLbls>
        <c:gapWidth val="30"/>
        <c:axId val="40519936"/>
        <c:axId val="40529920"/>
      </c:barChart>
      <c:catAx>
        <c:axId val="40519936"/>
        <c:scaling>
          <c:orientation val="maxMin"/>
        </c:scaling>
        <c:delete val="0"/>
        <c:axPos val="l"/>
        <c:numFmt formatCode="General" sourceLinked="0"/>
        <c:majorTickMark val="none"/>
        <c:minorTickMark val="none"/>
        <c:tickLblPos val="nextTo"/>
        <c:spPr>
          <a:ln>
            <a:noFill/>
          </a:ln>
        </c:spPr>
        <c:txPr>
          <a:bodyPr/>
          <a:lstStyle/>
          <a:p>
            <a:pPr>
              <a:defRPr sz="1100">
                <a:solidFill>
                  <a:srgbClr val="444444"/>
                </a:solidFill>
                <a:latin typeface="Calibri" panose="020F0502020204030204" pitchFamily="34" charset="0"/>
                <a:cs typeface="Arial" panose="020B0604020202020204" pitchFamily="34" charset="0"/>
              </a:defRPr>
            </a:pPr>
            <a:endParaRPr lang="en-US"/>
          </a:p>
        </c:txPr>
        <c:crossAx val="40529920"/>
        <c:crosses val="autoZero"/>
        <c:auto val="1"/>
        <c:lblAlgn val="ctr"/>
        <c:lblOffset val="100"/>
        <c:tickLblSkip val="1"/>
        <c:noMultiLvlLbl val="0"/>
      </c:catAx>
      <c:valAx>
        <c:axId val="40529920"/>
        <c:scaling>
          <c:orientation val="minMax"/>
          <c:max val="100"/>
          <c:min val="0"/>
        </c:scaling>
        <c:delete val="0"/>
        <c:axPos val="t"/>
        <c:majorGridlines>
          <c:spPr>
            <a:ln w="6350">
              <a:solidFill>
                <a:schemeClr val="bg1">
                  <a:lumMod val="75000"/>
                </a:schemeClr>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a:solidFill>
                      <a:srgbClr val="444444"/>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40519936"/>
        <c:crosses val="autoZero"/>
        <c:crossBetween val="between"/>
        <c:majorUnit val="10"/>
        <c:minorUnit val="1"/>
      </c:valAx>
      <c:spPr>
        <a:ln w="6350">
          <a:noFill/>
        </a:ln>
      </c:spPr>
    </c:plotArea>
    <c:legend>
      <c:legendPos val="r"/>
      <c:layout>
        <c:manualLayout>
          <c:xMode val="edge"/>
          <c:yMode val="edge"/>
          <c:x val="0.83462123886876249"/>
          <c:y val="0.40231484065791961"/>
          <c:w val="0.10010097654554868"/>
          <c:h val="0.13085742683096888"/>
        </c:manualLayout>
      </c:layout>
      <c:overlay val="0"/>
      <c:spPr>
        <a:solidFill>
          <a:schemeClr val="bg1"/>
        </a:solidFill>
      </c:spPr>
      <c:txPr>
        <a:bodyPr/>
        <a:lstStyle/>
        <a:p>
          <a:pPr>
            <a:defRPr>
              <a:solidFill>
                <a:srgbClr val="444444"/>
              </a:solidFill>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19400306958624"/>
          <c:y val="1.2420372697243342E-2"/>
          <c:w val="0.49605336324137855"/>
          <c:h val="0.92020426193132265"/>
        </c:manualLayout>
      </c:layout>
      <c:barChart>
        <c:barDir val="bar"/>
        <c:grouping val="clustered"/>
        <c:varyColors val="0"/>
        <c:ser>
          <c:idx val="0"/>
          <c:order val="0"/>
          <c:tx>
            <c:strRef>
              <c:f>Taul1!$B$4</c:f>
              <c:strCache>
                <c:ptCount val="1"/>
                <c:pt idx="0">
                  <c:v>2018, n=1004</c:v>
                </c:pt>
              </c:strCache>
            </c:strRef>
          </c:tx>
          <c:spPr>
            <a:solidFill>
              <a:srgbClr val="96F000"/>
            </a:solidFill>
          </c:spPr>
          <c:invertIfNegative val="0"/>
          <c:dLbls>
            <c:numFmt formatCode="#,##0" sourceLinked="0"/>
            <c:spPr>
              <a:noFill/>
              <a:ln>
                <a:noFill/>
              </a:ln>
              <a:effectLst/>
            </c:spPr>
            <c:txPr>
              <a:bodyPr/>
              <a:lstStyle/>
              <a:p>
                <a:pPr>
                  <a:defRPr sz="1200" b="0">
                    <a:solidFill>
                      <a:srgbClr val="444444"/>
                    </a:solidFill>
                    <a:latin typeface="Calibri" panose="020F0502020204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Taul1!$A$5:$A$11</c:f>
              <c:strCache>
                <c:ptCount val="7"/>
                <c:pt idx="0">
                  <c:v>Kehitysyhteistyöllä on vaikutusta, mutta se ei yksin riitä</c:v>
                </c:pt>
                <c:pt idx="1">
                  <c:v>Kehitysyhteistyö voi lievittää välitöntä hätää, mutta sillä ei aikaansaada pysyvää kehitystä</c:v>
                </c:pt>
                <c:pt idx="2">
                  <c:v>Kehitysyhteistyöllä on ratkaiseva merkitys kehitysmaiden nostamisessa pois köyhyydestä</c:v>
                </c:pt>
                <c:pt idx="3">
                  <c:v>Kehitysyhteistyöllä ei ole mainittavaa vaikutusta</c:v>
                </c:pt>
                <c:pt idx="4">
                  <c:v>Kehitysyhteistyö on haitallista</c:v>
                </c:pt>
                <c:pt idx="5">
                  <c:v>Ei mikään edellisistä</c:v>
                </c:pt>
                <c:pt idx="6">
                  <c:v>Ei osaa sanoa</c:v>
                </c:pt>
              </c:strCache>
            </c:strRef>
          </c:cat>
          <c:val>
            <c:numRef>
              <c:f>Taul1!$B$5:$B$11</c:f>
              <c:numCache>
                <c:formatCode>General</c:formatCode>
                <c:ptCount val="7"/>
                <c:pt idx="0">
                  <c:v>56.815739999999998</c:v>
                </c:pt>
                <c:pt idx="1">
                  <c:v>20.890740000000001</c:v>
                </c:pt>
                <c:pt idx="2">
                  <c:v>15.891389999999999</c:v>
                </c:pt>
                <c:pt idx="3">
                  <c:v>4.1345900000000002</c:v>
                </c:pt>
                <c:pt idx="4">
                  <c:v>1.0633300000000001</c:v>
                </c:pt>
                <c:pt idx="5">
                  <c:v>8.5040000000000004E-2</c:v>
                </c:pt>
                <c:pt idx="6">
                  <c:v>1.11917</c:v>
                </c:pt>
              </c:numCache>
            </c:numRef>
          </c:val>
          <c:extLst xmlns:c16r2="http://schemas.microsoft.com/office/drawing/2015/06/chart">
            <c:ext xmlns:c16="http://schemas.microsoft.com/office/drawing/2014/chart" uri="{C3380CC4-5D6E-409C-BE32-E72D297353CC}">
              <c16:uniqueId val="{00000000-40DB-450A-B1FD-69DEBE07F059}"/>
            </c:ext>
          </c:extLst>
        </c:ser>
        <c:ser>
          <c:idx val="1"/>
          <c:order val="1"/>
          <c:tx>
            <c:strRef>
              <c:f>Taul1!$C$4</c:f>
              <c:strCache>
                <c:ptCount val="1"/>
                <c:pt idx="0">
                  <c:v>2017, n=1007</c:v>
                </c:pt>
              </c:strCache>
            </c:strRef>
          </c:tx>
          <c:spPr>
            <a:solidFill>
              <a:srgbClr val="444444"/>
            </a:solidFill>
          </c:spPr>
          <c:invertIfNegative val="0"/>
          <c:dLbls>
            <c:numFmt formatCode="#,##0" sourceLinked="0"/>
            <c:spPr>
              <a:noFill/>
              <a:ln>
                <a:noFill/>
              </a:ln>
              <a:effectLst/>
            </c:spPr>
            <c:txPr>
              <a:bodyPr/>
              <a:lstStyle/>
              <a:p>
                <a:pPr>
                  <a:defRPr>
                    <a:solidFill>
                      <a:srgbClr val="444444"/>
                    </a:solidFill>
                    <a:latin typeface="Calibri" panose="020F050202020403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Taul1!$A$5:$A$11</c:f>
              <c:strCache>
                <c:ptCount val="7"/>
                <c:pt idx="0">
                  <c:v>Kehitysyhteistyöllä on vaikutusta, mutta se ei yksin riitä</c:v>
                </c:pt>
                <c:pt idx="1">
                  <c:v>Kehitysyhteistyö voi lievittää välitöntä hätää, mutta sillä ei aikaansaada pysyvää kehitystä</c:v>
                </c:pt>
                <c:pt idx="2">
                  <c:v>Kehitysyhteistyöllä on ratkaiseva merkitys kehitysmaiden nostamisessa pois köyhyydestä</c:v>
                </c:pt>
                <c:pt idx="3">
                  <c:v>Kehitysyhteistyöllä ei ole mainittavaa vaikutusta</c:v>
                </c:pt>
                <c:pt idx="4">
                  <c:v>Kehitysyhteistyö on haitallista</c:v>
                </c:pt>
                <c:pt idx="5">
                  <c:v>Ei mikään edellisistä</c:v>
                </c:pt>
                <c:pt idx="6">
                  <c:v>Ei osaa sanoa</c:v>
                </c:pt>
              </c:strCache>
            </c:strRef>
          </c:cat>
          <c:val>
            <c:numRef>
              <c:f>Taul1!$C$5:$C$11</c:f>
              <c:numCache>
                <c:formatCode>General</c:formatCode>
                <c:ptCount val="7"/>
                <c:pt idx="0">
                  <c:v>54.550370000000001</c:v>
                </c:pt>
                <c:pt idx="1">
                  <c:v>21.600639999999999</c:v>
                </c:pt>
                <c:pt idx="2">
                  <c:v>18.901979999999998</c:v>
                </c:pt>
                <c:pt idx="3">
                  <c:v>2.6768399999999999</c:v>
                </c:pt>
                <c:pt idx="4">
                  <c:v>0.97774000000000005</c:v>
                </c:pt>
                <c:pt idx="5">
                  <c:v>0.29741000000000001</c:v>
                </c:pt>
                <c:pt idx="6">
                  <c:v>0.99502999999999997</c:v>
                </c:pt>
              </c:numCache>
            </c:numRef>
          </c:val>
          <c:extLst xmlns:c16r2="http://schemas.microsoft.com/office/drawing/2015/06/chart">
            <c:ext xmlns:c16="http://schemas.microsoft.com/office/drawing/2014/chart" uri="{C3380CC4-5D6E-409C-BE32-E72D297353CC}">
              <c16:uniqueId val="{00000001-40DB-450A-B1FD-69DEBE07F059}"/>
            </c:ext>
          </c:extLst>
        </c:ser>
        <c:dLbls>
          <c:showLegendKey val="0"/>
          <c:showVal val="0"/>
          <c:showCatName val="0"/>
          <c:showSerName val="0"/>
          <c:showPercent val="0"/>
          <c:showBubbleSize val="0"/>
        </c:dLbls>
        <c:gapWidth val="30"/>
        <c:axId val="40567936"/>
        <c:axId val="40569472"/>
      </c:barChart>
      <c:catAx>
        <c:axId val="40567936"/>
        <c:scaling>
          <c:orientation val="maxMin"/>
        </c:scaling>
        <c:delete val="0"/>
        <c:axPos val="l"/>
        <c:numFmt formatCode="General" sourceLinked="0"/>
        <c:majorTickMark val="none"/>
        <c:minorTickMark val="none"/>
        <c:tickLblPos val="nextTo"/>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40569472"/>
        <c:crosses val="autoZero"/>
        <c:auto val="1"/>
        <c:lblAlgn val="ctr"/>
        <c:lblOffset val="100"/>
        <c:tickLblSkip val="1"/>
        <c:noMultiLvlLbl val="0"/>
      </c:catAx>
      <c:valAx>
        <c:axId val="40569472"/>
        <c:scaling>
          <c:orientation val="minMax"/>
          <c:max val="100"/>
          <c:min val="0"/>
        </c:scaling>
        <c:delete val="0"/>
        <c:axPos val="t"/>
        <c:majorGridlines>
          <c:spPr>
            <a:ln w="6350">
              <a:solidFill>
                <a:schemeClr val="bg1">
                  <a:lumMod val="75000"/>
                </a:schemeClr>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a:solidFill>
                      <a:srgbClr val="444444"/>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40567936"/>
        <c:crosses val="autoZero"/>
        <c:crossBetween val="between"/>
        <c:majorUnit val="10"/>
        <c:minorUnit val="1"/>
      </c:valAx>
      <c:spPr>
        <a:ln w="6350">
          <a:noFill/>
        </a:ln>
      </c:spPr>
    </c:plotArea>
    <c:legend>
      <c:legendPos val="r"/>
      <c:layout>
        <c:manualLayout>
          <c:xMode val="edge"/>
          <c:yMode val="edge"/>
          <c:x val="0.83001758450968177"/>
          <c:y val="0.39249260748881204"/>
          <c:w val="0.10010097654554868"/>
          <c:h val="0.12643720614059933"/>
        </c:manualLayout>
      </c:layout>
      <c:overlay val="0"/>
      <c:spPr>
        <a:solidFill>
          <a:schemeClr val="bg1"/>
        </a:solidFill>
      </c:spPr>
      <c:txPr>
        <a:bodyPr/>
        <a:lstStyle/>
        <a:p>
          <a:pPr>
            <a:defRPr>
              <a:solidFill>
                <a:srgbClr val="444444"/>
              </a:solidFill>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41531467631542"/>
          <c:y val="1.2420372697243342E-2"/>
          <c:w val="0.67236241421931719"/>
          <c:h val="0.92020426193132265"/>
        </c:manualLayout>
      </c:layout>
      <c:barChart>
        <c:barDir val="bar"/>
        <c:grouping val="clustered"/>
        <c:varyColors val="0"/>
        <c:ser>
          <c:idx val="0"/>
          <c:order val="0"/>
          <c:tx>
            <c:strRef>
              <c:f>Taul1!$B$4</c:f>
              <c:strCache>
                <c:ptCount val="1"/>
                <c:pt idx="0">
                  <c:v>2018, n=1004</c:v>
                </c:pt>
              </c:strCache>
            </c:strRef>
          </c:tx>
          <c:spPr>
            <a:solidFill>
              <a:srgbClr val="96F000"/>
            </a:solidFill>
          </c:spPr>
          <c:invertIfNegative val="0"/>
          <c:dLbls>
            <c:numFmt formatCode="#,##0" sourceLinked="0"/>
            <c:spPr>
              <a:noFill/>
              <a:ln>
                <a:noFill/>
              </a:ln>
              <a:effectLst/>
            </c:spPr>
            <c:txPr>
              <a:bodyPr/>
              <a:lstStyle/>
              <a:p>
                <a:pPr>
                  <a:defRPr sz="1200" b="0">
                    <a:solidFill>
                      <a:srgbClr val="444444"/>
                    </a:solidFill>
                    <a:latin typeface="Calibri" panose="020F0502020204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Taul1!$A$5:$A$10</c:f>
              <c:strCache>
                <c:ptCount val="6"/>
                <c:pt idx="0">
                  <c:v>Pääsy koulutukseen ja ammattiopetukseen</c:v>
                </c:pt>
                <c:pt idx="1">
                  <c:v>Väkivallan ja hyväksikäytön lopettaminen</c:v>
                </c:pt>
                <c:pt idx="2">
                  <c:v>Pääsy terveyspalveluihin mukaan lukien seksuaali- ja lisääntymisterveys</c:v>
                </c:pt>
                <c:pt idx="3">
                  <c:v>Mahdollisuus vaikuttaa itseä koskevaan poliittiseen päätöksentekoon</c:v>
                </c:pt>
                <c:pt idx="4">
                  <c:v>Osallistuminen taloudelliseen toimintaan kuten yrityksen perustaminen</c:v>
                </c:pt>
                <c:pt idx="5">
                  <c:v>Ei osaa sanoa</c:v>
                </c:pt>
              </c:strCache>
            </c:strRef>
          </c:cat>
          <c:val>
            <c:numRef>
              <c:f>Taul1!$B$5:$B$10</c:f>
              <c:numCache>
                <c:formatCode>General</c:formatCode>
                <c:ptCount val="6"/>
                <c:pt idx="0">
                  <c:v>73.526259999999994</c:v>
                </c:pt>
                <c:pt idx="1">
                  <c:v>51.971200000000003</c:v>
                </c:pt>
                <c:pt idx="2">
                  <c:v>39.764270000000003</c:v>
                </c:pt>
                <c:pt idx="3">
                  <c:v>19.305399999999999</c:v>
                </c:pt>
                <c:pt idx="4">
                  <c:v>7.9217399999999998</c:v>
                </c:pt>
                <c:pt idx="5">
                  <c:v>1.0246200000000001</c:v>
                </c:pt>
              </c:numCache>
            </c:numRef>
          </c:val>
          <c:extLst xmlns:c16r2="http://schemas.microsoft.com/office/drawing/2015/06/chart">
            <c:ext xmlns:c16="http://schemas.microsoft.com/office/drawing/2014/chart" uri="{C3380CC4-5D6E-409C-BE32-E72D297353CC}">
              <c16:uniqueId val="{00000000-40DB-450A-B1FD-69DEBE07F059}"/>
            </c:ext>
          </c:extLst>
        </c:ser>
        <c:ser>
          <c:idx val="1"/>
          <c:order val="1"/>
          <c:tx>
            <c:strRef>
              <c:f>Taul1!$C$4</c:f>
              <c:strCache>
                <c:ptCount val="1"/>
                <c:pt idx="0">
                  <c:v>2017, n=1007</c:v>
                </c:pt>
              </c:strCache>
            </c:strRef>
          </c:tx>
          <c:spPr>
            <a:solidFill>
              <a:srgbClr val="444444"/>
            </a:solidFill>
          </c:spPr>
          <c:invertIfNegative val="0"/>
          <c:dLbls>
            <c:numFmt formatCode="#,##0" sourceLinked="0"/>
            <c:spPr>
              <a:noFill/>
              <a:ln>
                <a:noFill/>
              </a:ln>
              <a:effectLst/>
            </c:spPr>
            <c:txPr>
              <a:bodyPr/>
              <a:lstStyle/>
              <a:p>
                <a:pPr>
                  <a:defRPr>
                    <a:solidFill>
                      <a:srgbClr val="444444"/>
                    </a:solidFill>
                    <a:latin typeface="Calibri" panose="020F050202020403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Taul1!$A$5:$A$10</c:f>
              <c:strCache>
                <c:ptCount val="6"/>
                <c:pt idx="0">
                  <c:v>Pääsy koulutukseen ja ammattiopetukseen</c:v>
                </c:pt>
                <c:pt idx="1">
                  <c:v>Väkivallan ja hyväksikäytön lopettaminen</c:v>
                </c:pt>
                <c:pt idx="2">
                  <c:v>Pääsy terveyspalveluihin mukaan lukien seksuaali- ja lisääntymisterveys</c:v>
                </c:pt>
                <c:pt idx="3">
                  <c:v>Mahdollisuus vaikuttaa itseä koskevaan poliittiseen päätöksentekoon</c:v>
                </c:pt>
                <c:pt idx="4">
                  <c:v>Osallistuminen taloudelliseen toimintaan kuten yrityksen perustaminen</c:v>
                </c:pt>
                <c:pt idx="5">
                  <c:v>Ei osaa sanoa</c:v>
                </c:pt>
              </c:strCache>
            </c:strRef>
          </c:cat>
          <c:val>
            <c:numRef>
              <c:f>Taul1!$C$5:$C$10</c:f>
              <c:numCache>
                <c:formatCode>General</c:formatCode>
                <c:ptCount val="6"/>
                <c:pt idx="0">
                  <c:v>72.984359999999995</c:v>
                </c:pt>
                <c:pt idx="1">
                  <c:v>50.693829999999998</c:v>
                </c:pt>
                <c:pt idx="2">
                  <c:v>42.239490000000004</c:v>
                </c:pt>
                <c:pt idx="3">
                  <c:v>13.96983</c:v>
                </c:pt>
                <c:pt idx="4">
                  <c:v>8.8035999999999994</c:v>
                </c:pt>
                <c:pt idx="5">
                  <c:v>1.0301800000000001</c:v>
                </c:pt>
              </c:numCache>
            </c:numRef>
          </c:val>
          <c:extLst xmlns:c16r2="http://schemas.microsoft.com/office/drawing/2015/06/chart">
            <c:ext xmlns:c16="http://schemas.microsoft.com/office/drawing/2014/chart" uri="{C3380CC4-5D6E-409C-BE32-E72D297353CC}">
              <c16:uniqueId val="{00000001-40DB-450A-B1FD-69DEBE07F059}"/>
            </c:ext>
          </c:extLst>
        </c:ser>
        <c:dLbls>
          <c:showLegendKey val="0"/>
          <c:showVal val="0"/>
          <c:showCatName val="0"/>
          <c:showSerName val="0"/>
          <c:showPercent val="0"/>
          <c:showBubbleSize val="0"/>
        </c:dLbls>
        <c:gapWidth val="30"/>
        <c:axId val="40719872"/>
        <c:axId val="40721408"/>
      </c:barChart>
      <c:catAx>
        <c:axId val="40719872"/>
        <c:scaling>
          <c:orientation val="maxMin"/>
        </c:scaling>
        <c:delete val="0"/>
        <c:axPos val="l"/>
        <c:numFmt formatCode="General" sourceLinked="0"/>
        <c:majorTickMark val="none"/>
        <c:minorTickMark val="none"/>
        <c:tickLblPos val="nextTo"/>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40721408"/>
        <c:crosses val="autoZero"/>
        <c:auto val="1"/>
        <c:lblAlgn val="ctr"/>
        <c:lblOffset val="100"/>
        <c:tickLblSkip val="1"/>
        <c:noMultiLvlLbl val="0"/>
      </c:catAx>
      <c:valAx>
        <c:axId val="40721408"/>
        <c:scaling>
          <c:orientation val="minMax"/>
          <c:max val="100"/>
          <c:min val="0"/>
        </c:scaling>
        <c:delete val="0"/>
        <c:axPos val="t"/>
        <c:majorGridlines>
          <c:spPr>
            <a:ln w="6350">
              <a:solidFill>
                <a:schemeClr val="bg1">
                  <a:lumMod val="75000"/>
                </a:schemeClr>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a:solidFill>
                      <a:srgbClr val="444444"/>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40719872"/>
        <c:crosses val="autoZero"/>
        <c:crossBetween val="between"/>
        <c:majorUnit val="10"/>
        <c:minorUnit val="1"/>
      </c:valAx>
      <c:spPr>
        <a:ln w="6350">
          <a:noFill/>
        </a:ln>
      </c:spPr>
    </c:plotArea>
    <c:legend>
      <c:legendPos val="r"/>
      <c:layout>
        <c:manualLayout>
          <c:xMode val="edge"/>
          <c:yMode val="edge"/>
          <c:x val="0.83462123886876249"/>
          <c:y val="0.39249260748881204"/>
          <c:w val="0.10010097654554868"/>
          <c:h val="0.1412097660454314"/>
        </c:manualLayout>
      </c:layout>
      <c:overlay val="0"/>
      <c:spPr>
        <a:solidFill>
          <a:schemeClr val="bg1"/>
        </a:solidFill>
      </c:spPr>
      <c:txPr>
        <a:bodyPr/>
        <a:lstStyle/>
        <a:p>
          <a:pPr>
            <a:defRPr>
              <a:solidFill>
                <a:srgbClr val="444444"/>
              </a:solidFill>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6777862439908"/>
          <c:y val="0.1264984641769068"/>
          <c:w val="0.47917344829661163"/>
          <c:h val="0.80794874643558123"/>
        </c:manualLayout>
      </c:layout>
      <c:barChart>
        <c:barDir val="bar"/>
        <c:grouping val="stacked"/>
        <c:varyColors val="0"/>
        <c:ser>
          <c:idx val="0"/>
          <c:order val="0"/>
          <c:tx>
            <c:strRef>
              <c:f>Taul1!$B$4</c:f>
              <c:strCache>
                <c:ptCount val="1"/>
                <c:pt idx="0">
                  <c:v>Erittäin
tärkeä</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Taul1!$A$5:$A$23</c:f>
              <c:strCache>
                <c:ptCount val="19"/>
                <c:pt idx="0">
                  <c:v>Kaikki, n=1004</c:v>
                </c:pt>
                <c:pt idx="1">
                  <c:v>Sukupuoli</c:v>
                </c:pt>
                <c:pt idx="2">
                  <c:v>Nainen, n=556</c:v>
                </c:pt>
                <c:pt idx="3">
                  <c:v>Mies, n=448</c:v>
                </c:pt>
                <c:pt idx="4">
                  <c:v>Ikä</c:v>
                </c:pt>
                <c:pt idx="5">
                  <c:v>15-24 vuotta, n=145</c:v>
                </c:pt>
                <c:pt idx="6">
                  <c:v>25-39 vuotta, n=209</c:v>
                </c:pt>
                <c:pt idx="7">
                  <c:v>40-59 vuotta, n=298</c:v>
                </c:pt>
                <c:pt idx="8">
                  <c:v>60-79 vuotta, n=352</c:v>
                </c:pt>
                <c:pt idx="9">
                  <c:v>Ammatti/asema</c:v>
                </c:pt>
                <c:pt idx="10">
                  <c:v>Mv/työntekijä, n=238</c:v>
                </c:pt>
                <c:pt idx="11">
                  <c:v>Toimihenkilö/ylempi toimihenkilö/asiantuntija, n=195</c:v>
                </c:pt>
                <c:pt idx="12">
                  <c:v>Yrittäjä/johtava asema, n=67</c:v>
                </c:pt>
                <c:pt idx="13">
                  <c:v>Opiskelija/koululainen, n=124</c:v>
                </c:pt>
                <c:pt idx="14">
                  <c:v>Eläkeläinen, n=312</c:v>
                </c:pt>
                <c:pt idx="15">
                  <c:v>Koulutus</c:v>
                </c:pt>
                <c:pt idx="16">
                  <c:v>Perus-/keski-/kansa-/kansalaiskoulu/ammatti-/tekninen-/kauppakoulu, n=455</c:v>
                </c:pt>
                <c:pt idx="17">
                  <c:v>Ylioppilas/lukio/opistotaso/ammattikorkeakoulu, n=338</c:v>
                </c:pt>
                <c:pt idx="18">
                  <c:v>Yliopisto/korkeakoulu, n=205</c:v>
                </c:pt>
              </c:strCache>
            </c:strRef>
          </c:cat>
          <c:val>
            <c:numRef>
              <c:f>Taul1!$B$5:$B$23</c:f>
              <c:numCache>
                <c:formatCode>General</c:formatCode>
                <c:ptCount val="19"/>
                <c:pt idx="0">
                  <c:v>93.457269999999994</c:v>
                </c:pt>
                <c:pt idx="2">
                  <c:v>97.101169999999996</c:v>
                </c:pt>
                <c:pt idx="3">
                  <c:v>89.794709999999995</c:v>
                </c:pt>
                <c:pt idx="5">
                  <c:v>92.296499999999995</c:v>
                </c:pt>
                <c:pt idx="6">
                  <c:v>94.281469999999999</c:v>
                </c:pt>
                <c:pt idx="7">
                  <c:v>93.628079999999997</c:v>
                </c:pt>
                <c:pt idx="8">
                  <c:v>93.181319999999999</c:v>
                </c:pt>
                <c:pt idx="10">
                  <c:v>95.295190000000005</c:v>
                </c:pt>
                <c:pt idx="11">
                  <c:v>92.578540000000004</c:v>
                </c:pt>
                <c:pt idx="12">
                  <c:v>93.337459999999993</c:v>
                </c:pt>
                <c:pt idx="13">
                  <c:v>90.221720000000005</c:v>
                </c:pt>
                <c:pt idx="14">
                  <c:v>93.442869999999999</c:v>
                </c:pt>
                <c:pt idx="16">
                  <c:v>94.14658</c:v>
                </c:pt>
                <c:pt idx="17">
                  <c:v>93.642210000000006</c:v>
                </c:pt>
                <c:pt idx="18">
                  <c:v>91.634150000000005</c:v>
                </c:pt>
              </c:numCache>
            </c:numRef>
          </c:val>
          <c:extLst xmlns:c16r2="http://schemas.microsoft.com/office/drawing/2015/06/chart">
            <c:ext xmlns:c16="http://schemas.microsoft.com/office/drawing/2014/chart" uri="{C3380CC4-5D6E-409C-BE32-E72D297353CC}">
              <c16:uniqueId val="{00000000-229A-4306-9765-DAA01E0CEEAD}"/>
            </c:ext>
          </c:extLst>
        </c:ser>
        <c:ser>
          <c:idx val="1"/>
          <c:order val="1"/>
          <c:tx>
            <c:strRef>
              <c:f>Taul1!$C$4</c:f>
              <c:strCache>
                <c:ptCount val="1"/>
                <c:pt idx="0">
                  <c:v>Melko
tärkeä</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Taul1!$A$5:$A$23</c:f>
              <c:strCache>
                <c:ptCount val="19"/>
                <c:pt idx="0">
                  <c:v>Kaikki, n=1004</c:v>
                </c:pt>
                <c:pt idx="1">
                  <c:v>Sukupuoli</c:v>
                </c:pt>
                <c:pt idx="2">
                  <c:v>Nainen, n=556</c:v>
                </c:pt>
                <c:pt idx="3">
                  <c:v>Mies, n=448</c:v>
                </c:pt>
                <c:pt idx="4">
                  <c:v>Ikä</c:v>
                </c:pt>
                <c:pt idx="5">
                  <c:v>15-24 vuotta, n=145</c:v>
                </c:pt>
                <c:pt idx="6">
                  <c:v>25-39 vuotta, n=209</c:v>
                </c:pt>
                <c:pt idx="7">
                  <c:v>40-59 vuotta, n=298</c:v>
                </c:pt>
                <c:pt idx="8">
                  <c:v>60-79 vuotta, n=352</c:v>
                </c:pt>
                <c:pt idx="9">
                  <c:v>Ammatti/asema</c:v>
                </c:pt>
                <c:pt idx="10">
                  <c:v>Mv/työntekijä, n=238</c:v>
                </c:pt>
                <c:pt idx="11">
                  <c:v>Toimihenkilö/ylempi toimihenkilö/asiantuntija, n=195</c:v>
                </c:pt>
                <c:pt idx="12">
                  <c:v>Yrittäjä/johtava asema, n=67</c:v>
                </c:pt>
                <c:pt idx="13">
                  <c:v>Opiskelija/koululainen, n=124</c:v>
                </c:pt>
                <c:pt idx="14">
                  <c:v>Eläkeläinen, n=312</c:v>
                </c:pt>
                <c:pt idx="15">
                  <c:v>Koulutus</c:v>
                </c:pt>
                <c:pt idx="16">
                  <c:v>Perus-/keski-/kansa-/kansalaiskoulu/ammatti-/tekninen-/kauppakoulu, n=455</c:v>
                </c:pt>
                <c:pt idx="17">
                  <c:v>Ylioppilas/lukio/opistotaso/ammattikorkeakoulu, n=338</c:v>
                </c:pt>
                <c:pt idx="18">
                  <c:v>Yliopisto/korkeakoulu, n=205</c:v>
                </c:pt>
              </c:strCache>
            </c:strRef>
          </c:cat>
          <c:val>
            <c:numRef>
              <c:f>Taul1!$C$5:$C$23</c:f>
              <c:numCache>
                <c:formatCode>General</c:formatCode>
                <c:ptCount val="19"/>
                <c:pt idx="0">
                  <c:v>4.5607800000000003</c:v>
                </c:pt>
                <c:pt idx="2">
                  <c:v>1.69499</c:v>
                </c:pt>
                <c:pt idx="3">
                  <c:v>7.4412399999999996</c:v>
                </c:pt>
                <c:pt idx="5">
                  <c:v>7.0675400000000002</c:v>
                </c:pt>
                <c:pt idx="6">
                  <c:v>3.4131300000000002</c:v>
                </c:pt>
                <c:pt idx="7">
                  <c:v>4.4801799999999998</c:v>
                </c:pt>
                <c:pt idx="8">
                  <c:v>4.3001699999999996</c:v>
                </c:pt>
                <c:pt idx="10">
                  <c:v>4.2582599999999999</c:v>
                </c:pt>
                <c:pt idx="11">
                  <c:v>4.0983599999999996</c:v>
                </c:pt>
                <c:pt idx="12">
                  <c:v>1.84273</c:v>
                </c:pt>
                <c:pt idx="13">
                  <c:v>8.4376999999999995</c:v>
                </c:pt>
                <c:pt idx="14">
                  <c:v>4.3109400000000004</c:v>
                </c:pt>
                <c:pt idx="16">
                  <c:v>4.4470299999999998</c:v>
                </c:pt>
                <c:pt idx="17">
                  <c:v>5.01912</c:v>
                </c:pt>
                <c:pt idx="18">
                  <c:v>4.1695700000000002</c:v>
                </c:pt>
              </c:numCache>
            </c:numRef>
          </c:val>
          <c:extLst xmlns:c16r2="http://schemas.microsoft.com/office/drawing/2015/06/chart">
            <c:ext xmlns:c16="http://schemas.microsoft.com/office/drawing/2014/chart" uri="{C3380CC4-5D6E-409C-BE32-E72D297353CC}">
              <c16:uniqueId val="{00000001-229A-4306-9765-DAA01E0CEEAD}"/>
            </c:ext>
          </c:extLst>
        </c:ser>
        <c:ser>
          <c:idx val="2"/>
          <c:order val="2"/>
          <c:tx>
            <c:strRef>
              <c:f>Taul1!$D$4</c:f>
              <c:strCache>
                <c:ptCount val="1"/>
                <c:pt idx="0">
                  <c:v>Yksi tavoite
muiden rinnalla</c:v>
                </c:pt>
              </c:strCache>
            </c:strRef>
          </c:tx>
          <c:spPr>
            <a:solidFill>
              <a:srgbClr val="F5A2FD"/>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229A-4306-9765-DAA01E0CEEAD}"/>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Taul1!$A$5:$A$23</c:f>
              <c:strCache>
                <c:ptCount val="19"/>
                <c:pt idx="0">
                  <c:v>Kaikki, n=1004</c:v>
                </c:pt>
                <c:pt idx="1">
                  <c:v>Sukupuoli</c:v>
                </c:pt>
                <c:pt idx="2">
                  <c:v>Nainen, n=556</c:v>
                </c:pt>
                <c:pt idx="3">
                  <c:v>Mies, n=448</c:v>
                </c:pt>
                <c:pt idx="4">
                  <c:v>Ikä</c:v>
                </c:pt>
                <c:pt idx="5">
                  <c:v>15-24 vuotta, n=145</c:v>
                </c:pt>
                <c:pt idx="6">
                  <c:v>25-39 vuotta, n=209</c:v>
                </c:pt>
                <c:pt idx="7">
                  <c:v>40-59 vuotta, n=298</c:v>
                </c:pt>
                <c:pt idx="8">
                  <c:v>60-79 vuotta, n=352</c:v>
                </c:pt>
                <c:pt idx="9">
                  <c:v>Ammatti/asema</c:v>
                </c:pt>
                <c:pt idx="10">
                  <c:v>Mv/työntekijä, n=238</c:v>
                </c:pt>
                <c:pt idx="11">
                  <c:v>Toimihenkilö/ylempi toimihenkilö/asiantuntija, n=195</c:v>
                </c:pt>
                <c:pt idx="12">
                  <c:v>Yrittäjä/johtava asema, n=67</c:v>
                </c:pt>
                <c:pt idx="13">
                  <c:v>Opiskelija/koululainen, n=124</c:v>
                </c:pt>
                <c:pt idx="14">
                  <c:v>Eläkeläinen, n=312</c:v>
                </c:pt>
                <c:pt idx="15">
                  <c:v>Koulutus</c:v>
                </c:pt>
                <c:pt idx="16">
                  <c:v>Perus-/keski-/kansa-/kansalaiskoulu/ammatti-/tekninen-/kauppakoulu, n=455</c:v>
                </c:pt>
                <c:pt idx="17">
                  <c:v>Ylioppilas/lukio/opistotaso/ammattikorkeakoulu, n=338</c:v>
                </c:pt>
                <c:pt idx="18">
                  <c:v>Yliopisto/korkeakoulu, n=205</c:v>
                </c:pt>
              </c:strCache>
            </c:strRef>
          </c:cat>
          <c:val>
            <c:numRef>
              <c:f>Taul1!$D$5:$D$23</c:f>
              <c:numCache>
                <c:formatCode>General</c:formatCode>
                <c:ptCount val="19"/>
                <c:pt idx="0">
                  <c:v>1.0813699999999999</c:v>
                </c:pt>
                <c:pt idx="2">
                  <c:v>1.06033</c:v>
                </c:pt>
                <c:pt idx="3">
                  <c:v>1.1025100000000001</c:v>
                </c:pt>
                <c:pt idx="6">
                  <c:v>0.64000999999999997</c:v>
                </c:pt>
                <c:pt idx="7">
                  <c:v>0.97816999999999998</c:v>
                </c:pt>
                <c:pt idx="8">
                  <c:v>2.12087</c:v>
                </c:pt>
                <c:pt idx="10">
                  <c:v>0.26954</c:v>
                </c:pt>
                <c:pt idx="11">
                  <c:v>1.5125500000000001</c:v>
                </c:pt>
                <c:pt idx="12">
                  <c:v>1.9595400000000001</c:v>
                </c:pt>
                <c:pt idx="13">
                  <c:v>0.60931000000000002</c:v>
                </c:pt>
                <c:pt idx="14">
                  <c:v>1.7867299999999999</c:v>
                </c:pt>
                <c:pt idx="16">
                  <c:v>0.98904999999999998</c:v>
                </c:pt>
                <c:pt idx="17">
                  <c:v>0.41210000000000002</c:v>
                </c:pt>
                <c:pt idx="18">
                  <c:v>2.3953500000000001</c:v>
                </c:pt>
              </c:numCache>
            </c:numRef>
          </c:val>
          <c:extLst xmlns:c16r2="http://schemas.microsoft.com/office/drawing/2015/06/chart">
            <c:ext xmlns:c16="http://schemas.microsoft.com/office/drawing/2014/chart" uri="{C3380CC4-5D6E-409C-BE32-E72D297353CC}">
              <c16:uniqueId val="{00000003-229A-4306-9765-DAA01E0CEEAD}"/>
            </c:ext>
          </c:extLst>
        </c:ser>
        <c:ser>
          <c:idx val="3"/>
          <c:order val="3"/>
          <c:tx>
            <c:strRef>
              <c:f>Taul1!$E$4</c:f>
              <c:strCache>
                <c:ptCount val="1"/>
                <c:pt idx="0">
                  <c:v>Ei kovinkaan
tärkeä</c:v>
                </c:pt>
              </c:strCache>
            </c:strRef>
          </c:tx>
          <c:spPr>
            <a:solidFill>
              <a:srgbClr val="D070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Taul1!$A$5:$A$23</c:f>
              <c:strCache>
                <c:ptCount val="19"/>
                <c:pt idx="0">
                  <c:v>Kaikki, n=1004</c:v>
                </c:pt>
                <c:pt idx="1">
                  <c:v>Sukupuoli</c:v>
                </c:pt>
                <c:pt idx="2">
                  <c:v>Nainen, n=556</c:v>
                </c:pt>
                <c:pt idx="3">
                  <c:v>Mies, n=448</c:v>
                </c:pt>
                <c:pt idx="4">
                  <c:v>Ikä</c:v>
                </c:pt>
                <c:pt idx="5">
                  <c:v>15-24 vuotta, n=145</c:v>
                </c:pt>
                <c:pt idx="6">
                  <c:v>25-39 vuotta, n=209</c:v>
                </c:pt>
                <c:pt idx="7">
                  <c:v>40-59 vuotta, n=298</c:v>
                </c:pt>
                <c:pt idx="8">
                  <c:v>60-79 vuotta, n=352</c:v>
                </c:pt>
                <c:pt idx="9">
                  <c:v>Ammatti/asema</c:v>
                </c:pt>
                <c:pt idx="10">
                  <c:v>Mv/työntekijä, n=238</c:v>
                </c:pt>
                <c:pt idx="11">
                  <c:v>Toimihenkilö/ylempi toimihenkilö/asiantuntija, n=195</c:v>
                </c:pt>
                <c:pt idx="12">
                  <c:v>Yrittäjä/johtava asema, n=67</c:v>
                </c:pt>
                <c:pt idx="13">
                  <c:v>Opiskelija/koululainen, n=124</c:v>
                </c:pt>
                <c:pt idx="14">
                  <c:v>Eläkeläinen, n=312</c:v>
                </c:pt>
                <c:pt idx="15">
                  <c:v>Koulutus</c:v>
                </c:pt>
                <c:pt idx="16">
                  <c:v>Perus-/keski-/kansa-/kansalaiskoulu/ammatti-/tekninen-/kauppakoulu, n=455</c:v>
                </c:pt>
                <c:pt idx="17">
                  <c:v>Ylioppilas/lukio/opistotaso/ammattikorkeakoulu, n=338</c:v>
                </c:pt>
                <c:pt idx="18">
                  <c:v>Yliopisto/korkeakoulu, n=205</c:v>
                </c:pt>
              </c:strCache>
            </c:strRef>
          </c:cat>
          <c:val>
            <c:numRef>
              <c:f>Taul1!$E$5:$E$23</c:f>
              <c:numCache>
                <c:formatCode>General</c:formatCode>
                <c:ptCount val="19"/>
                <c:pt idx="0">
                  <c:v>0.46550999999999998</c:v>
                </c:pt>
                <c:pt idx="2">
                  <c:v>0.14351</c:v>
                </c:pt>
                <c:pt idx="3">
                  <c:v>0.78915999999999997</c:v>
                </c:pt>
                <c:pt idx="5">
                  <c:v>0.63595999999999997</c:v>
                </c:pt>
                <c:pt idx="6">
                  <c:v>6.4509999999999998E-2</c:v>
                </c:pt>
                <c:pt idx="7">
                  <c:v>0.91356000000000004</c:v>
                </c:pt>
                <c:pt idx="8">
                  <c:v>0.1754</c:v>
                </c:pt>
                <c:pt idx="10">
                  <c:v>0.17701</c:v>
                </c:pt>
                <c:pt idx="11">
                  <c:v>0.10119</c:v>
                </c:pt>
                <c:pt idx="12">
                  <c:v>2.8602699999999999</c:v>
                </c:pt>
                <c:pt idx="13">
                  <c:v>0.73128000000000004</c:v>
                </c:pt>
                <c:pt idx="14">
                  <c:v>0.20266999999999999</c:v>
                </c:pt>
                <c:pt idx="16">
                  <c:v>0.41733999999999999</c:v>
                </c:pt>
                <c:pt idx="17">
                  <c:v>0.75119000000000002</c:v>
                </c:pt>
                <c:pt idx="18">
                  <c:v>0.10065</c:v>
                </c:pt>
              </c:numCache>
            </c:numRef>
          </c:val>
          <c:extLst xmlns:c16r2="http://schemas.microsoft.com/office/drawing/2015/06/chart">
            <c:ext xmlns:c16="http://schemas.microsoft.com/office/drawing/2014/chart" uri="{C3380CC4-5D6E-409C-BE32-E72D297353CC}">
              <c16:uniqueId val="{00000004-229A-4306-9765-DAA01E0CEEAD}"/>
            </c:ext>
          </c:extLst>
        </c:ser>
        <c:ser>
          <c:idx val="4"/>
          <c:order val="4"/>
          <c:tx>
            <c:strRef>
              <c:f>Taul1!$F$4</c:f>
              <c:strCache>
                <c:ptCount val="1"/>
                <c:pt idx="0">
                  <c:v>Ei osaa
sanoa</c:v>
                </c:pt>
              </c:strCache>
            </c:strRef>
          </c:tx>
          <c:spPr>
            <a:solidFill>
              <a:srgbClr val="E1E1E1"/>
            </a:solidFill>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Taul1!$A$5:$A$23</c:f>
              <c:strCache>
                <c:ptCount val="19"/>
                <c:pt idx="0">
                  <c:v>Kaikki, n=1004</c:v>
                </c:pt>
                <c:pt idx="1">
                  <c:v>Sukupuoli</c:v>
                </c:pt>
                <c:pt idx="2">
                  <c:v>Nainen, n=556</c:v>
                </c:pt>
                <c:pt idx="3">
                  <c:v>Mies, n=448</c:v>
                </c:pt>
                <c:pt idx="4">
                  <c:v>Ikä</c:v>
                </c:pt>
                <c:pt idx="5">
                  <c:v>15-24 vuotta, n=145</c:v>
                </c:pt>
                <c:pt idx="6">
                  <c:v>25-39 vuotta, n=209</c:v>
                </c:pt>
                <c:pt idx="7">
                  <c:v>40-59 vuotta, n=298</c:v>
                </c:pt>
                <c:pt idx="8">
                  <c:v>60-79 vuotta, n=352</c:v>
                </c:pt>
                <c:pt idx="9">
                  <c:v>Ammatti/asema</c:v>
                </c:pt>
                <c:pt idx="10">
                  <c:v>Mv/työntekijä, n=238</c:v>
                </c:pt>
                <c:pt idx="11">
                  <c:v>Toimihenkilö/ylempi toimihenkilö/asiantuntija, n=195</c:v>
                </c:pt>
                <c:pt idx="12">
                  <c:v>Yrittäjä/johtava asema, n=67</c:v>
                </c:pt>
                <c:pt idx="13">
                  <c:v>Opiskelija/koululainen, n=124</c:v>
                </c:pt>
                <c:pt idx="14">
                  <c:v>Eläkeläinen, n=312</c:v>
                </c:pt>
                <c:pt idx="15">
                  <c:v>Koulutus</c:v>
                </c:pt>
                <c:pt idx="16">
                  <c:v>Perus-/keski-/kansa-/kansalaiskoulu/ammatti-/tekninen-/kauppakoulu, n=455</c:v>
                </c:pt>
                <c:pt idx="17">
                  <c:v>Ylioppilas/lukio/opistotaso/ammattikorkeakoulu, n=338</c:v>
                </c:pt>
                <c:pt idx="18">
                  <c:v>Yliopisto/korkeakoulu, n=205</c:v>
                </c:pt>
              </c:strCache>
            </c:strRef>
          </c:cat>
          <c:val>
            <c:numRef>
              <c:f>Taul1!$F$5:$F$23</c:f>
              <c:numCache>
                <c:formatCode>General</c:formatCode>
                <c:ptCount val="19"/>
                <c:pt idx="0">
                  <c:v>0.43508000000000002</c:v>
                </c:pt>
                <c:pt idx="3">
                  <c:v>0.87238000000000004</c:v>
                </c:pt>
                <c:pt idx="6">
                  <c:v>1.6008800000000001</c:v>
                </c:pt>
                <c:pt idx="8">
                  <c:v>0.22223999999999999</c:v>
                </c:pt>
                <c:pt idx="11">
                  <c:v>1.70936</c:v>
                </c:pt>
                <c:pt idx="14">
                  <c:v>0.25678000000000001</c:v>
                </c:pt>
                <c:pt idx="17">
                  <c:v>0.17538000000000001</c:v>
                </c:pt>
                <c:pt idx="18">
                  <c:v>1.70028</c:v>
                </c:pt>
              </c:numCache>
            </c:numRef>
          </c:val>
          <c:extLst xmlns:c16r2="http://schemas.microsoft.com/office/drawing/2015/06/chart">
            <c:ext xmlns:c16="http://schemas.microsoft.com/office/drawing/2014/chart" uri="{C3380CC4-5D6E-409C-BE32-E72D297353CC}">
              <c16:uniqueId val="{00000005-229A-4306-9765-DAA01E0CEEAD}"/>
            </c:ext>
          </c:extLst>
        </c:ser>
        <c:dLbls>
          <c:showLegendKey val="0"/>
          <c:showVal val="0"/>
          <c:showCatName val="0"/>
          <c:showSerName val="0"/>
          <c:showPercent val="0"/>
          <c:showBubbleSize val="0"/>
        </c:dLbls>
        <c:gapWidth val="25"/>
        <c:overlap val="100"/>
        <c:axId val="40801408"/>
        <c:axId val="40802944"/>
      </c:barChart>
      <c:catAx>
        <c:axId val="40801408"/>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40802944"/>
        <c:crosses val="autoZero"/>
        <c:auto val="1"/>
        <c:lblAlgn val="ctr"/>
        <c:lblOffset val="100"/>
        <c:tickLblSkip val="1"/>
        <c:noMultiLvlLbl val="0"/>
      </c:catAx>
      <c:valAx>
        <c:axId val="4080294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40801408"/>
        <c:crosses val="autoZero"/>
        <c:crossBetween val="between"/>
        <c:majorUnit val="10"/>
        <c:minorUnit val="1"/>
      </c:valAx>
      <c:spPr>
        <a:ln>
          <a:noFill/>
        </a:ln>
      </c:spPr>
    </c:plotArea>
    <c:legend>
      <c:legendPos val="t"/>
      <c:layout>
        <c:manualLayout>
          <c:xMode val="edge"/>
          <c:yMode val="edge"/>
          <c:x val="0.45166887907903713"/>
          <c:y val="2.2869928250016672E-2"/>
          <c:w val="0.47899936128826925"/>
          <c:h val="9.0164258309975237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70679869125716"/>
          <c:y val="7.6050299207403013E-2"/>
          <c:w val="0.79107103112432842"/>
          <c:h val="0.85839690562908821"/>
        </c:manualLayout>
      </c:layout>
      <c:barChart>
        <c:barDir val="bar"/>
        <c:grouping val="stacked"/>
        <c:varyColors val="0"/>
        <c:ser>
          <c:idx val="0"/>
          <c:order val="0"/>
          <c:tx>
            <c:strRef>
              <c:f>Taul1!$B$4</c:f>
              <c:strCache>
                <c:ptCount val="1"/>
                <c:pt idx="0">
                  <c:v>Erittäin tärkeää</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Taul1!$A$5:$A$17</c:f>
              <c:strCache>
                <c:ptCount val="13"/>
                <c:pt idx="0">
                  <c:v>2018, n=1004</c:v>
                </c:pt>
                <c:pt idx="1">
                  <c:v>2017, n=1007</c:v>
                </c:pt>
                <c:pt idx="2">
                  <c:v>2016, n=1004</c:v>
                </c:pt>
                <c:pt idx="3">
                  <c:v>2015, n=992</c:v>
                </c:pt>
                <c:pt idx="4">
                  <c:v>2014, n=1011</c:v>
                </c:pt>
                <c:pt idx="5">
                  <c:v>2013, n=987</c:v>
                </c:pt>
                <c:pt idx="6">
                  <c:v>2012, n=1010</c:v>
                </c:pt>
                <c:pt idx="7">
                  <c:v>2011, n=1007</c:v>
                </c:pt>
                <c:pt idx="8">
                  <c:v>2010, n=989</c:v>
                </c:pt>
                <c:pt idx="9">
                  <c:v>2009, n=1000</c:v>
                </c:pt>
                <c:pt idx="10">
                  <c:v>2008, n=978</c:v>
                </c:pt>
                <c:pt idx="11">
                  <c:v>2007, n=993</c:v>
                </c:pt>
                <c:pt idx="12">
                  <c:v>2006, n=1006</c:v>
                </c:pt>
              </c:strCache>
            </c:strRef>
          </c:cat>
          <c:val>
            <c:numRef>
              <c:f>Taul1!$B$5:$B$17</c:f>
              <c:numCache>
                <c:formatCode>General</c:formatCode>
                <c:ptCount val="13"/>
                <c:pt idx="0">
                  <c:v>46.88212</c:v>
                </c:pt>
                <c:pt idx="1">
                  <c:v>42.360590000000002</c:v>
                </c:pt>
                <c:pt idx="2">
                  <c:v>36.161960000000001</c:v>
                </c:pt>
                <c:pt idx="3">
                  <c:v>42.27675</c:v>
                </c:pt>
                <c:pt idx="4">
                  <c:v>30</c:v>
                </c:pt>
                <c:pt idx="5">
                  <c:v>31.4</c:v>
                </c:pt>
                <c:pt idx="6">
                  <c:v>28</c:v>
                </c:pt>
                <c:pt idx="7">
                  <c:v>30.5</c:v>
                </c:pt>
                <c:pt idx="8">
                  <c:v>27</c:v>
                </c:pt>
                <c:pt idx="9">
                  <c:v>30</c:v>
                </c:pt>
                <c:pt idx="10">
                  <c:v>37</c:v>
                </c:pt>
                <c:pt idx="11">
                  <c:v>43.3</c:v>
                </c:pt>
                <c:pt idx="12">
                  <c:v>38</c:v>
                </c:pt>
              </c:numCache>
            </c:numRef>
          </c:val>
          <c:extLst xmlns:c16r2="http://schemas.microsoft.com/office/drawing/2015/06/chart">
            <c:ext xmlns:c16="http://schemas.microsoft.com/office/drawing/2014/chart" uri="{C3380CC4-5D6E-409C-BE32-E72D297353CC}">
              <c16:uniqueId val="{00000000-229A-4306-9765-DAA01E0CEEAD}"/>
            </c:ext>
          </c:extLst>
        </c:ser>
        <c:ser>
          <c:idx val="1"/>
          <c:order val="1"/>
          <c:tx>
            <c:strRef>
              <c:f>Taul1!$C$4</c:f>
              <c:strCache>
                <c:ptCount val="1"/>
                <c:pt idx="0">
                  <c:v>Melko tärkeää</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Taul1!$A$5:$A$17</c:f>
              <c:strCache>
                <c:ptCount val="13"/>
                <c:pt idx="0">
                  <c:v>2018, n=1004</c:v>
                </c:pt>
                <c:pt idx="1">
                  <c:v>2017, n=1007</c:v>
                </c:pt>
                <c:pt idx="2">
                  <c:v>2016, n=1004</c:v>
                </c:pt>
                <c:pt idx="3">
                  <c:v>2015, n=992</c:v>
                </c:pt>
                <c:pt idx="4">
                  <c:v>2014, n=1011</c:v>
                </c:pt>
                <c:pt idx="5">
                  <c:v>2013, n=987</c:v>
                </c:pt>
                <c:pt idx="6">
                  <c:v>2012, n=1010</c:v>
                </c:pt>
                <c:pt idx="7">
                  <c:v>2011, n=1007</c:v>
                </c:pt>
                <c:pt idx="8">
                  <c:v>2010, n=989</c:v>
                </c:pt>
                <c:pt idx="9">
                  <c:v>2009, n=1000</c:v>
                </c:pt>
                <c:pt idx="10">
                  <c:v>2008, n=978</c:v>
                </c:pt>
                <c:pt idx="11">
                  <c:v>2007, n=993</c:v>
                </c:pt>
                <c:pt idx="12">
                  <c:v>2006, n=1006</c:v>
                </c:pt>
              </c:strCache>
            </c:strRef>
          </c:cat>
          <c:val>
            <c:numRef>
              <c:f>Taul1!$C$5:$C$17</c:f>
              <c:numCache>
                <c:formatCode>General</c:formatCode>
                <c:ptCount val="13"/>
                <c:pt idx="0">
                  <c:v>40.625590000000003</c:v>
                </c:pt>
                <c:pt idx="1">
                  <c:v>42.918840000000003</c:v>
                </c:pt>
                <c:pt idx="2">
                  <c:v>47.758620000000001</c:v>
                </c:pt>
                <c:pt idx="3">
                  <c:v>44.880130000000001</c:v>
                </c:pt>
                <c:pt idx="4">
                  <c:v>52</c:v>
                </c:pt>
                <c:pt idx="5">
                  <c:v>49.4</c:v>
                </c:pt>
                <c:pt idx="6">
                  <c:v>51</c:v>
                </c:pt>
                <c:pt idx="7">
                  <c:v>51.5</c:v>
                </c:pt>
                <c:pt idx="8">
                  <c:v>53</c:v>
                </c:pt>
                <c:pt idx="9">
                  <c:v>53</c:v>
                </c:pt>
                <c:pt idx="10">
                  <c:v>49</c:v>
                </c:pt>
                <c:pt idx="11">
                  <c:v>46.3</c:v>
                </c:pt>
                <c:pt idx="12">
                  <c:v>48</c:v>
                </c:pt>
              </c:numCache>
            </c:numRef>
          </c:val>
          <c:extLst xmlns:c16r2="http://schemas.microsoft.com/office/drawing/2015/06/chart">
            <c:ext xmlns:c16="http://schemas.microsoft.com/office/drawing/2014/chart" uri="{C3380CC4-5D6E-409C-BE32-E72D297353CC}">
              <c16:uniqueId val="{00000001-229A-4306-9765-DAA01E0CEEAD}"/>
            </c:ext>
          </c:extLst>
        </c:ser>
        <c:ser>
          <c:idx val="2"/>
          <c:order val="2"/>
          <c:tx>
            <c:strRef>
              <c:f>Taul1!$D$4</c:f>
              <c:strCache>
                <c:ptCount val="1"/>
                <c:pt idx="0">
                  <c:v>Melko vähämerkityksistä</c:v>
                </c:pt>
              </c:strCache>
            </c:strRef>
          </c:tx>
          <c:spPr>
            <a:solidFill>
              <a:srgbClr val="F5A2FD"/>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229A-4306-9765-DAA01E0CEEAD}"/>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Taul1!$A$5:$A$17</c:f>
              <c:strCache>
                <c:ptCount val="13"/>
                <c:pt idx="0">
                  <c:v>2018, n=1004</c:v>
                </c:pt>
                <c:pt idx="1">
                  <c:v>2017, n=1007</c:v>
                </c:pt>
                <c:pt idx="2">
                  <c:v>2016, n=1004</c:v>
                </c:pt>
                <c:pt idx="3">
                  <c:v>2015, n=992</c:v>
                </c:pt>
                <c:pt idx="4">
                  <c:v>2014, n=1011</c:v>
                </c:pt>
                <c:pt idx="5">
                  <c:v>2013, n=987</c:v>
                </c:pt>
                <c:pt idx="6">
                  <c:v>2012, n=1010</c:v>
                </c:pt>
                <c:pt idx="7">
                  <c:v>2011, n=1007</c:v>
                </c:pt>
                <c:pt idx="8">
                  <c:v>2010, n=989</c:v>
                </c:pt>
                <c:pt idx="9">
                  <c:v>2009, n=1000</c:v>
                </c:pt>
                <c:pt idx="10">
                  <c:v>2008, n=978</c:v>
                </c:pt>
                <c:pt idx="11">
                  <c:v>2007, n=993</c:v>
                </c:pt>
                <c:pt idx="12">
                  <c:v>2006, n=1006</c:v>
                </c:pt>
              </c:strCache>
            </c:strRef>
          </c:cat>
          <c:val>
            <c:numRef>
              <c:f>Taul1!$D$5:$D$17</c:f>
              <c:numCache>
                <c:formatCode>General</c:formatCode>
                <c:ptCount val="13"/>
                <c:pt idx="0">
                  <c:v>9.9539299999999997</c:v>
                </c:pt>
                <c:pt idx="1">
                  <c:v>11.705780000000001</c:v>
                </c:pt>
                <c:pt idx="2">
                  <c:v>13.279199999999999</c:v>
                </c:pt>
                <c:pt idx="3">
                  <c:v>9.0274599999999996</c:v>
                </c:pt>
                <c:pt idx="4">
                  <c:v>13</c:v>
                </c:pt>
                <c:pt idx="5">
                  <c:v>11</c:v>
                </c:pt>
                <c:pt idx="6">
                  <c:v>15</c:v>
                </c:pt>
                <c:pt idx="7">
                  <c:v>12</c:v>
                </c:pt>
                <c:pt idx="8">
                  <c:v>14</c:v>
                </c:pt>
                <c:pt idx="9">
                  <c:v>11</c:v>
                </c:pt>
                <c:pt idx="10">
                  <c:v>8</c:v>
                </c:pt>
                <c:pt idx="11">
                  <c:v>7</c:v>
                </c:pt>
                <c:pt idx="12">
                  <c:v>9</c:v>
                </c:pt>
              </c:numCache>
            </c:numRef>
          </c:val>
          <c:extLst xmlns:c16r2="http://schemas.microsoft.com/office/drawing/2015/06/chart">
            <c:ext xmlns:c16="http://schemas.microsoft.com/office/drawing/2014/chart" uri="{C3380CC4-5D6E-409C-BE32-E72D297353CC}">
              <c16:uniqueId val="{00000003-229A-4306-9765-DAA01E0CEEAD}"/>
            </c:ext>
          </c:extLst>
        </c:ser>
        <c:ser>
          <c:idx val="3"/>
          <c:order val="3"/>
          <c:tx>
            <c:strRef>
              <c:f>Taul1!$E$4</c:f>
              <c:strCache>
                <c:ptCount val="1"/>
                <c:pt idx="0">
                  <c:v>Yhdentekevää</c:v>
                </c:pt>
              </c:strCache>
            </c:strRef>
          </c:tx>
          <c:spPr>
            <a:solidFill>
              <a:srgbClr val="D070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Taul1!$A$5:$A$17</c:f>
              <c:strCache>
                <c:ptCount val="13"/>
                <c:pt idx="0">
                  <c:v>2018, n=1004</c:v>
                </c:pt>
                <c:pt idx="1">
                  <c:v>2017, n=1007</c:v>
                </c:pt>
                <c:pt idx="2">
                  <c:v>2016, n=1004</c:v>
                </c:pt>
                <c:pt idx="3">
                  <c:v>2015, n=992</c:v>
                </c:pt>
                <c:pt idx="4">
                  <c:v>2014, n=1011</c:v>
                </c:pt>
                <c:pt idx="5">
                  <c:v>2013, n=987</c:v>
                </c:pt>
                <c:pt idx="6">
                  <c:v>2012, n=1010</c:v>
                </c:pt>
                <c:pt idx="7">
                  <c:v>2011, n=1007</c:v>
                </c:pt>
                <c:pt idx="8">
                  <c:v>2010, n=989</c:v>
                </c:pt>
                <c:pt idx="9">
                  <c:v>2009, n=1000</c:v>
                </c:pt>
                <c:pt idx="10">
                  <c:v>2008, n=978</c:v>
                </c:pt>
                <c:pt idx="11">
                  <c:v>2007, n=993</c:v>
                </c:pt>
                <c:pt idx="12">
                  <c:v>2006, n=1006</c:v>
                </c:pt>
              </c:strCache>
            </c:strRef>
          </c:cat>
          <c:val>
            <c:numRef>
              <c:f>Taul1!$E$5:$E$17</c:f>
              <c:numCache>
                <c:formatCode>General</c:formatCode>
                <c:ptCount val="13"/>
                <c:pt idx="0">
                  <c:v>2.1417700000000002</c:v>
                </c:pt>
                <c:pt idx="1">
                  <c:v>2.11212</c:v>
                </c:pt>
                <c:pt idx="2">
                  <c:v>2.0872299999999999</c:v>
                </c:pt>
                <c:pt idx="3">
                  <c:v>3.0729799999999998</c:v>
                </c:pt>
                <c:pt idx="4">
                  <c:v>3</c:v>
                </c:pt>
                <c:pt idx="5">
                  <c:v>6</c:v>
                </c:pt>
                <c:pt idx="6">
                  <c:v>5</c:v>
                </c:pt>
                <c:pt idx="7">
                  <c:v>5</c:v>
                </c:pt>
                <c:pt idx="8">
                  <c:v>4</c:v>
                </c:pt>
                <c:pt idx="9">
                  <c:v>4</c:v>
                </c:pt>
                <c:pt idx="10">
                  <c:v>5</c:v>
                </c:pt>
                <c:pt idx="11">
                  <c:v>2.2000000000000002</c:v>
                </c:pt>
                <c:pt idx="12">
                  <c:v>3</c:v>
                </c:pt>
              </c:numCache>
            </c:numRef>
          </c:val>
          <c:extLst xmlns:c16r2="http://schemas.microsoft.com/office/drawing/2015/06/chart">
            <c:ext xmlns:c16="http://schemas.microsoft.com/office/drawing/2014/chart" uri="{C3380CC4-5D6E-409C-BE32-E72D297353CC}">
              <c16:uniqueId val="{00000004-229A-4306-9765-DAA01E0CEEAD}"/>
            </c:ext>
          </c:extLst>
        </c:ser>
        <c:ser>
          <c:idx val="4"/>
          <c:order val="4"/>
          <c:tx>
            <c:strRef>
              <c:f>Taul1!$F$4</c:f>
              <c:strCache>
                <c:ptCount val="1"/>
                <c:pt idx="0">
                  <c:v>Ei osaa sanoa</c:v>
                </c:pt>
              </c:strCache>
            </c:strRef>
          </c:tx>
          <c:spPr>
            <a:solidFill>
              <a:srgbClr val="E1E1E1"/>
            </a:solidFill>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Taul1!$A$5:$A$17</c:f>
              <c:strCache>
                <c:ptCount val="13"/>
                <c:pt idx="0">
                  <c:v>2018, n=1004</c:v>
                </c:pt>
                <c:pt idx="1">
                  <c:v>2017, n=1007</c:v>
                </c:pt>
                <c:pt idx="2">
                  <c:v>2016, n=1004</c:v>
                </c:pt>
                <c:pt idx="3">
                  <c:v>2015, n=992</c:v>
                </c:pt>
                <c:pt idx="4">
                  <c:v>2014, n=1011</c:v>
                </c:pt>
                <c:pt idx="5">
                  <c:v>2013, n=987</c:v>
                </c:pt>
                <c:pt idx="6">
                  <c:v>2012, n=1010</c:v>
                </c:pt>
                <c:pt idx="7">
                  <c:v>2011, n=1007</c:v>
                </c:pt>
                <c:pt idx="8">
                  <c:v>2010, n=989</c:v>
                </c:pt>
                <c:pt idx="9">
                  <c:v>2009, n=1000</c:v>
                </c:pt>
                <c:pt idx="10">
                  <c:v>2008, n=978</c:v>
                </c:pt>
                <c:pt idx="11">
                  <c:v>2007, n=993</c:v>
                </c:pt>
                <c:pt idx="12">
                  <c:v>2006, n=1006</c:v>
                </c:pt>
              </c:strCache>
            </c:strRef>
          </c:cat>
          <c:val>
            <c:numRef>
              <c:f>Taul1!$F$5:$F$17</c:f>
              <c:numCache>
                <c:formatCode>General</c:formatCode>
                <c:ptCount val="13"/>
                <c:pt idx="0">
                  <c:v>0.39660000000000001</c:v>
                </c:pt>
                <c:pt idx="1">
                  <c:v>0.90266000000000002</c:v>
                </c:pt>
                <c:pt idx="2">
                  <c:v>0.71297999999999995</c:v>
                </c:pt>
                <c:pt idx="3">
                  <c:v>0.74268999999999996</c:v>
                </c:pt>
                <c:pt idx="4">
                  <c:v>2</c:v>
                </c:pt>
                <c:pt idx="5">
                  <c:v>2.2000000000000002</c:v>
                </c:pt>
                <c:pt idx="6">
                  <c:v>1</c:v>
                </c:pt>
                <c:pt idx="7">
                  <c:v>1</c:v>
                </c:pt>
                <c:pt idx="8">
                  <c:v>2</c:v>
                </c:pt>
                <c:pt idx="9">
                  <c:v>2</c:v>
                </c:pt>
                <c:pt idx="10">
                  <c:v>1</c:v>
                </c:pt>
                <c:pt idx="11">
                  <c:v>1.2</c:v>
                </c:pt>
                <c:pt idx="12">
                  <c:v>2</c:v>
                </c:pt>
              </c:numCache>
            </c:numRef>
          </c:val>
          <c:extLst xmlns:c16r2="http://schemas.microsoft.com/office/drawing/2015/06/chart">
            <c:ext xmlns:c16="http://schemas.microsoft.com/office/drawing/2014/chart" uri="{C3380CC4-5D6E-409C-BE32-E72D297353CC}">
              <c16:uniqueId val="{00000005-229A-4306-9765-DAA01E0CEEAD}"/>
            </c:ext>
          </c:extLst>
        </c:ser>
        <c:dLbls>
          <c:showLegendKey val="0"/>
          <c:showVal val="0"/>
          <c:showCatName val="0"/>
          <c:showSerName val="0"/>
          <c:showPercent val="0"/>
          <c:showBubbleSize val="0"/>
        </c:dLbls>
        <c:gapWidth val="25"/>
        <c:overlap val="100"/>
        <c:axId val="35401088"/>
        <c:axId val="35431552"/>
      </c:barChart>
      <c:catAx>
        <c:axId val="35401088"/>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5431552"/>
        <c:crosses val="autoZero"/>
        <c:auto val="1"/>
        <c:lblAlgn val="ctr"/>
        <c:lblOffset val="100"/>
        <c:tickLblSkip val="1"/>
        <c:noMultiLvlLbl val="0"/>
      </c:catAx>
      <c:valAx>
        <c:axId val="35431552"/>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5401088"/>
        <c:crosses val="autoZero"/>
        <c:crossBetween val="between"/>
        <c:majorUnit val="10"/>
        <c:minorUnit val="1"/>
      </c:valAx>
      <c:spPr>
        <a:ln>
          <a:noFill/>
        </a:ln>
      </c:spPr>
    </c:plotArea>
    <c:legend>
      <c:legendPos val="t"/>
      <c:layout>
        <c:manualLayout>
          <c:xMode val="edge"/>
          <c:yMode val="edge"/>
          <c:x val="0.14092220984109055"/>
          <c:y val="1.7559605756640465E-2"/>
          <c:w val="0.78859511693644568"/>
          <c:h val="5.830232334971798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41724188179992"/>
          <c:y val="0.1264984641769068"/>
          <c:w val="0.61843399265880261"/>
          <c:h val="0.80794874643558123"/>
        </c:manualLayout>
      </c:layout>
      <c:barChart>
        <c:barDir val="bar"/>
        <c:grouping val="stacked"/>
        <c:varyColors val="0"/>
        <c:ser>
          <c:idx val="0"/>
          <c:order val="0"/>
          <c:tx>
            <c:strRef>
              <c:f>Taul1!$B$4</c:f>
              <c:strCache>
                <c:ptCount val="1"/>
                <c:pt idx="0">
                  <c:v>Erittäin
tärkeä</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Taul1!$A$5:$A$22</c:f>
              <c:strCache>
                <c:ptCount val="18"/>
                <c:pt idx="0">
                  <c:v>Suuralue</c:v>
                </c:pt>
                <c:pt idx="1">
                  <c:v>Hki-Uusimaa/Etelä-Suomi, n=477</c:v>
                </c:pt>
                <c:pt idx="2">
                  <c:v>Länsi-Suomi, n=208</c:v>
                </c:pt>
                <c:pt idx="3">
                  <c:v>Pohjois- ja Itä-Suomi, n=319</c:v>
                </c:pt>
                <c:pt idx="4">
                  <c:v>Talouden bruttotulot vuodessa</c:v>
                </c:pt>
                <c:pt idx="5">
                  <c:v>Alle 20 000 eur/v, n=243</c:v>
                </c:pt>
                <c:pt idx="6">
                  <c:v>20 001 - 40 000 eur/v, n=262</c:v>
                </c:pt>
                <c:pt idx="7">
                  <c:v>Yli 40 000 eur/v, n=348</c:v>
                </c:pt>
                <c:pt idx="8">
                  <c:v>Äänestäisi eduskuntavaaleissa</c:v>
                </c:pt>
                <c:pt idx="9">
                  <c:v>Ruotsalainen Kansanpuolue (RKP), n=13</c:v>
                </c:pt>
                <c:pt idx="10">
                  <c:v>Vasemmistoliitto, n=70</c:v>
                </c:pt>
                <c:pt idx="11">
                  <c:v>Suomen Sosialidemokraattinen Puolue (SDP), n=140</c:v>
                </c:pt>
                <c:pt idx="12">
                  <c:v>Suomen Keskusta, n=74</c:v>
                </c:pt>
                <c:pt idx="13">
                  <c:v>Vihreä Liitto, n=148</c:v>
                </c:pt>
                <c:pt idx="14">
                  <c:v>Kansallinen Kokoomus (KOK), n=102</c:v>
                </c:pt>
                <c:pt idx="15">
                  <c:v>Suomen Kristillisdemokraatit (KD), n=31</c:v>
                </c:pt>
                <c:pt idx="16">
                  <c:v>Perussuomalaiset, n=77</c:v>
                </c:pt>
                <c:pt idx="17">
                  <c:v>Sininen tulevaisuus /Uusi vaihtoehto, n=6</c:v>
                </c:pt>
              </c:strCache>
            </c:strRef>
          </c:cat>
          <c:val>
            <c:numRef>
              <c:f>Taul1!$B$5:$B$22</c:f>
              <c:numCache>
                <c:formatCode>General</c:formatCode>
                <c:ptCount val="18"/>
                <c:pt idx="1">
                  <c:v>94.31138</c:v>
                </c:pt>
                <c:pt idx="2">
                  <c:v>92.165670000000006</c:v>
                </c:pt>
                <c:pt idx="3">
                  <c:v>93.43862</c:v>
                </c:pt>
                <c:pt idx="5">
                  <c:v>93.874139999999997</c:v>
                </c:pt>
                <c:pt idx="6">
                  <c:v>92.959689999999995</c:v>
                </c:pt>
                <c:pt idx="7">
                  <c:v>93.608270000000005</c:v>
                </c:pt>
                <c:pt idx="9">
                  <c:v>100</c:v>
                </c:pt>
                <c:pt idx="10">
                  <c:v>99.302459999999996</c:v>
                </c:pt>
                <c:pt idx="11">
                  <c:v>97.861170000000001</c:v>
                </c:pt>
                <c:pt idx="12">
                  <c:v>96.684299999999993</c:v>
                </c:pt>
                <c:pt idx="13">
                  <c:v>95.900620000000004</c:v>
                </c:pt>
                <c:pt idx="14">
                  <c:v>93.29907</c:v>
                </c:pt>
                <c:pt idx="15">
                  <c:v>89.20814</c:v>
                </c:pt>
                <c:pt idx="16">
                  <c:v>84.345380000000006</c:v>
                </c:pt>
                <c:pt idx="17">
                  <c:v>80.411280000000005</c:v>
                </c:pt>
              </c:numCache>
            </c:numRef>
          </c:val>
          <c:extLst xmlns:c16r2="http://schemas.microsoft.com/office/drawing/2015/06/chart">
            <c:ext xmlns:c16="http://schemas.microsoft.com/office/drawing/2014/chart" uri="{C3380CC4-5D6E-409C-BE32-E72D297353CC}">
              <c16:uniqueId val="{00000000-229A-4306-9765-DAA01E0CEEAD}"/>
            </c:ext>
          </c:extLst>
        </c:ser>
        <c:ser>
          <c:idx val="1"/>
          <c:order val="1"/>
          <c:tx>
            <c:strRef>
              <c:f>Taul1!$C$4</c:f>
              <c:strCache>
                <c:ptCount val="1"/>
                <c:pt idx="0">
                  <c:v>Melko
tärkeä</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Taul1!$A$5:$A$22</c:f>
              <c:strCache>
                <c:ptCount val="18"/>
                <c:pt idx="0">
                  <c:v>Suuralue</c:v>
                </c:pt>
                <c:pt idx="1">
                  <c:v>Hki-Uusimaa/Etelä-Suomi, n=477</c:v>
                </c:pt>
                <c:pt idx="2">
                  <c:v>Länsi-Suomi, n=208</c:v>
                </c:pt>
                <c:pt idx="3">
                  <c:v>Pohjois- ja Itä-Suomi, n=319</c:v>
                </c:pt>
                <c:pt idx="4">
                  <c:v>Talouden bruttotulot vuodessa</c:v>
                </c:pt>
                <c:pt idx="5">
                  <c:v>Alle 20 000 eur/v, n=243</c:v>
                </c:pt>
                <c:pt idx="6">
                  <c:v>20 001 - 40 000 eur/v, n=262</c:v>
                </c:pt>
                <c:pt idx="7">
                  <c:v>Yli 40 000 eur/v, n=348</c:v>
                </c:pt>
                <c:pt idx="8">
                  <c:v>Äänestäisi eduskuntavaaleissa</c:v>
                </c:pt>
                <c:pt idx="9">
                  <c:v>Ruotsalainen Kansanpuolue (RKP), n=13</c:v>
                </c:pt>
                <c:pt idx="10">
                  <c:v>Vasemmistoliitto, n=70</c:v>
                </c:pt>
                <c:pt idx="11">
                  <c:v>Suomen Sosialidemokraattinen Puolue (SDP), n=140</c:v>
                </c:pt>
                <c:pt idx="12">
                  <c:v>Suomen Keskusta, n=74</c:v>
                </c:pt>
                <c:pt idx="13">
                  <c:v>Vihreä Liitto, n=148</c:v>
                </c:pt>
                <c:pt idx="14">
                  <c:v>Kansallinen Kokoomus (KOK), n=102</c:v>
                </c:pt>
                <c:pt idx="15">
                  <c:v>Suomen Kristillisdemokraatit (KD), n=31</c:v>
                </c:pt>
                <c:pt idx="16">
                  <c:v>Perussuomalaiset, n=77</c:v>
                </c:pt>
                <c:pt idx="17">
                  <c:v>Sininen tulevaisuus /Uusi vaihtoehto, n=6</c:v>
                </c:pt>
              </c:strCache>
            </c:strRef>
          </c:cat>
          <c:val>
            <c:numRef>
              <c:f>Taul1!$C$5:$C$22</c:f>
              <c:numCache>
                <c:formatCode>General</c:formatCode>
                <c:ptCount val="18"/>
                <c:pt idx="1">
                  <c:v>3.4218000000000002</c:v>
                </c:pt>
                <c:pt idx="2">
                  <c:v>7.5194299999999998</c:v>
                </c:pt>
                <c:pt idx="3">
                  <c:v>3.1203099999999999</c:v>
                </c:pt>
                <c:pt idx="5">
                  <c:v>3.8355600000000001</c:v>
                </c:pt>
                <c:pt idx="6">
                  <c:v>2.98062</c:v>
                </c:pt>
                <c:pt idx="7">
                  <c:v>5.5357200000000004</c:v>
                </c:pt>
                <c:pt idx="10">
                  <c:v>0.69754000000000005</c:v>
                </c:pt>
                <c:pt idx="11">
                  <c:v>1.4630099999999999</c:v>
                </c:pt>
                <c:pt idx="12">
                  <c:v>3.3157000000000001</c:v>
                </c:pt>
                <c:pt idx="13">
                  <c:v>1.53616</c:v>
                </c:pt>
                <c:pt idx="14">
                  <c:v>6.1032500000000001</c:v>
                </c:pt>
                <c:pt idx="15">
                  <c:v>2.37879</c:v>
                </c:pt>
                <c:pt idx="16">
                  <c:v>12.89453</c:v>
                </c:pt>
                <c:pt idx="17">
                  <c:v>19.588719999999999</c:v>
                </c:pt>
              </c:numCache>
            </c:numRef>
          </c:val>
          <c:extLst xmlns:c16r2="http://schemas.microsoft.com/office/drawing/2015/06/chart">
            <c:ext xmlns:c16="http://schemas.microsoft.com/office/drawing/2014/chart" uri="{C3380CC4-5D6E-409C-BE32-E72D297353CC}">
              <c16:uniqueId val="{00000001-229A-4306-9765-DAA01E0CEEAD}"/>
            </c:ext>
          </c:extLst>
        </c:ser>
        <c:ser>
          <c:idx val="2"/>
          <c:order val="2"/>
          <c:tx>
            <c:strRef>
              <c:f>Taul1!$D$4</c:f>
              <c:strCache>
                <c:ptCount val="1"/>
                <c:pt idx="0">
                  <c:v>Yksi tavoite
muiden rinnalla</c:v>
                </c:pt>
              </c:strCache>
            </c:strRef>
          </c:tx>
          <c:spPr>
            <a:solidFill>
              <a:srgbClr val="F5A2FD"/>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229A-4306-9765-DAA01E0CEEAD}"/>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Taul1!$A$5:$A$22</c:f>
              <c:strCache>
                <c:ptCount val="18"/>
                <c:pt idx="0">
                  <c:v>Suuralue</c:v>
                </c:pt>
                <c:pt idx="1">
                  <c:v>Hki-Uusimaa/Etelä-Suomi, n=477</c:v>
                </c:pt>
                <c:pt idx="2">
                  <c:v>Länsi-Suomi, n=208</c:v>
                </c:pt>
                <c:pt idx="3">
                  <c:v>Pohjois- ja Itä-Suomi, n=319</c:v>
                </c:pt>
                <c:pt idx="4">
                  <c:v>Talouden bruttotulot vuodessa</c:v>
                </c:pt>
                <c:pt idx="5">
                  <c:v>Alle 20 000 eur/v, n=243</c:v>
                </c:pt>
                <c:pt idx="6">
                  <c:v>20 001 - 40 000 eur/v, n=262</c:v>
                </c:pt>
                <c:pt idx="7">
                  <c:v>Yli 40 000 eur/v, n=348</c:v>
                </c:pt>
                <c:pt idx="8">
                  <c:v>Äänestäisi eduskuntavaaleissa</c:v>
                </c:pt>
                <c:pt idx="9">
                  <c:v>Ruotsalainen Kansanpuolue (RKP), n=13</c:v>
                </c:pt>
                <c:pt idx="10">
                  <c:v>Vasemmistoliitto, n=70</c:v>
                </c:pt>
                <c:pt idx="11">
                  <c:v>Suomen Sosialidemokraattinen Puolue (SDP), n=140</c:v>
                </c:pt>
                <c:pt idx="12">
                  <c:v>Suomen Keskusta, n=74</c:v>
                </c:pt>
                <c:pt idx="13">
                  <c:v>Vihreä Liitto, n=148</c:v>
                </c:pt>
                <c:pt idx="14">
                  <c:v>Kansallinen Kokoomus (KOK), n=102</c:v>
                </c:pt>
                <c:pt idx="15">
                  <c:v>Suomen Kristillisdemokraatit (KD), n=31</c:v>
                </c:pt>
                <c:pt idx="16">
                  <c:v>Perussuomalaiset, n=77</c:v>
                </c:pt>
                <c:pt idx="17">
                  <c:v>Sininen tulevaisuus /Uusi vaihtoehto, n=6</c:v>
                </c:pt>
              </c:strCache>
            </c:strRef>
          </c:cat>
          <c:val>
            <c:numRef>
              <c:f>Taul1!$D$5:$D$22</c:f>
              <c:numCache>
                <c:formatCode>General</c:formatCode>
                <c:ptCount val="18"/>
                <c:pt idx="1">
                  <c:v>1.4484699999999999</c:v>
                </c:pt>
                <c:pt idx="3">
                  <c:v>1.6970799999999999</c:v>
                </c:pt>
                <c:pt idx="5">
                  <c:v>1.53975</c:v>
                </c:pt>
                <c:pt idx="6">
                  <c:v>1.4429399999999999</c:v>
                </c:pt>
                <c:pt idx="7">
                  <c:v>0.85601000000000005</c:v>
                </c:pt>
                <c:pt idx="11">
                  <c:v>0.67581999999999998</c:v>
                </c:pt>
                <c:pt idx="13">
                  <c:v>2.2454800000000001</c:v>
                </c:pt>
                <c:pt idx="14">
                  <c:v>0.59767000000000003</c:v>
                </c:pt>
                <c:pt idx="16">
                  <c:v>2.2509199999999998</c:v>
                </c:pt>
              </c:numCache>
            </c:numRef>
          </c:val>
          <c:extLst xmlns:c16r2="http://schemas.microsoft.com/office/drawing/2015/06/chart">
            <c:ext xmlns:c16="http://schemas.microsoft.com/office/drawing/2014/chart" uri="{C3380CC4-5D6E-409C-BE32-E72D297353CC}">
              <c16:uniqueId val="{00000003-229A-4306-9765-DAA01E0CEEAD}"/>
            </c:ext>
          </c:extLst>
        </c:ser>
        <c:ser>
          <c:idx val="3"/>
          <c:order val="3"/>
          <c:tx>
            <c:strRef>
              <c:f>Taul1!$E$4</c:f>
              <c:strCache>
                <c:ptCount val="1"/>
                <c:pt idx="0">
                  <c:v>Ei kovinkaan
tärkeä</c:v>
                </c:pt>
              </c:strCache>
            </c:strRef>
          </c:tx>
          <c:spPr>
            <a:solidFill>
              <a:srgbClr val="D070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Taul1!$A$5:$A$22</c:f>
              <c:strCache>
                <c:ptCount val="18"/>
                <c:pt idx="0">
                  <c:v>Suuralue</c:v>
                </c:pt>
                <c:pt idx="1">
                  <c:v>Hki-Uusimaa/Etelä-Suomi, n=477</c:v>
                </c:pt>
                <c:pt idx="2">
                  <c:v>Länsi-Suomi, n=208</c:v>
                </c:pt>
                <c:pt idx="3">
                  <c:v>Pohjois- ja Itä-Suomi, n=319</c:v>
                </c:pt>
                <c:pt idx="4">
                  <c:v>Talouden bruttotulot vuodessa</c:v>
                </c:pt>
                <c:pt idx="5">
                  <c:v>Alle 20 000 eur/v, n=243</c:v>
                </c:pt>
                <c:pt idx="6">
                  <c:v>20 001 - 40 000 eur/v, n=262</c:v>
                </c:pt>
                <c:pt idx="7">
                  <c:v>Yli 40 000 eur/v, n=348</c:v>
                </c:pt>
                <c:pt idx="8">
                  <c:v>Äänestäisi eduskuntavaaleissa</c:v>
                </c:pt>
                <c:pt idx="9">
                  <c:v>Ruotsalainen Kansanpuolue (RKP), n=13</c:v>
                </c:pt>
                <c:pt idx="10">
                  <c:v>Vasemmistoliitto, n=70</c:v>
                </c:pt>
                <c:pt idx="11">
                  <c:v>Suomen Sosialidemokraattinen Puolue (SDP), n=140</c:v>
                </c:pt>
                <c:pt idx="12">
                  <c:v>Suomen Keskusta, n=74</c:v>
                </c:pt>
                <c:pt idx="13">
                  <c:v>Vihreä Liitto, n=148</c:v>
                </c:pt>
                <c:pt idx="14">
                  <c:v>Kansallinen Kokoomus (KOK), n=102</c:v>
                </c:pt>
                <c:pt idx="15">
                  <c:v>Suomen Kristillisdemokraatit (KD), n=31</c:v>
                </c:pt>
                <c:pt idx="16">
                  <c:v>Perussuomalaiset, n=77</c:v>
                </c:pt>
                <c:pt idx="17">
                  <c:v>Sininen tulevaisuus /Uusi vaihtoehto, n=6</c:v>
                </c:pt>
              </c:strCache>
            </c:strRef>
          </c:cat>
          <c:val>
            <c:numRef>
              <c:f>Taul1!$E$5:$E$22</c:f>
              <c:numCache>
                <c:formatCode>General</c:formatCode>
                <c:ptCount val="18"/>
                <c:pt idx="1">
                  <c:v>0.67888999999999999</c:v>
                </c:pt>
                <c:pt idx="2">
                  <c:v>0.31489</c:v>
                </c:pt>
                <c:pt idx="3">
                  <c:v>0.25691999999999998</c:v>
                </c:pt>
                <c:pt idx="5">
                  <c:v>0.75055000000000005</c:v>
                </c:pt>
                <c:pt idx="6">
                  <c:v>1.02312</c:v>
                </c:pt>
                <c:pt idx="13">
                  <c:v>0.31774000000000002</c:v>
                </c:pt>
                <c:pt idx="15">
                  <c:v>8.4130800000000008</c:v>
                </c:pt>
                <c:pt idx="16">
                  <c:v>0.50917000000000001</c:v>
                </c:pt>
              </c:numCache>
            </c:numRef>
          </c:val>
          <c:extLst xmlns:c16r2="http://schemas.microsoft.com/office/drawing/2015/06/chart">
            <c:ext xmlns:c16="http://schemas.microsoft.com/office/drawing/2014/chart" uri="{C3380CC4-5D6E-409C-BE32-E72D297353CC}">
              <c16:uniqueId val="{00000004-229A-4306-9765-DAA01E0CEEAD}"/>
            </c:ext>
          </c:extLst>
        </c:ser>
        <c:ser>
          <c:idx val="4"/>
          <c:order val="4"/>
          <c:tx>
            <c:strRef>
              <c:f>Taul1!$F$4</c:f>
              <c:strCache>
                <c:ptCount val="1"/>
                <c:pt idx="0">
                  <c:v>Ei osaa
sanoa</c:v>
                </c:pt>
              </c:strCache>
            </c:strRef>
          </c:tx>
          <c:spPr>
            <a:solidFill>
              <a:srgbClr val="E1E1E1"/>
            </a:solidFill>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Taul1!$A$5:$A$22</c:f>
              <c:strCache>
                <c:ptCount val="18"/>
                <c:pt idx="0">
                  <c:v>Suuralue</c:v>
                </c:pt>
                <c:pt idx="1">
                  <c:v>Hki-Uusimaa/Etelä-Suomi, n=477</c:v>
                </c:pt>
                <c:pt idx="2">
                  <c:v>Länsi-Suomi, n=208</c:v>
                </c:pt>
                <c:pt idx="3">
                  <c:v>Pohjois- ja Itä-Suomi, n=319</c:v>
                </c:pt>
                <c:pt idx="4">
                  <c:v>Talouden bruttotulot vuodessa</c:v>
                </c:pt>
                <c:pt idx="5">
                  <c:v>Alle 20 000 eur/v, n=243</c:v>
                </c:pt>
                <c:pt idx="6">
                  <c:v>20 001 - 40 000 eur/v, n=262</c:v>
                </c:pt>
                <c:pt idx="7">
                  <c:v>Yli 40 000 eur/v, n=348</c:v>
                </c:pt>
                <c:pt idx="8">
                  <c:v>Äänestäisi eduskuntavaaleissa</c:v>
                </c:pt>
                <c:pt idx="9">
                  <c:v>Ruotsalainen Kansanpuolue (RKP), n=13</c:v>
                </c:pt>
                <c:pt idx="10">
                  <c:v>Vasemmistoliitto, n=70</c:v>
                </c:pt>
                <c:pt idx="11">
                  <c:v>Suomen Sosialidemokraattinen Puolue (SDP), n=140</c:v>
                </c:pt>
                <c:pt idx="12">
                  <c:v>Suomen Keskusta, n=74</c:v>
                </c:pt>
                <c:pt idx="13">
                  <c:v>Vihreä Liitto, n=148</c:v>
                </c:pt>
                <c:pt idx="14">
                  <c:v>Kansallinen Kokoomus (KOK), n=102</c:v>
                </c:pt>
                <c:pt idx="15">
                  <c:v>Suomen Kristillisdemokraatit (KD), n=31</c:v>
                </c:pt>
                <c:pt idx="16">
                  <c:v>Perussuomalaiset, n=77</c:v>
                </c:pt>
                <c:pt idx="17">
                  <c:v>Sininen tulevaisuus /Uusi vaihtoehto, n=6</c:v>
                </c:pt>
              </c:strCache>
            </c:strRef>
          </c:cat>
          <c:val>
            <c:numRef>
              <c:f>Taul1!$F$5:$F$22</c:f>
              <c:numCache>
                <c:formatCode>General</c:formatCode>
                <c:ptCount val="18"/>
                <c:pt idx="1">
                  <c:v>0.13946</c:v>
                </c:pt>
                <c:pt idx="3">
                  <c:v>1.48706</c:v>
                </c:pt>
                <c:pt idx="6">
                  <c:v>1.59362</c:v>
                </c:pt>
              </c:numCache>
            </c:numRef>
          </c:val>
          <c:extLst xmlns:c16r2="http://schemas.microsoft.com/office/drawing/2015/06/chart">
            <c:ext xmlns:c16="http://schemas.microsoft.com/office/drawing/2014/chart" uri="{C3380CC4-5D6E-409C-BE32-E72D297353CC}">
              <c16:uniqueId val="{00000005-229A-4306-9765-DAA01E0CEEAD}"/>
            </c:ext>
          </c:extLst>
        </c:ser>
        <c:dLbls>
          <c:showLegendKey val="0"/>
          <c:showVal val="0"/>
          <c:showCatName val="0"/>
          <c:showSerName val="0"/>
          <c:showPercent val="0"/>
          <c:showBubbleSize val="0"/>
        </c:dLbls>
        <c:gapWidth val="25"/>
        <c:overlap val="100"/>
        <c:axId val="54219520"/>
        <c:axId val="54221056"/>
      </c:barChart>
      <c:catAx>
        <c:axId val="54219520"/>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54221056"/>
        <c:crosses val="autoZero"/>
        <c:auto val="1"/>
        <c:lblAlgn val="ctr"/>
        <c:lblOffset val="100"/>
        <c:tickLblSkip val="1"/>
        <c:noMultiLvlLbl val="0"/>
      </c:catAx>
      <c:valAx>
        <c:axId val="54221056"/>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54219520"/>
        <c:crosses val="autoZero"/>
        <c:crossBetween val="between"/>
        <c:majorUnit val="10"/>
        <c:minorUnit val="1"/>
      </c:valAx>
      <c:spPr>
        <a:ln>
          <a:noFill/>
        </a:ln>
      </c:spPr>
    </c:plotArea>
    <c:legend>
      <c:legendPos val="t"/>
      <c:layout>
        <c:manualLayout>
          <c:xMode val="edge"/>
          <c:yMode val="edge"/>
          <c:x val="0.31240833471684626"/>
          <c:y val="2.2869928250016672E-2"/>
          <c:w val="0.61825990565046007"/>
          <c:h val="9.0164258309975237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41531467631542"/>
          <c:y val="1.2420372697243342E-2"/>
          <c:w val="0.67236241421931719"/>
          <c:h val="0.92020426193132265"/>
        </c:manualLayout>
      </c:layout>
      <c:barChart>
        <c:barDir val="bar"/>
        <c:grouping val="clustered"/>
        <c:varyColors val="0"/>
        <c:ser>
          <c:idx val="0"/>
          <c:order val="0"/>
          <c:tx>
            <c:strRef>
              <c:f>Taul1!$B$4</c:f>
              <c:strCache>
                <c:ptCount val="1"/>
                <c:pt idx="0">
                  <c:v>2018, n=1004</c:v>
                </c:pt>
              </c:strCache>
            </c:strRef>
          </c:tx>
          <c:spPr>
            <a:solidFill>
              <a:srgbClr val="96F000"/>
            </a:solidFill>
          </c:spPr>
          <c:invertIfNegative val="0"/>
          <c:dLbls>
            <c:numFmt formatCode="#,##0" sourceLinked="0"/>
            <c:spPr>
              <a:noFill/>
              <a:ln>
                <a:noFill/>
              </a:ln>
              <a:effectLst/>
            </c:spPr>
            <c:txPr>
              <a:bodyPr/>
              <a:lstStyle/>
              <a:p>
                <a:pPr>
                  <a:defRPr sz="1200" b="0">
                    <a:solidFill>
                      <a:srgbClr val="444444"/>
                    </a:solidFill>
                    <a:latin typeface="Calibri" panose="020F0502020204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Taul1!$A$5:$A$12</c:f>
              <c:strCache>
                <c:ptCount val="8"/>
                <c:pt idx="0">
                  <c:v>Edistää naisten ja tyttöjen asemaa ja oikeuksia</c:v>
                </c:pt>
                <c:pt idx="1">
                  <c:v>Tukea kehitysavulla köyhimpiä maita</c:v>
                </c:pt>
                <c:pt idx="2">
                  <c:v>Tukea kehitysmaiden yksityissektorin vahvistumista ja työpaikkojen syntymistä</c:v>
                </c:pt>
                <c:pt idx="3">
                  <c:v>Kehittää kansainvälisen kaupan pelisääntöjä ja edistää yritysvastuuta</c:v>
                </c:pt>
                <c:pt idx="4">
                  <c:v>Rahoittaa ilmastonmuutoksen hillintää ja siihen sopeutumista</c:v>
                </c:pt>
                <c:pt idx="5">
                  <c:v>Vastaanottaa pakolaisia ja antaa humanitaarista apua</c:v>
                </c:pt>
                <c:pt idx="6">
                  <c:v>Tukea kehitysmaiden veronkantokykyä ja edistää globaalia verovastuullisuutta</c:v>
                </c:pt>
                <c:pt idx="7">
                  <c:v>Ei osaa sanoa</c:v>
                </c:pt>
              </c:strCache>
            </c:strRef>
          </c:cat>
          <c:val>
            <c:numRef>
              <c:f>Taul1!$B$5:$B$12</c:f>
              <c:numCache>
                <c:formatCode>General</c:formatCode>
                <c:ptCount val="8"/>
                <c:pt idx="0">
                  <c:v>75.964650000000006</c:v>
                </c:pt>
                <c:pt idx="1">
                  <c:v>44.931249999999999</c:v>
                </c:pt>
                <c:pt idx="2">
                  <c:v>35.996310000000001</c:v>
                </c:pt>
                <c:pt idx="3">
                  <c:v>31.552890000000001</c:v>
                </c:pt>
                <c:pt idx="4">
                  <c:v>28.328589999999998</c:v>
                </c:pt>
                <c:pt idx="5">
                  <c:v>20.29617</c:v>
                </c:pt>
                <c:pt idx="6">
                  <c:v>14.4269</c:v>
                </c:pt>
                <c:pt idx="7">
                  <c:v>1.0832299999999999</c:v>
                </c:pt>
              </c:numCache>
            </c:numRef>
          </c:val>
          <c:extLst xmlns:c16r2="http://schemas.microsoft.com/office/drawing/2015/06/chart">
            <c:ext xmlns:c16="http://schemas.microsoft.com/office/drawing/2014/chart" uri="{C3380CC4-5D6E-409C-BE32-E72D297353CC}">
              <c16:uniqueId val="{00000000-40DB-450A-B1FD-69DEBE07F059}"/>
            </c:ext>
          </c:extLst>
        </c:ser>
        <c:ser>
          <c:idx val="1"/>
          <c:order val="1"/>
          <c:tx>
            <c:strRef>
              <c:f>Taul1!$C$4</c:f>
              <c:strCache>
                <c:ptCount val="1"/>
                <c:pt idx="0">
                  <c:v>2017, n=1007</c:v>
                </c:pt>
              </c:strCache>
            </c:strRef>
          </c:tx>
          <c:spPr>
            <a:solidFill>
              <a:srgbClr val="444444"/>
            </a:solidFill>
          </c:spPr>
          <c:invertIfNegative val="0"/>
          <c:dLbls>
            <c:numFmt formatCode="#,##0" sourceLinked="0"/>
            <c:spPr>
              <a:noFill/>
              <a:ln>
                <a:noFill/>
              </a:ln>
              <a:effectLst/>
            </c:spPr>
            <c:txPr>
              <a:bodyPr/>
              <a:lstStyle/>
              <a:p>
                <a:pPr>
                  <a:defRPr>
                    <a:solidFill>
                      <a:srgbClr val="444444"/>
                    </a:solidFill>
                    <a:latin typeface="Calibri" panose="020F050202020403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Taul1!$A$5:$A$12</c:f>
              <c:strCache>
                <c:ptCount val="8"/>
                <c:pt idx="0">
                  <c:v>Edistää naisten ja tyttöjen asemaa ja oikeuksia</c:v>
                </c:pt>
                <c:pt idx="1">
                  <c:v>Tukea kehitysavulla köyhimpiä maita</c:v>
                </c:pt>
                <c:pt idx="2">
                  <c:v>Tukea kehitysmaiden yksityissektorin vahvistumista ja työpaikkojen syntymistä</c:v>
                </c:pt>
                <c:pt idx="3">
                  <c:v>Kehittää kansainvälisen kaupan pelisääntöjä ja edistää yritysvastuuta</c:v>
                </c:pt>
                <c:pt idx="4">
                  <c:v>Rahoittaa ilmastonmuutoksen hillintää ja siihen sopeutumista</c:v>
                </c:pt>
                <c:pt idx="5">
                  <c:v>Vastaanottaa pakolaisia ja antaa humanitaarista apua</c:v>
                </c:pt>
                <c:pt idx="6">
                  <c:v>Tukea kehitysmaiden veronkantokykyä ja edistää globaalia verovastuullisuutta</c:v>
                </c:pt>
                <c:pt idx="7">
                  <c:v>Ei osaa sanoa</c:v>
                </c:pt>
              </c:strCache>
            </c:strRef>
          </c:cat>
          <c:val>
            <c:numRef>
              <c:f>Taul1!$C$5:$C$12</c:f>
              <c:numCache>
                <c:formatCode>General</c:formatCode>
                <c:ptCount val="8"/>
                <c:pt idx="0">
                  <c:v>63.873339999999999</c:v>
                </c:pt>
                <c:pt idx="1">
                  <c:v>40.58493</c:v>
                </c:pt>
                <c:pt idx="2">
                  <c:v>36.2622</c:v>
                </c:pt>
                <c:pt idx="3">
                  <c:v>27.996949999999998</c:v>
                </c:pt>
                <c:pt idx="4">
                  <c:v>24.742609999999999</c:v>
                </c:pt>
                <c:pt idx="5">
                  <c:v>18.87687</c:v>
                </c:pt>
                <c:pt idx="6">
                  <c:v>16.246500000000001</c:v>
                </c:pt>
                <c:pt idx="7">
                  <c:v>2.0249100000000002</c:v>
                </c:pt>
              </c:numCache>
            </c:numRef>
          </c:val>
          <c:extLst xmlns:c16r2="http://schemas.microsoft.com/office/drawing/2015/06/chart">
            <c:ext xmlns:c16="http://schemas.microsoft.com/office/drawing/2014/chart" uri="{C3380CC4-5D6E-409C-BE32-E72D297353CC}">
              <c16:uniqueId val="{00000001-40DB-450A-B1FD-69DEBE07F059}"/>
            </c:ext>
          </c:extLst>
        </c:ser>
        <c:dLbls>
          <c:showLegendKey val="0"/>
          <c:showVal val="0"/>
          <c:showCatName val="0"/>
          <c:showSerName val="0"/>
          <c:showPercent val="0"/>
          <c:showBubbleSize val="0"/>
        </c:dLbls>
        <c:gapWidth val="30"/>
        <c:axId val="66612224"/>
        <c:axId val="66614016"/>
      </c:barChart>
      <c:catAx>
        <c:axId val="66612224"/>
        <c:scaling>
          <c:orientation val="maxMin"/>
        </c:scaling>
        <c:delete val="0"/>
        <c:axPos val="l"/>
        <c:numFmt formatCode="General" sourceLinked="0"/>
        <c:majorTickMark val="none"/>
        <c:minorTickMark val="none"/>
        <c:tickLblPos val="nextTo"/>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66614016"/>
        <c:crosses val="autoZero"/>
        <c:auto val="1"/>
        <c:lblAlgn val="ctr"/>
        <c:lblOffset val="100"/>
        <c:tickLblSkip val="1"/>
        <c:noMultiLvlLbl val="0"/>
      </c:catAx>
      <c:valAx>
        <c:axId val="66614016"/>
        <c:scaling>
          <c:orientation val="minMax"/>
          <c:max val="100"/>
          <c:min val="0"/>
        </c:scaling>
        <c:delete val="0"/>
        <c:axPos val="t"/>
        <c:majorGridlines>
          <c:spPr>
            <a:ln w="6350">
              <a:solidFill>
                <a:schemeClr val="bg1">
                  <a:lumMod val="75000"/>
                </a:schemeClr>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a:solidFill>
                      <a:srgbClr val="444444"/>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66612224"/>
        <c:crosses val="autoZero"/>
        <c:crossBetween val="between"/>
        <c:majorUnit val="10"/>
        <c:minorUnit val="1"/>
      </c:valAx>
      <c:spPr>
        <a:ln w="6350">
          <a:noFill/>
        </a:ln>
      </c:spPr>
    </c:plotArea>
    <c:legend>
      <c:legendPos val="r"/>
      <c:layout>
        <c:manualLayout>
          <c:xMode val="edge"/>
          <c:yMode val="edge"/>
          <c:x val="0.83462123886876249"/>
          <c:y val="0.37310806694435056"/>
          <c:w val="0.10010097654554868"/>
          <c:h val="0.13085742683096888"/>
        </c:manualLayout>
      </c:layout>
      <c:overlay val="0"/>
      <c:spPr>
        <a:solidFill>
          <a:schemeClr val="bg1"/>
        </a:solidFill>
      </c:spPr>
      <c:txPr>
        <a:bodyPr/>
        <a:lstStyle/>
        <a:p>
          <a:pPr>
            <a:defRPr>
              <a:solidFill>
                <a:srgbClr val="444444"/>
              </a:solidFill>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555885101487"/>
          <c:y val="0.1264984641769068"/>
          <c:w val="0.79222194471409857"/>
          <c:h val="0.80794874643558123"/>
        </c:manualLayout>
      </c:layout>
      <c:barChart>
        <c:barDir val="bar"/>
        <c:grouping val="stacked"/>
        <c:varyColors val="0"/>
        <c:ser>
          <c:idx val="0"/>
          <c:order val="0"/>
          <c:tx>
            <c:strRef>
              <c:f>Taul1!$B$4</c:f>
              <c:strCache>
                <c:ptCount val="1"/>
                <c:pt idx="0">
                  <c:v>4=Erittäin
tärkeänä</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Taul1!$A$5:$A$8</c:f>
              <c:strCache>
                <c:ptCount val="4"/>
                <c:pt idx="0">
                  <c:v>2018, n=1004</c:v>
                </c:pt>
                <c:pt idx="1">
                  <c:v>2017, n=1007</c:v>
                </c:pt>
                <c:pt idx="2">
                  <c:v>2016, n=1004</c:v>
                </c:pt>
                <c:pt idx="3">
                  <c:v>2015, n=992</c:v>
                </c:pt>
              </c:strCache>
            </c:strRef>
          </c:cat>
          <c:val>
            <c:numRef>
              <c:f>Taul1!$B$5:$B$8</c:f>
              <c:numCache>
                <c:formatCode>General</c:formatCode>
                <c:ptCount val="4"/>
                <c:pt idx="0">
                  <c:v>56.801380000000002</c:v>
                </c:pt>
                <c:pt idx="1">
                  <c:v>49.342480000000002</c:v>
                </c:pt>
                <c:pt idx="2">
                  <c:v>33.130719999999997</c:v>
                </c:pt>
                <c:pt idx="3">
                  <c:v>47.8187</c:v>
                </c:pt>
              </c:numCache>
            </c:numRef>
          </c:val>
          <c:extLst xmlns:c16r2="http://schemas.microsoft.com/office/drawing/2015/06/chart">
            <c:ext xmlns:c16="http://schemas.microsoft.com/office/drawing/2014/chart" uri="{C3380CC4-5D6E-409C-BE32-E72D297353CC}">
              <c16:uniqueId val="{00000000-229A-4306-9765-DAA01E0CEEAD}"/>
            </c:ext>
          </c:extLst>
        </c:ser>
        <c:ser>
          <c:idx val="1"/>
          <c:order val="1"/>
          <c:tx>
            <c:strRef>
              <c:f>Taul1!$C$4</c:f>
              <c:strCache>
                <c:ptCount val="1"/>
                <c:pt idx="0">
                  <c:v>3=Melko
tärkeänä</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Taul1!$A$5:$A$8</c:f>
              <c:strCache>
                <c:ptCount val="4"/>
                <c:pt idx="0">
                  <c:v>2018, n=1004</c:v>
                </c:pt>
                <c:pt idx="1">
                  <c:v>2017, n=1007</c:v>
                </c:pt>
                <c:pt idx="2">
                  <c:v>2016, n=1004</c:v>
                </c:pt>
                <c:pt idx="3">
                  <c:v>2015, n=992</c:v>
                </c:pt>
              </c:strCache>
            </c:strRef>
          </c:cat>
          <c:val>
            <c:numRef>
              <c:f>Taul1!$C$5:$C$8</c:f>
              <c:numCache>
                <c:formatCode>General</c:formatCode>
                <c:ptCount val="4"/>
                <c:pt idx="0">
                  <c:v>34.059080000000002</c:v>
                </c:pt>
                <c:pt idx="1">
                  <c:v>40.953139999999998</c:v>
                </c:pt>
                <c:pt idx="2">
                  <c:v>50.922800000000002</c:v>
                </c:pt>
                <c:pt idx="3">
                  <c:v>41.735169999999997</c:v>
                </c:pt>
              </c:numCache>
            </c:numRef>
          </c:val>
          <c:extLst xmlns:c16r2="http://schemas.microsoft.com/office/drawing/2015/06/chart">
            <c:ext xmlns:c16="http://schemas.microsoft.com/office/drawing/2014/chart" uri="{C3380CC4-5D6E-409C-BE32-E72D297353CC}">
              <c16:uniqueId val="{00000001-229A-4306-9765-DAA01E0CEEAD}"/>
            </c:ext>
          </c:extLst>
        </c:ser>
        <c:ser>
          <c:idx val="2"/>
          <c:order val="2"/>
          <c:tx>
            <c:strRef>
              <c:f>Taul1!$D$4</c:f>
              <c:strCache>
                <c:ptCount val="1"/>
                <c:pt idx="0">
                  <c:v>2=Melko
vähämerkityksisenä</c:v>
                </c:pt>
              </c:strCache>
            </c:strRef>
          </c:tx>
          <c:spPr>
            <a:solidFill>
              <a:srgbClr val="F5A2FD"/>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229A-4306-9765-DAA01E0CEEAD}"/>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Taul1!$A$5:$A$8</c:f>
              <c:strCache>
                <c:ptCount val="4"/>
                <c:pt idx="0">
                  <c:v>2018, n=1004</c:v>
                </c:pt>
                <c:pt idx="1">
                  <c:v>2017, n=1007</c:v>
                </c:pt>
                <c:pt idx="2">
                  <c:v>2016, n=1004</c:v>
                </c:pt>
                <c:pt idx="3">
                  <c:v>2015, n=992</c:v>
                </c:pt>
              </c:strCache>
            </c:strRef>
          </c:cat>
          <c:val>
            <c:numRef>
              <c:f>Taul1!$D$5:$D$8</c:f>
              <c:numCache>
                <c:formatCode>General</c:formatCode>
                <c:ptCount val="4"/>
                <c:pt idx="0">
                  <c:v>7.7217900000000004</c:v>
                </c:pt>
                <c:pt idx="1">
                  <c:v>7.9904400000000004</c:v>
                </c:pt>
                <c:pt idx="2">
                  <c:v>14.01859</c:v>
                </c:pt>
                <c:pt idx="3">
                  <c:v>6.9134599999999997</c:v>
                </c:pt>
              </c:numCache>
            </c:numRef>
          </c:val>
          <c:extLst xmlns:c16r2="http://schemas.microsoft.com/office/drawing/2015/06/chart">
            <c:ext xmlns:c16="http://schemas.microsoft.com/office/drawing/2014/chart" uri="{C3380CC4-5D6E-409C-BE32-E72D297353CC}">
              <c16:uniqueId val="{00000003-229A-4306-9765-DAA01E0CEEAD}"/>
            </c:ext>
          </c:extLst>
        </c:ser>
        <c:ser>
          <c:idx val="3"/>
          <c:order val="3"/>
          <c:tx>
            <c:strRef>
              <c:f>Taul1!$E$4</c:f>
              <c:strCache>
                <c:ptCount val="1"/>
                <c:pt idx="0">
                  <c:v>1=Yhden-
tekevänä</c:v>
                </c:pt>
              </c:strCache>
            </c:strRef>
          </c:tx>
          <c:spPr>
            <a:solidFill>
              <a:srgbClr val="D070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Taul1!$A$5:$A$8</c:f>
              <c:strCache>
                <c:ptCount val="4"/>
                <c:pt idx="0">
                  <c:v>2018, n=1004</c:v>
                </c:pt>
                <c:pt idx="1">
                  <c:v>2017, n=1007</c:v>
                </c:pt>
                <c:pt idx="2">
                  <c:v>2016, n=1004</c:v>
                </c:pt>
                <c:pt idx="3">
                  <c:v>2015, n=992</c:v>
                </c:pt>
              </c:strCache>
            </c:strRef>
          </c:cat>
          <c:val>
            <c:numRef>
              <c:f>Taul1!$E$5:$E$8</c:f>
              <c:numCache>
                <c:formatCode>General</c:formatCode>
                <c:ptCount val="4"/>
                <c:pt idx="0">
                  <c:v>0.76922999999999997</c:v>
                </c:pt>
                <c:pt idx="1">
                  <c:v>0.60485999999999995</c:v>
                </c:pt>
                <c:pt idx="2">
                  <c:v>0.69964999999999999</c:v>
                </c:pt>
                <c:pt idx="3">
                  <c:v>1.45008</c:v>
                </c:pt>
              </c:numCache>
            </c:numRef>
          </c:val>
          <c:extLst xmlns:c16r2="http://schemas.microsoft.com/office/drawing/2015/06/chart">
            <c:ext xmlns:c16="http://schemas.microsoft.com/office/drawing/2014/chart" uri="{C3380CC4-5D6E-409C-BE32-E72D297353CC}">
              <c16:uniqueId val="{00000004-229A-4306-9765-DAA01E0CEEAD}"/>
            </c:ext>
          </c:extLst>
        </c:ser>
        <c:ser>
          <c:idx val="4"/>
          <c:order val="4"/>
          <c:tx>
            <c:strRef>
              <c:f>Taul1!$F$4</c:f>
              <c:strCache>
                <c:ptCount val="1"/>
                <c:pt idx="0">
                  <c:v>Ei osaa
sanoa</c:v>
                </c:pt>
              </c:strCache>
            </c:strRef>
          </c:tx>
          <c:spPr>
            <a:solidFill>
              <a:srgbClr val="E1E1E1"/>
            </a:solidFill>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Taul1!$A$5:$A$8</c:f>
              <c:strCache>
                <c:ptCount val="4"/>
                <c:pt idx="0">
                  <c:v>2018, n=1004</c:v>
                </c:pt>
                <c:pt idx="1">
                  <c:v>2017, n=1007</c:v>
                </c:pt>
                <c:pt idx="2">
                  <c:v>2016, n=1004</c:v>
                </c:pt>
                <c:pt idx="3">
                  <c:v>2015, n=992</c:v>
                </c:pt>
              </c:strCache>
            </c:strRef>
          </c:cat>
          <c:val>
            <c:numRef>
              <c:f>Taul1!$F$5:$F$8</c:f>
              <c:numCache>
                <c:formatCode>General</c:formatCode>
                <c:ptCount val="4"/>
                <c:pt idx="0">
                  <c:v>0.64851999999999999</c:v>
                </c:pt>
                <c:pt idx="1">
                  <c:v>1.1090800000000001</c:v>
                </c:pt>
                <c:pt idx="2">
                  <c:v>1.22824</c:v>
                </c:pt>
                <c:pt idx="3">
                  <c:v>2.0825999999999998</c:v>
                </c:pt>
              </c:numCache>
            </c:numRef>
          </c:val>
          <c:extLst xmlns:c16r2="http://schemas.microsoft.com/office/drawing/2015/06/chart">
            <c:ext xmlns:c16="http://schemas.microsoft.com/office/drawing/2014/chart" uri="{C3380CC4-5D6E-409C-BE32-E72D297353CC}">
              <c16:uniqueId val="{00000005-229A-4306-9765-DAA01E0CEEAD}"/>
            </c:ext>
          </c:extLst>
        </c:ser>
        <c:ser>
          <c:idx val="5"/>
          <c:order val="5"/>
          <c:tx>
            <c:strRef>
              <c:f>Taul1!$G$4</c:f>
              <c:strCache>
                <c:ptCount val="1"/>
                <c:pt idx="0">
                  <c:v>Keskiarvo</c:v>
                </c:pt>
              </c:strCache>
            </c:strRef>
          </c:tx>
          <c:spPr>
            <a:noFill/>
          </c:spPr>
          <c:invertIfNegative val="0"/>
          <c:dLbls>
            <c:numFmt formatCode="#,##0.00" sourceLinked="0"/>
            <c:spPr>
              <a:noFill/>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Taul1!$A$5:$A$8</c:f>
              <c:strCache>
                <c:ptCount val="4"/>
                <c:pt idx="0">
                  <c:v>2018, n=1004</c:v>
                </c:pt>
                <c:pt idx="1">
                  <c:v>2017, n=1007</c:v>
                </c:pt>
                <c:pt idx="2">
                  <c:v>2016, n=1004</c:v>
                </c:pt>
                <c:pt idx="3">
                  <c:v>2015, n=992</c:v>
                </c:pt>
              </c:strCache>
            </c:strRef>
          </c:cat>
          <c:val>
            <c:numRef>
              <c:f>Taul1!$G$5:$G$8</c:f>
              <c:numCache>
                <c:formatCode>General</c:formatCode>
                <c:ptCount val="4"/>
                <c:pt idx="0">
                  <c:v>3.48</c:v>
                </c:pt>
                <c:pt idx="1">
                  <c:v>3.41</c:v>
                </c:pt>
                <c:pt idx="2">
                  <c:v>3.18</c:v>
                </c:pt>
                <c:pt idx="3">
                  <c:v>3.39</c:v>
                </c:pt>
              </c:numCache>
            </c:numRef>
          </c:val>
          <c:extLst xmlns:c16r2="http://schemas.microsoft.com/office/drawing/2015/06/chart">
            <c:ext xmlns:c16="http://schemas.microsoft.com/office/drawing/2014/chart" uri="{C3380CC4-5D6E-409C-BE32-E72D297353CC}">
              <c16:uniqueId val="{00000006-229A-4306-9765-DAA01E0CEEAD}"/>
            </c:ext>
          </c:extLst>
        </c:ser>
        <c:dLbls>
          <c:showLegendKey val="0"/>
          <c:showVal val="0"/>
          <c:showCatName val="0"/>
          <c:showSerName val="0"/>
          <c:showPercent val="0"/>
          <c:showBubbleSize val="0"/>
        </c:dLbls>
        <c:gapWidth val="30"/>
        <c:overlap val="100"/>
        <c:axId val="66691456"/>
        <c:axId val="66692992"/>
      </c:barChart>
      <c:catAx>
        <c:axId val="66691456"/>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66692992"/>
        <c:crosses val="autoZero"/>
        <c:auto val="1"/>
        <c:lblAlgn val="ctr"/>
        <c:lblOffset val="100"/>
        <c:tickLblSkip val="1"/>
        <c:noMultiLvlLbl val="0"/>
      </c:catAx>
      <c:valAx>
        <c:axId val="66692992"/>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66691456"/>
        <c:crosses val="autoZero"/>
        <c:crossBetween val="between"/>
        <c:majorUnit val="10"/>
        <c:minorUnit val="1"/>
      </c:valAx>
      <c:spPr>
        <a:ln>
          <a:noFill/>
        </a:ln>
      </c:spPr>
    </c:plotArea>
    <c:legend>
      <c:legendPos val="t"/>
      <c:layout>
        <c:manualLayout>
          <c:xMode val="edge"/>
          <c:yMode val="edge"/>
          <c:x val="0.13862038266155022"/>
          <c:y val="2.2869928250016675E-2"/>
          <c:w val="0.85995175950219638"/>
          <c:h val="9.0164258309975237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6777862439908"/>
          <c:y val="0.1264984641769068"/>
          <c:w val="0.47917344829661163"/>
          <c:h val="0.80794874643558123"/>
        </c:manualLayout>
      </c:layout>
      <c:barChart>
        <c:barDir val="bar"/>
        <c:grouping val="stacked"/>
        <c:varyColors val="0"/>
        <c:ser>
          <c:idx val="0"/>
          <c:order val="0"/>
          <c:tx>
            <c:strRef>
              <c:f>Taul1!$B$4</c:f>
              <c:strCache>
                <c:ptCount val="1"/>
                <c:pt idx="0">
                  <c:v>4=Erittäin
tärkeänä</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Vihreä Liitto, n=148</c:v>
                </c:pt>
                <c:pt idx="16">
                  <c:v>Suomen Sosialidemokraattinen Puolue (SDP), n=140</c:v>
                </c:pt>
                <c:pt idx="17">
                  <c:v>Suomen Keskusta, n=74</c:v>
                </c:pt>
                <c:pt idx="18">
                  <c:v>Ruotsalainen Kansanpuolue (RKP), n=13</c:v>
                </c:pt>
                <c:pt idx="19">
                  <c:v>Kansallinen Kokoomus (KOK), n=102</c:v>
                </c:pt>
                <c:pt idx="20">
                  <c:v>Sininen tulevaisuus /Uusi vaihtoehto, n=6</c:v>
                </c:pt>
                <c:pt idx="21">
                  <c:v>Vasemmistoliitto, n=70</c:v>
                </c:pt>
                <c:pt idx="22">
                  <c:v>Suomen Kristillisdemokraatit (KD), n=31</c:v>
                </c:pt>
                <c:pt idx="23">
                  <c:v>Perussuomalaiset, n=77</c:v>
                </c:pt>
              </c:strCache>
            </c:strRef>
          </c:cat>
          <c:val>
            <c:numRef>
              <c:f>Taul1!$B$5:$B$28</c:f>
              <c:numCache>
                <c:formatCode>General</c:formatCode>
                <c:ptCount val="24"/>
                <c:pt idx="0">
                  <c:v>56.801380000000002</c:v>
                </c:pt>
                <c:pt idx="2">
                  <c:v>53.506100000000004</c:v>
                </c:pt>
                <c:pt idx="3">
                  <c:v>54.248330000000003</c:v>
                </c:pt>
                <c:pt idx="4">
                  <c:v>59.618609999999997</c:v>
                </c:pt>
                <c:pt idx="5">
                  <c:v>57.254370000000002</c:v>
                </c:pt>
                <c:pt idx="7">
                  <c:v>47.142090000000003</c:v>
                </c:pt>
                <c:pt idx="8">
                  <c:v>63.983550000000001</c:v>
                </c:pt>
                <c:pt idx="9">
                  <c:v>63.961210000000001</c:v>
                </c:pt>
                <c:pt idx="11">
                  <c:v>56.728749999999998</c:v>
                </c:pt>
                <c:pt idx="12">
                  <c:v>61.744860000000003</c:v>
                </c:pt>
                <c:pt idx="13">
                  <c:v>51.073819999999998</c:v>
                </c:pt>
                <c:pt idx="15">
                  <c:v>75.699399999999997</c:v>
                </c:pt>
                <c:pt idx="16">
                  <c:v>68.679339999999996</c:v>
                </c:pt>
                <c:pt idx="17">
                  <c:v>63.318100000000001</c:v>
                </c:pt>
                <c:pt idx="18">
                  <c:v>69.710189999999997</c:v>
                </c:pt>
                <c:pt idx="19">
                  <c:v>54.889919999999996</c:v>
                </c:pt>
                <c:pt idx="20">
                  <c:v>39.79224</c:v>
                </c:pt>
                <c:pt idx="21">
                  <c:v>53.520650000000003</c:v>
                </c:pt>
                <c:pt idx="22">
                  <c:v>50.380879999999998</c:v>
                </c:pt>
                <c:pt idx="23">
                  <c:v>18.030439999999999</c:v>
                </c:pt>
              </c:numCache>
            </c:numRef>
          </c:val>
          <c:extLst xmlns:c16r2="http://schemas.microsoft.com/office/drawing/2015/06/chart">
            <c:ext xmlns:c16="http://schemas.microsoft.com/office/drawing/2014/chart" uri="{C3380CC4-5D6E-409C-BE32-E72D297353CC}">
              <c16:uniqueId val="{00000000-229A-4306-9765-DAA01E0CEEAD}"/>
            </c:ext>
          </c:extLst>
        </c:ser>
        <c:ser>
          <c:idx val="1"/>
          <c:order val="1"/>
          <c:tx>
            <c:strRef>
              <c:f>Taul1!$C$4</c:f>
              <c:strCache>
                <c:ptCount val="1"/>
                <c:pt idx="0">
                  <c:v>3=Melko
tärkeänä</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Vihreä Liitto, n=148</c:v>
                </c:pt>
                <c:pt idx="16">
                  <c:v>Suomen Sosialidemokraattinen Puolue (SDP), n=140</c:v>
                </c:pt>
                <c:pt idx="17">
                  <c:v>Suomen Keskusta, n=74</c:v>
                </c:pt>
                <c:pt idx="18">
                  <c:v>Ruotsalainen Kansanpuolue (RKP), n=13</c:v>
                </c:pt>
                <c:pt idx="19">
                  <c:v>Kansallinen Kokoomus (KOK), n=102</c:v>
                </c:pt>
                <c:pt idx="20">
                  <c:v>Sininen tulevaisuus /Uusi vaihtoehto, n=6</c:v>
                </c:pt>
                <c:pt idx="21">
                  <c:v>Vasemmistoliitto, n=70</c:v>
                </c:pt>
                <c:pt idx="22">
                  <c:v>Suomen Kristillisdemokraatit (KD), n=31</c:v>
                </c:pt>
                <c:pt idx="23">
                  <c:v>Perussuomalaiset, n=77</c:v>
                </c:pt>
              </c:strCache>
            </c:strRef>
          </c:cat>
          <c:val>
            <c:numRef>
              <c:f>Taul1!$C$5:$C$28</c:f>
              <c:numCache>
                <c:formatCode>General</c:formatCode>
                <c:ptCount val="24"/>
                <c:pt idx="0">
                  <c:v>34.059080000000002</c:v>
                </c:pt>
                <c:pt idx="2">
                  <c:v>38.383069999999996</c:v>
                </c:pt>
                <c:pt idx="3">
                  <c:v>35.224789999999999</c:v>
                </c:pt>
                <c:pt idx="4">
                  <c:v>30.900089999999999</c:v>
                </c:pt>
                <c:pt idx="5">
                  <c:v>34.61159</c:v>
                </c:pt>
                <c:pt idx="7">
                  <c:v>40.423929999999999</c:v>
                </c:pt>
                <c:pt idx="8">
                  <c:v>29.585000000000001</c:v>
                </c:pt>
                <c:pt idx="9">
                  <c:v>29.657070000000001</c:v>
                </c:pt>
                <c:pt idx="11">
                  <c:v>32.932560000000002</c:v>
                </c:pt>
                <c:pt idx="12">
                  <c:v>34.365259999999999</c:v>
                </c:pt>
                <c:pt idx="13">
                  <c:v>35.739879999999999</c:v>
                </c:pt>
                <c:pt idx="15">
                  <c:v>19.911899999999999</c:v>
                </c:pt>
                <c:pt idx="16">
                  <c:v>28.595870000000001</c:v>
                </c:pt>
                <c:pt idx="17">
                  <c:v>34.597909999999999</c:v>
                </c:pt>
                <c:pt idx="18">
                  <c:v>20.981179999999998</c:v>
                </c:pt>
                <c:pt idx="19">
                  <c:v>39.49089</c:v>
                </c:pt>
                <c:pt idx="20">
                  <c:v>40.619039999999998</c:v>
                </c:pt>
                <c:pt idx="21">
                  <c:v>37.481740000000002</c:v>
                </c:pt>
                <c:pt idx="22">
                  <c:v>40.566450000000003</c:v>
                </c:pt>
                <c:pt idx="23">
                  <c:v>61.180320000000002</c:v>
                </c:pt>
              </c:numCache>
            </c:numRef>
          </c:val>
          <c:extLst xmlns:c16r2="http://schemas.microsoft.com/office/drawing/2015/06/chart">
            <c:ext xmlns:c16="http://schemas.microsoft.com/office/drawing/2014/chart" uri="{C3380CC4-5D6E-409C-BE32-E72D297353CC}">
              <c16:uniqueId val="{00000001-229A-4306-9765-DAA01E0CEEAD}"/>
            </c:ext>
          </c:extLst>
        </c:ser>
        <c:ser>
          <c:idx val="2"/>
          <c:order val="2"/>
          <c:tx>
            <c:strRef>
              <c:f>Taul1!$D$4</c:f>
              <c:strCache>
                <c:ptCount val="1"/>
                <c:pt idx="0">
                  <c:v>2=Melko
vähämerkityksisenä</c:v>
                </c:pt>
              </c:strCache>
            </c:strRef>
          </c:tx>
          <c:spPr>
            <a:solidFill>
              <a:srgbClr val="F5A2FD"/>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229A-4306-9765-DAA01E0CEEAD}"/>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Vihreä Liitto, n=148</c:v>
                </c:pt>
                <c:pt idx="16">
                  <c:v>Suomen Sosialidemokraattinen Puolue (SDP), n=140</c:v>
                </c:pt>
                <c:pt idx="17">
                  <c:v>Suomen Keskusta, n=74</c:v>
                </c:pt>
                <c:pt idx="18">
                  <c:v>Ruotsalainen Kansanpuolue (RKP), n=13</c:v>
                </c:pt>
                <c:pt idx="19">
                  <c:v>Kansallinen Kokoomus (KOK), n=102</c:v>
                </c:pt>
                <c:pt idx="20">
                  <c:v>Sininen tulevaisuus /Uusi vaihtoehto, n=6</c:v>
                </c:pt>
                <c:pt idx="21">
                  <c:v>Vasemmistoliitto, n=70</c:v>
                </c:pt>
                <c:pt idx="22">
                  <c:v>Suomen Kristillisdemokraatit (KD), n=31</c:v>
                </c:pt>
                <c:pt idx="23">
                  <c:v>Perussuomalaiset, n=77</c:v>
                </c:pt>
              </c:strCache>
            </c:strRef>
          </c:cat>
          <c:val>
            <c:numRef>
              <c:f>Taul1!$D$5:$D$28</c:f>
              <c:numCache>
                <c:formatCode>General</c:formatCode>
                <c:ptCount val="24"/>
                <c:pt idx="0">
                  <c:v>7.7217900000000004</c:v>
                </c:pt>
                <c:pt idx="2">
                  <c:v>5.7877000000000001</c:v>
                </c:pt>
                <c:pt idx="3">
                  <c:v>9.8223599999999998</c:v>
                </c:pt>
                <c:pt idx="4">
                  <c:v>7.6245000000000003</c:v>
                </c:pt>
                <c:pt idx="5">
                  <c:v>7.1198699999999997</c:v>
                </c:pt>
                <c:pt idx="7">
                  <c:v>10.618919999999999</c:v>
                </c:pt>
                <c:pt idx="8">
                  <c:v>5.84971</c:v>
                </c:pt>
                <c:pt idx="9">
                  <c:v>5.2917100000000001</c:v>
                </c:pt>
                <c:pt idx="11">
                  <c:v>8.8736499999999996</c:v>
                </c:pt>
                <c:pt idx="12">
                  <c:v>3.15984</c:v>
                </c:pt>
                <c:pt idx="13">
                  <c:v>11.03922</c:v>
                </c:pt>
                <c:pt idx="15">
                  <c:v>3.1250300000000002</c:v>
                </c:pt>
                <c:pt idx="16">
                  <c:v>2.72478</c:v>
                </c:pt>
                <c:pt idx="17">
                  <c:v>2.0839799999999999</c:v>
                </c:pt>
                <c:pt idx="18">
                  <c:v>9.3086300000000008</c:v>
                </c:pt>
                <c:pt idx="19">
                  <c:v>5.6191899999999997</c:v>
                </c:pt>
                <c:pt idx="21">
                  <c:v>7.8326000000000002</c:v>
                </c:pt>
                <c:pt idx="22">
                  <c:v>9.0526700000000009</c:v>
                </c:pt>
                <c:pt idx="23">
                  <c:v>15.81794</c:v>
                </c:pt>
              </c:numCache>
            </c:numRef>
          </c:val>
          <c:extLst xmlns:c16r2="http://schemas.microsoft.com/office/drawing/2015/06/chart">
            <c:ext xmlns:c16="http://schemas.microsoft.com/office/drawing/2014/chart" uri="{C3380CC4-5D6E-409C-BE32-E72D297353CC}">
              <c16:uniqueId val="{00000003-229A-4306-9765-DAA01E0CEEAD}"/>
            </c:ext>
          </c:extLst>
        </c:ser>
        <c:ser>
          <c:idx val="3"/>
          <c:order val="3"/>
          <c:tx>
            <c:strRef>
              <c:f>Taul1!$E$4</c:f>
              <c:strCache>
                <c:ptCount val="1"/>
                <c:pt idx="0">
                  <c:v>1=Yhden-
tekevänä</c:v>
                </c:pt>
              </c:strCache>
            </c:strRef>
          </c:tx>
          <c:spPr>
            <a:solidFill>
              <a:srgbClr val="D070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Vihreä Liitto, n=148</c:v>
                </c:pt>
                <c:pt idx="16">
                  <c:v>Suomen Sosialidemokraattinen Puolue (SDP), n=140</c:v>
                </c:pt>
                <c:pt idx="17">
                  <c:v>Suomen Keskusta, n=74</c:v>
                </c:pt>
                <c:pt idx="18">
                  <c:v>Ruotsalainen Kansanpuolue (RKP), n=13</c:v>
                </c:pt>
                <c:pt idx="19">
                  <c:v>Kansallinen Kokoomus (KOK), n=102</c:v>
                </c:pt>
                <c:pt idx="20">
                  <c:v>Sininen tulevaisuus /Uusi vaihtoehto, n=6</c:v>
                </c:pt>
                <c:pt idx="21">
                  <c:v>Vasemmistoliitto, n=70</c:v>
                </c:pt>
                <c:pt idx="22">
                  <c:v>Suomen Kristillisdemokraatit (KD), n=31</c:v>
                </c:pt>
                <c:pt idx="23">
                  <c:v>Perussuomalaiset, n=77</c:v>
                </c:pt>
              </c:strCache>
            </c:strRef>
          </c:cat>
          <c:val>
            <c:numRef>
              <c:f>Taul1!$E$5:$E$28</c:f>
              <c:numCache>
                <c:formatCode>General</c:formatCode>
                <c:ptCount val="24"/>
                <c:pt idx="0">
                  <c:v>0.76922999999999997</c:v>
                </c:pt>
                <c:pt idx="2">
                  <c:v>0.29919000000000001</c:v>
                </c:pt>
                <c:pt idx="3">
                  <c:v>0.30523</c:v>
                </c:pt>
                <c:pt idx="4">
                  <c:v>1.1890799999999999</c:v>
                </c:pt>
                <c:pt idx="5">
                  <c:v>0.89402000000000004</c:v>
                </c:pt>
                <c:pt idx="7">
                  <c:v>1.2998000000000001</c:v>
                </c:pt>
                <c:pt idx="8">
                  <c:v>0.58174000000000003</c:v>
                </c:pt>
                <c:pt idx="9">
                  <c:v>0.10065</c:v>
                </c:pt>
                <c:pt idx="11">
                  <c:v>1.2569999999999999</c:v>
                </c:pt>
                <c:pt idx="13">
                  <c:v>0.79605999999999999</c:v>
                </c:pt>
                <c:pt idx="15">
                  <c:v>0.31774000000000002</c:v>
                </c:pt>
                <c:pt idx="23">
                  <c:v>3.3080099999999999</c:v>
                </c:pt>
              </c:numCache>
            </c:numRef>
          </c:val>
          <c:extLst xmlns:c16r2="http://schemas.microsoft.com/office/drawing/2015/06/chart">
            <c:ext xmlns:c16="http://schemas.microsoft.com/office/drawing/2014/chart" uri="{C3380CC4-5D6E-409C-BE32-E72D297353CC}">
              <c16:uniqueId val="{00000004-229A-4306-9765-DAA01E0CEEAD}"/>
            </c:ext>
          </c:extLst>
        </c:ser>
        <c:ser>
          <c:idx val="4"/>
          <c:order val="4"/>
          <c:tx>
            <c:strRef>
              <c:f>Taul1!$F$4</c:f>
              <c:strCache>
                <c:ptCount val="1"/>
                <c:pt idx="0">
                  <c:v>Ei osaa
sanoa</c:v>
                </c:pt>
              </c:strCache>
            </c:strRef>
          </c:tx>
          <c:spPr>
            <a:solidFill>
              <a:srgbClr val="E1E1E1"/>
            </a:solidFill>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Vihreä Liitto, n=148</c:v>
                </c:pt>
                <c:pt idx="16">
                  <c:v>Suomen Sosialidemokraattinen Puolue (SDP), n=140</c:v>
                </c:pt>
                <c:pt idx="17">
                  <c:v>Suomen Keskusta, n=74</c:v>
                </c:pt>
                <c:pt idx="18">
                  <c:v>Ruotsalainen Kansanpuolue (RKP), n=13</c:v>
                </c:pt>
                <c:pt idx="19">
                  <c:v>Kansallinen Kokoomus (KOK), n=102</c:v>
                </c:pt>
                <c:pt idx="20">
                  <c:v>Sininen tulevaisuus /Uusi vaihtoehto, n=6</c:v>
                </c:pt>
                <c:pt idx="21">
                  <c:v>Vasemmistoliitto, n=70</c:v>
                </c:pt>
                <c:pt idx="22">
                  <c:v>Suomen Kristillisdemokraatit (KD), n=31</c:v>
                </c:pt>
                <c:pt idx="23">
                  <c:v>Perussuomalaiset, n=77</c:v>
                </c:pt>
              </c:strCache>
            </c:strRef>
          </c:cat>
          <c:val>
            <c:numRef>
              <c:f>Taul1!$F$5:$F$28</c:f>
              <c:numCache>
                <c:formatCode>General</c:formatCode>
                <c:ptCount val="24"/>
                <c:pt idx="0">
                  <c:v>0.64851999999999999</c:v>
                </c:pt>
                <c:pt idx="2">
                  <c:v>2.0239400000000001</c:v>
                </c:pt>
                <c:pt idx="3">
                  <c:v>0.39928999999999998</c:v>
                </c:pt>
                <c:pt idx="4">
                  <c:v>0.66771999999999998</c:v>
                </c:pt>
                <c:pt idx="5">
                  <c:v>0.12015000000000001</c:v>
                </c:pt>
                <c:pt idx="7">
                  <c:v>0.51526000000000005</c:v>
                </c:pt>
                <c:pt idx="9">
                  <c:v>0.98936000000000002</c:v>
                </c:pt>
                <c:pt idx="11">
                  <c:v>0.20804</c:v>
                </c:pt>
                <c:pt idx="12">
                  <c:v>0.73004000000000002</c:v>
                </c:pt>
                <c:pt idx="13">
                  <c:v>1.3510200000000001</c:v>
                </c:pt>
                <c:pt idx="15">
                  <c:v>0.94591999999999998</c:v>
                </c:pt>
                <c:pt idx="20">
                  <c:v>19.588719999999999</c:v>
                </c:pt>
                <c:pt idx="21">
                  <c:v>1.1650100000000001</c:v>
                </c:pt>
                <c:pt idx="23">
                  <c:v>1.6632899999999999</c:v>
                </c:pt>
              </c:numCache>
            </c:numRef>
          </c:val>
          <c:extLst xmlns:c16r2="http://schemas.microsoft.com/office/drawing/2015/06/chart">
            <c:ext xmlns:c16="http://schemas.microsoft.com/office/drawing/2014/chart" uri="{C3380CC4-5D6E-409C-BE32-E72D297353CC}">
              <c16:uniqueId val="{00000005-229A-4306-9765-DAA01E0CEEAD}"/>
            </c:ext>
          </c:extLst>
        </c:ser>
        <c:ser>
          <c:idx val="5"/>
          <c:order val="5"/>
          <c:tx>
            <c:strRef>
              <c:f>Taul1!$G$4</c:f>
              <c:strCache>
                <c:ptCount val="1"/>
                <c:pt idx="0">
                  <c:v>Keskiarvo</c:v>
                </c:pt>
              </c:strCache>
            </c:strRef>
          </c:tx>
          <c:spPr>
            <a:noFill/>
          </c:spPr>
          <c:invertIfNegative val="0"/>
          <c:dLbls>
            <c:numFmt formatCode="#,##0.00" sourceLinked="0"/>
            <c:spPr>
              <a:noFill/>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Vihreä Liitto, n=148</c:v>
                </c:pt>
                <c:pt idx="16">
                  <c:v>Suomen Sosialidemokraattinen Puolue (SDP), n=140</c:v>
                </c:pt>
                <c:pt idx="17">
                  <c:v>Suomen Keskusta, n=74</c:v>
                </c:pt>
                <c:pt idx="18">
                  <c:v>Ruotsalainen Kansanpuolue (RKP), n=13</c:v>
                </c:pt>
                <c:pt idx="19">
                  <c:v>Kansallinen Kokoomus (KOK), n=102</c:v>
                </c:pt>
                <c:pt idx="20">
                  <c:v>Sininen tulevaisuus /Uusi vaihtoehto, n=6</c:v>
                </c:pt>
                <c:pt idx="21">
                  <c:v>Vasemmistoliitto, n=70</c:v>
                </c:pt>
                <c:pt idx="22">
                  <c:v>Suomen Kristillisdemokraatit (KD), n=31</c:v>
                </c:pt>
                <c:pt idx="23">
                  <c:v>Perussuomalaiset, n=77</c:v>
                </c:pt>
              </c:strCache>
            </c:strRef>
          </c:cat>
          <c:val>
            <c:numRef>
              <c:f>Taul1!$G$5:$G$28</c:f>
              <c:numCache>
                <c:formatCode>General</c:formatCode>
                <c:ptCount val="24"/>
                <c:pt idx="0">
                  <c:v>3.48</c:v>
                </c:pt>
                <c:pt idx="2">
                  <c:v>3.48</c:v>
                </c:pt>
                <c:pt idx="3">
                  <c:v>3.44</c:v>
                </c:pt>
                <c:pt idx="4">
                  <c:v>3.5</c:v>
                </c:pt>
                <c:pt idx="5">
                  <c:v>3.48</c:v>
                </c:pt>
                <c:pt idx="7">
                  <c:v>3.34</c:v>
                </c:pt>
                <c:pt idx="8">
                  <c:v>3.57</c:v>
                </c:pt>
                <c:pt idx="9">
                  <c:v>3.59</c:v>
                </c:pt>
                <c:pt idx="11">
                  <c:v>3.45</c:v>
                </c:pt>
                <c:pt idx="12">
                  <c:v>3.59</c:v>
                </c:pt>
                <c:pt idx="13">
                  <c:v>3.39</c:v>
                </c:pt>
                <c:pt idx="15">
                  <c:v>3.73</c:v>
                </c:pt>
                <c:pt idx="16">
                  <c:v>3.66</c:v>
                </c:pt>
                <c:pt idx="17">
                  <c:v>3.61</c:v>
                </c:pt>
                <c:pt idx="18">
                  <c:v>3.6</c:v>
                </c:pt>
                <c:pt idx="19">
                  <c:v>3.49</c:v>
                </c:pt>
                <c:pt idx="20">
                  <c:v>3.49</c:v>
                </c:pt>
                <c:pt idx="21">
                  <c:v>3.46</c:v>
                </c:pt>
                <c:pt idx="22">
                  <c:v>3.41</c:v>
                </c:pt>
                <c:pt idx="23">
                  <c:v>2.96</c:v>
                </c:pt>
              </c:numCache>
            </c:numRef>
          </c:val>
          <c:extLst xmlns:c16r2="http://schemas.microsoft.com/office/drawing/2015/06/chart">
            <c:ext xmlns:c16="http://schemas.microsoft.com/office/drawing/2014/chart" uri="{C3380CC4-5D6E-409C-BE32-E72D297353CC}">
              <c16:uniqueId val="{00000006-229A-4306-9765-DAA01E0CEEAD}"/>
            </c:ext>
          </c:extLst>
        </c:ser>
        <c:dLbls>
          <c:showLegendKey val="0"/>
          <c:showVal val="0"/>
          <c:showCatName val="0"/>
          <c:showSerName val="0"/>
          <c:showPercent val="0"/>
          <c:showBubbleSize val="0"/>
        </c:dLbls>
        <c:gapWidth val="20"/>
        <c:overlap val="100"/>
        <c:axId val="66838528"/>
        <c:axId val="66840064"/>
      </c:barChart>
      <c:catAx>
        <c:axId val="66838528"/>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66840064"/>
        <c:crosses val="autoZero"/>
        <c:auto val="1"/>
        <c:lblAlgn val="ctr"/>
        <c:lblOffset val="100"/>
        <c:tickLblSkip val="1"/>
        <c:noMultiLvlLbl val="0"/>
      </c:catAx>
      <c:valAx>
        <c:axId val="6684006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66838528"/>
        <c:crosses val="autoZero"/>
        <c:crossBetween val="between"/>
        <c:majorUnit val="10"/>
        <c:minorUnit val="1"/>
      </c:valAx>
      <c:spPr>
        <a:ln>
          <a:noFill/>
        </a:ln>
      </c:spPr>
    </c:plotArea>
    <c:legend>
      <c:legendPos val="t"/>
      <c:layout>
        <c:manualLayout>
          <c:xMode val="edge"/>
          <c:yMode val="edge"/>
          <c:x val="0.43325426164271436"/>
          <c:y val="2.2869928250016675E-2"/>
          <c:w val="0.55611057180287082"/>
          <c:h val="9.0164258309975237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23104690000063"/>
          <c:y val="0.11056739541434836"/>
          <c:w val="0.63454678291558497"/>
          <c:h val="0.82387980942214278"/>
        </c:manualLayout>
      </c:layout>
      <c:barChart>
        <c:barDir val="bar"/>
        <c:grouping val="stacked"/>
        <c:varyColors val="0"/>
        <c:ser>
          <c:idx val="0"/>
          <c:order val="0"/>
          <c:tx>
            <c:strRef>
              <c:f>Taul1!$B$4</c:f>
              <c:strCache>
                <c:ptCount val="1"/>
                <c:pt idx="0">
                  <c:v>Tärkein</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Taul1!$A$5:$A$19</c:f>
              <c:strCache>
                <c:ptCount val="15"/>
                <c:pt idx="0">
                  <c:v>Monenkeskinen kehitysyhteistyö</c:v>
                </c:pt>
                <c:pt idx="1">
                  <c:v>2018</c:v>
                </c:pt>
                <c:pt idx="2">
                  <c:v>2017</c:v>
                </c:pt>
                <c:pt idx="3">
                  <c:v>Euroopan unionin kautta tehtävä kehitysyhteistyö</c:v>
                </c:pt>
                <c:pt idx="4">
                  <c:v>2018</c:v>
                </c:pt>
                <c:pt idx="5">
                  <c:v>2017</c:v>
                </c:pt>
                <c:pt idx="6">
                  <c:v>Kahdenvälinen kehitysyhteistyö</c:v>
                </c:pt>
                <c:pt idx="7">
                  <c:v>2018</c:v>
                </c:pt>
                <c:pt idx="8">
                  <c:v>2017</c:v>
                </c:pt>
                <c:pt idx="9">
                  <c:v>Kansalaisjärjestöjen tekemä kehitysyhteistyö</c:v>
                </c:pt>
                <c:pt idx="10">
                  <c:v>2018</c:v>
                </c:pt>
                <c:pt idx="11">
                  <c:v>2017</c:v>
                </c:pt>
                <c:pt idx="12">
                  <c:v>Yksityisen sektorin tukeminen</c:v>
                </c:pt>
                <c:pt idx="13">
                  <c:v>2018</c:v>
                </c:pt>
                <c:pt idx="14">
                  <c:v>2017</c:v>
                </c:pt>
              </c:strCache>
            </c:strRef>
          </c:cat>
          <c:val>
            <c:numRef>
              <c:f>Taul1!$B$5:$B$19</c:f>
              <c:numCache>
                <c:formatCode>General</c:formatCode>
                <c:ptCount val="15"/>
                <c:pt idx="1">
                  <c:v>30.068370000000002</c:v>
                </c:pt>
                <c:pt idx="2">
                  <c:v>28.006209999999999</c:v>
                </c:pt>
                <c:pt idx="4">
                  <c:v>26.193940000000001</c:v>
                </c:pt>
                <c:pt idx="5">
                  <c:v>27.429639999999999</c:v>
                </c:pt>
                <c:pt idx="7">
                  <c:v>19.75365</c:v>
                </c:pt>
                <c:pt idx="8">
                  <c:v>20.10061</c:v>
                </c:pt>
                <c:pt idx="10">
                  <c:v>9.9720800000000001</c:v>
                </c:pt>
                <c:pt idx="11">
                  <c:v>10.49661</c:v>
                </c:pt>
                <c:pt idx="13">
                  <c:v>7.9241900000000003</c:v>
                </c:pt>
                <c:pt idx="14">
                  <c:v>7.8558000000000003</c:v>
                </c:pt>
              </c:numCache>
            </c:numRef>
          </c:val>
          <c:extLst xmlns:c16r2="http://schemas.microsoft.com/office/drawing/2015/06/chart">
            <c:ext xmlns:c16="http://schemas.microsoft.com/office/drawing/2014/chart" uri="{C3380CC4-5D6E-409C-BE32-E72D297353CC}">
              <c16:uniqueId val="{00000000-D005-4349-A99C-99E6D4DB92C0}"/>
            </c:ext>
          </c:extLst>
        </c:ser>
        <c:ser>
          <c:idx val="1"/>
          <c:order val="1"/>
          <c:tx>
            <c:strRef>
              <c:f>Taul1!$C$4</c:f>
              <c:strCache>
                <c:ptCount val="1"/>
                <c:pt idx="0">
                  <c:v>2. tärkein</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Taul1!$A$5:$A$19</c:f>
              <c:strCache>
                <c:ptCount val="15"/>
                <c:pt idx="0">
                  <c:v>Monenkeskinen kehitysyhteistyö</c:v>
                </c:pt>
                <c:pt idx="1">
                  <c:v>2018</c:v>
                </c:pt>
                <c:pt idx="2">
                  <c:v>2017</c:v>
                </c:pt>
                <c:pt idx="3">
                  <c:v>Euroopan unionin kautta tehtävä kehitysyhteistyö</c:v>
                </c:pt>
                <c:pt idx="4">
                  <c:v>2018</c:v>
                </c:pt>
                <c:pt idx="5">
                  <c:v>2017</c:v>
                </c:pt>
                <c:pt idx="6">
                  <c:v>Kahdenvälinen kehitysyhteistyö</c:v>
                </c:pt>
                <c:pt idx="7">
                  <c:v>2018</c:v>
                </c:pt>
                <c:pt idx="8">
                  <c:v>2017</c:v>
                </c:pt>
                <c:pt idx="9">
                  <c:v>Kansalaisjärjestöjen tekemä kehitysyhteistyö</c:v>
                </c:pt>
                <c:pt idx="10">
                  <c:v>2018</c:v>
                </c:pt>
                <c:pt idx="11">
                  <c:v>2017</c:v>
                </c:pt>
                <c:pt idx="12">
                  <c:v>Yksityisen sektorin tukeminen</c:v>
                </c:pt>
                <c:pt idx="13">
                  <c:v>2018</c:v>
                </c:pt>
                <c:pt idx="14">
                  <c:v>2017</c:v>
                </c:pt>
              </c:strCache>
            </c:strRef>
          </c:cat>
          <c:val>
            <c:numRef>
              <c:f>Taul1!$C$5:$C$19</c:f>
              <c:numCache>
                <c:formatCode>General</c:formatCode>
                <c:ptCount val="15"/>
                <c:pt idx="1">
                  <c:v>19.608370000000001</c:v>
                </c:pt>
                <c:pt idx="2">
                  <c:v>16.4953</c:v>
                </c:pt>
                <c:pt idx="4">
                  <c:v>24.484220000000001</c:v>
                </c:pt>
                <c:pt idx="5">
                  <c:v>23.530069999999998</c:v>
                </c:pt>
                <c:pt idx="7">
                  <c:v>20.15034</c:v>
                </c:pt>
                <c:pt idx="8">
                  <c:v>23.41948</c:v>
                </c:pt>
                <c:pt idx="10">
                  <c:v>21.45757</c:v>
                </c:pt>
                <c:pt idx="11">
                  <c:v>18.173739999999999</c:v>
                </c:pt>
                <c:pt idx="13">
                  <c:v>7.8888199999999999</c:v>
                </c:pt>
                <c:pt idx="14">
                  <c:v>10.21894</c:v>
                </c:pt>
              </c:numCache>
            </c:numRef>
          </c:val>
          <c:extLst xmlns:c16r2="http://schemas.microsoft.com/office/drawing/2015/06/chart">
            <c:ext xmlns:c16="http://schemas.microsoft.com/office/drawing/2014/chart" uri="{C3380CC4-5D6E-409C-BE32-E72D297353CC}">
              <c16:uniqueId val="{00000001-D005-4349-A99C-99E6D4DB92C0}"/>
            </c:ext>
          </c:extLst>
        </c:ser>
        <c:ser>
          <c:idx val="2"/>
          <c:order val="2"/>
          <c:tx>
            <c:strRef>
              <c:f>Taul1!$D$4</c:f>
              <c:strCache>
                <c:ptCount val="1"/>
                <c:pt idx="0">
                  <c:v>3. tärkein</c:v>
                </c:pt>
              </c:strCache>
            </c:strRef>
          </c:tx>
          <c:spPr>
            <a:solidFill>
              <a:srgbClr val="C2E9FE"/>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D005-4349-A99C-99E6D4DB92C0}"/>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Taul1!$A$5:$A$19</c:f>
              <c:strCache>
                <c:ptCount val="15"/>
                <c:pt idx="0">
                  <c:v>Monenkeskinen kehitysyhteistyö</c:v>
                </c:pt>
                <c:pt idx="1">
                  <c:v>2018</c:v>
                </c:pt>
                <c:pt idx="2">
                  <c:v>2017</c:v>
                </c:pt>
                <c:pt idx="3">
                  <c:v>Euroopan unionin kautta tehtävä kehitysyhteistyö</c:v>
                </c:pt>
                <c:pt idx="4">
                  <c:v>2018</c:v>
                </c:pt>
                <c:pt idx="5">
                  <c:v>2017</c:v>
                </c:pt>
                <c:pt idx="6">
                  <c:v>Kahdenvälinen kehitysyhteistyö</c:v>
                </c:pt>
                <c:pt idx="7">
                  <c:v>2018</c:v>
                </c:pt>
                <c:pt idx="8">
                  <c:v>2017</c:v>
                </c:pt>
                <c:pt idx="9">
                  <c:v>Kansalaisjärjestöjen tekemä kehitysyhteistyö</c:v>
                </c:pt>
                <c:pt idx="10">
                  <c:v>2018</c:v>
                </c:pt>
                <c:pt idx="11">
                  <c:v>2017</c:v>
                </c:pt>
                <c:pt idx="12">
                  <c:v>Yksityisen sektorin tukeminen</c:v>
                </c:pt>
                <c:pt idx="13">
                  <c:v>2018</c:v>
                </c:pt>
                <c:pt idx="14">
                  <c:v>2017</c:v>
                </c:pt>
              </c:strCache>
            </c:strRef>
          </c:cat>
          <c:val>
            <c:numRef>
              <c:f>Taul1!$D$5:$D$19</c:f>
              <c:numCache>
                <c:formatCode>General</c:formatCode>
                <c:ptCount val="15"/>
                <c:pt idx="1">
                  <c:v>15.25394</c:v>
                </c:pt>
                <c:pt idx="2">
                  <c:v>17.34732</c:v>
                </c:pt>
                <c:pt idx="4">
                  <c:v>18.861879999999999</c:v>
                </c:pt>
                <c:pt idx="5">
                  <c:v>16.6524</c:v>
                </c:pt>
                <c:pt idx="7">
                  <c:v>19.865259999999999</c:v>
                </c:pt>
                <c:pt idx="8">
                  <c:v>19.748940000000001</c:v>
                </c:pt>
                <c:pt idx="10">
                  <c:v>23.323869999999999</c:v>
                </c:pt>
                <c:pt idx="11">
                  <c:v>23.195969999999999</c:v>
                </c:pt>
                <c:pt idx="13">
                  <c:v>14.85772</c:v>
                </c:pt>
                <c:pt idx="14">
                  <c:v>11.11411</c:v>
                </c:pt>
              </c:numCache>
            </c:numRef>
          </c:val>
          <c:extLst xmlns:c16r2="http://schemas.microsoft.com/office/drawing/2015/06/chart">
            <c:ext xmlns:c16="http://schemas.microsoft.com/office/drawing/2014/chart" uri="{C3380CC4-5D6E-409C-BE32-E72D297353CC}">
              <c16:uniqueId val="{00000003-D005-4349-A99C-99E6D4DB92C0}"/>
            </c:ext>
          </c:extLst>
        </c:ser>
        <c:ser>
          <c:idx val="3"/>
          <c:order val="3"/>
          <c:tx>
            <c:strRef>
              <c:f>Taul1!$E$4</c:f>
              <c:strCache>
                <c:ptCount val="1"/>
                <c:pt idx="0">
                  <c:v>4. tärkein</c:v>
                </c:pt>
              </c:strCache>
            </c:strRef>
          </c:tx>
          <c:spPr>
            <a:solidFill>
              <a:srgbClr val="F5A2FD"/>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Taul1!$A$5:$A$19</c:f>
              <c:strCache>
                <c:ptCount val="15"/>
                <c:pt idx="0">
                  <c:v>Monenkeskinen kehitysyhteistyö</c:v>
                </c:pt>
                <c:pt idx="1">
                  <c:v>2018</c:v>
                </c:pt>
                <c:pt idx="2">
                  <c:v>2017</c:v>
                </c:pt>
                <c:pt idx="3">
                  <c:v>Euroopan unionin kautta tehtävä kehitysyhteistyö</c:v>
                </c:pt>
                <c:pt idx="4">
                  <c:v>2018</c:v>
                </c:pt>
                <c:pt idx="5">
                  <c:v>2017</c:v>
                </c:pt>
                <c:pt idx="6">
                  <c:v>Kahdenvälinen kehitysyhteistyö</c:v>
                </c:pt>
                <c:pt idx="7">
                  <c:v>2018</c:v>
                </c:pt>
                <c:pt idx="8">
                  <c:v>2017</c:v>
                </c:pt>
                <c:pt idx="9">
                  <c:v>Kansalaisjärjestöjen tekemä kehitysyhteistyö</c:v>
                </c:pt>
                <c:pt idx="10">
                  <c:v>2018</c:v>
                </c:pt>
                <c:pt idx="11">
                  <c:v>2017</c:v>
                </c:pt>
                <c:pt idx="12">
                  <c:v>Yksityisen sektorin tukeminen</c:v>
                </c:pt>
                <c:pt idx="13">
                  <c:v>2018</c:v>
                </c:pt>
                <c:pt idx="14">
                  <c:v>2017</c:v>
                </c:pt>
              </c:strCache>
            </c:strRef>
          </c:cat>
          <c:val>
            <c:numRef>
              <c:f>Taul1!$E$5:$E$19</c:f>
              <c:numCache>
                <c:formatCode>General</c:formatCode>
                <c:ptCount val="15"/>
                <c:pt idx="1">
                  <c:v>18.77065</c:v>
                </c:pt>
                <c:pt idx="2">
                  <c:v>16.69924</c:v>
                </c:pt>
                <c:pt idx="4">
                  <c:v>13.70946</c:v>
                </c:pt>
                <c:pt idx="5">
                  <c:v>12.86079</c:v>
                </c:pt>
                <c:pt idx="7">
                  <c:v>21.393750000000001</c:v>
                </c:pt>
                <c:pt idx="8">
                  <c:v>16.763860000000001</c:v>
                </c:pt>
                <c:pt idx="10">
                  <c:v>18.716950000000001</c:v>
                </c:pt>
                <c:pt idx="11">
                  <c:v>22.450810000000001</c:v>
                </c:pt>
                <c:pt idx="13">
                  <c:v>17.636330000000001</c:v>
                </c:pt>
                <c:pt idx="14">
                  <c:v>16.60727</c:v>
                </c:pt>
              </c:numCache>
            </c:numRef>
          </c:val>
          <c:extLst xmlns:c16r2="http://schemas.microsoft.com/office/drawing/2015/06/chart">
            <c:ext xmlns:c16="http://schemas.microsoft.com/office/drawing/2014/chart" uri="{C3380CC4-5D6E-409C-BE32-E72D297353CC}">
              <c16:uniqueId val="{00000004-D005-4349-A99C-99E6D4DB92C0}"/>
            </c:ext>
          </c:extLst>
        </c:ser>
        <c:ser>
          <c:idx val="4"/>
          <c:order val="4"/>
          <c:tx>
            <c:strRef>
              <c:f>Taul1!$F$4</c:f>
              <c:strCache>
                <c:ptCount val="1"/>
                <c:pt idx="0">
                  <c:v>Vähiten tärkeä</c:v>
                </c:pt>
              </c:strCache>
            </c:strRef>
          </c:tx>
          <c:spPr>
            <a:solidFill>
              <a:srgbClr val="D070E1"/>
            </a:solidFill>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Taul1!$A$5:$A$19</c:f>
              <c:strCache>
                <c:ptCount val="15"/>
                <c:pt idx="0">
                  <c:v>Monenkeskinen kehitysyhteistyö</c:v>
                </c:pt>
                <c:pt idx="1">
                  <c:v>2018</c:v>
                </c:pt>
                <c:pt idx="2">
                  <c:v>2017</c:v>
                </c:pt>
                <c:pt idx="3">
                  <c:v>Euroopan unionin kautta tehtävä kehitysyhteistyö</c:v>
                </c:pt>
                <c:pt idx="4">
                  <c:v>2018</c:v>
                </c:pt>
                <c:pt idx="5">
                  <c:v>2017</c:v>
                </c:pt>
                <c:pt idx="6">
                  <c:v>Kahdenvälinen kehitysyhteistyö</c:v>
                </c:pt>
                <c:pt idx="7">
                  <c:v>2018</c:v>
                </c:pt>
                <c:pt idx="8">
                  <c:v>2017</c:v>
                </c:pt>
                <c:pt idx="9">
                  <c:v>Kansalaisjärjestöjen tekemä kehitysyhteistyö</c:v>
                </c:pt>
                <c:pt idx="10">
                  <c:v>2018</c:v>
                </c:pt>
                <c:pt idx="11">
                  <c:v>2017</c:v>
                </c:pt>
                <c:pt idx="12">
                  <c:v>Yksityisen sektorin tukeminen</c:v>
                </c:pt>
                <c:pt idx="13">
                  <c:v>2018</c:v>
                </c:pt>
                <c:pt idx="14">
                  <c:v>2017</c:v>
                </c:pt>
              </c:strCache>
            </c:strRef>
          </c:cat>
          <c:val>
            <c:numRef>
              <c:f>Taul1!$F$5:$F$19</c:f>
              <c:numCache>
                <c:formatCode>General</c:formatCode>
                <c:ptCount val="15"/>
                <c:pt idx="1">
                  <c:v>8.7545300000000008</c:v>
                </c:pt>
                <c:pt idx="2">
                  <c:v>9.9306099999999997</c:v>
                </c:pt>
                <c:pt idx="4">
                  <c:v>9.5845099999999999</c:v>
                </c:pt>
                <c:pt idx="5">
                  <c:v>10.016769999999999</c:v>
                </c:pt>
                <c:pt idx="7">
                  <c:v>10.4384</c:v>
                </c:pt>
                <c:pt idx="8">
                  <c:v>7.71387</c:v>
                </c:pt>
                <c:pt idx="10">
                  <c:v>18.302769999999999</c:v>
                </c:pt>
                <c:pt idx="11">
                  <c:v>15.29735</c:v>
                </c:pt>
                <c:pt idx="13">
                  <c:v>42.66133</c:v>
                </c:pt>
                <c:pt idx="14">
                  <c:v>42.423389999999998</c:v>
                </c:pt>
              </c:numCache>
            </c:numRef>
          </c:val>
          <c:extLst xmlns:c16r2="http://schemas.microsoft.com/office/drawing/2015/06/chart">
            <c:ext xmlns:c16="http://schemas.microsoft.com/office/drawing/2014/chart" uri="{C3380CC4-5D6E-409C-BE32-E72D297353CC}">
              <c16:uniqueId val="{00000005-D005-4349-A99C-99E6D4DB92C0}"/>
            </c:ext>
          </c:extLst>
        </c:ser>
        <c:ser>
          <c:idx val="5"/>
          <c:order val="5"/>
          <c:tx>
            <c:strRef>
              <c:f>Taul1!$G$4</c:f>
              <c:strCache>
                <c:ptCount val="1"/>
                <c:pt idx="0">
                  <c:v>Ei osaa sanoa</c:v>
                </c:pt>
              </c:strCache>
            </c:strRef>
          </c:tx>
          <c:spPr>
            <a:solidFill>
              <a:srgbClr val="E1E1E1"/>
            </a:solidFill>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Taul1!$A$5:$A$19</c:f>
              <c:strCache>
                <c:ptCount val="15"/>
                <c:pt idx="0">
                  <c:v>Monenkeskinen kehitysyhteistyö</c:v>
                </c:pt>
                <c:pt idx="1">
                  <c:v>2018</c:v>
                </c:pt>
                <c:pt idx="2">
                  <c:v>2017</c:v>
                </c:pt>
                <c:pt idx="3">
                  <c:v>Euroopan unionin kautta tehtävä kehitysyhteistyö</c:v>
                </c:pt>
                <c:pt idx="4">
                  <c:v>2018</c:v>
                </c:pt>
                <c:pt idx="5">
                  <c:v>2017</c:v>
                </c:pt>
                <c:pt idx="6">
                  <c:v>Kahdenvälinen kehitysyhteistyö</c:v>
                </c:pt>
                <c:pt idx="7">
                  <c:v>2018</c:v>
                </c:pt>
                <c:pt idx="8">
                  <c:v>2017</c:v>
                </c:pt>
                <c:pt idx="9">
                  <c:v>Kansalaisjärjestöjen tekemä kehitysyhteistyö</c:v>
                </c:pt>
                <c:pt idx="10">
                  <c:v>2018</c:v>
                </c:pt>
                <c:pt idx="11">
                  <c:v>2017</c:v>
                </c:pt>
                <c:pt idx="12">
                  <c:v>Yksityisen sektorin tukeminen</c:v>
                </c:pt>
                <c:pt idx="13">
                  <c:v>2018</c:v>
                </c:pt>
                <c:pt idx="14">
                  <c:v>2017</c:v>
                </c:pt>
              </c:strCache>
            </c:strRef>
          </c:cat>
          <c:val>
            <c:numRef>
              <c:f>Taul1!$G$5:$G$19</c:f>
              <c:numCache>
                <c:formatCode>General</c:formatCode>
                <c:ptCount val="15"/>
                <c:pt idx="1">
                  <c:v>7.54413</c:v>
                </c:pt>
                <c:pt idx="2">
                  <c:v>11.521319999999999</c:v>
                </c:pt>
                <c:pt idx="4">
                  <c:v>7.1659899999999999</c:v>
                </c:pt>
                <c:pt idx="5">
                  <c:v>9.5103299999999997</c:v>
                </c:pt>
                <c:pt idx="7">
                  <c:v>8.3986099999999997</c:v>
                </c:pt>
                <c:pt idx="8">
                  <c:v>12.25325</c:v>
                </c:pt>
                <c:pt idx="10">
                  <c:v>8.2267600000000005</c:v>
                </c:pt>
                <c:pt idx="11">
                  <c:v>10.38552</c:v>
                </c:pt>
                <c:pt idx="13">
                  <c:v>9.0316100000000006</c:v>
                </c:pt>
                <c:pt idx="14">
                  <c:v>11.780480000000001</c:v>
                </c:pt>
              </c:numCache>
            </c:numRef>
          </c:val>
          <c:extLst xmlns:c16r2="http://schemas.microsoft.com/office/drawing/2015/06/chart">
            <c:ext xmlns:c16="http://schemas.microsoft.com/office/drawing/2014/chart" uri="{C3380CC4-5D6E-409C-BE32-E72D297353CC}">
              <c16:uniqueId val="{00000006-D005-4349-A99C-99E6D4DB92C0}"/>
            </c:ext>
          </c:extLst>
        </c:ser>
        <c:dLbls>
          <c:showLegendKey val="0"/>
          <c:showVal val="0"/>
          <c:showCatName val="0"/>
          <c:showSerName val="0"/>
          <c:showPercent val="0"/>
          <c:showBubbleSize val="0"/>
        </c:dLbls>
        <c:gapWidth val="20"/>
        <c:overlap val="100"/>
        <c:axId val="67630208"/>
        <c:axId val="67631744"/>
      </c:barChart>
      <c:catAx>
        <c:axId val="67630208"/>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67631744"/>
        <c:crosses val="autoZero"/>
        <c:auto val="1"/>
        <c:lblAlgn val="ctr"/>
        <c:lblOffset val="100"/>
        <c:tickLblSkip val="1"/>
        <c:noMultiLvlLbl val="0"/>
      </c:catAx>
      <c:valAx>
        <c:axId val="6763174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67630208"/>
        <c:crosses val="autoZero"/>
        <c:crossBetween val="between"/>
        <c:majorUnit val="10"/>
        <c:minorUnit val="1"/>
      </c:valAx>
      <c:spPr>
        <a:ln>
          <a:noFill/>
        </a:ln>
      </c:spPr>
    </c:plotArea>
    <c:legend>
      <c:legendPos val="t"/>
      <c:layout>
        <c:manualLayout>
          <c:xMode val="edge"/>
          <c:yMode val="edge"/>
          <c:x val="0.29514463087029369"/>
          <c:y val="3.3490573236769093E-2"/>
          <c:w val="0.63667452308678285"/>
          <c:h val="6.6267807089782305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6317056395321"/>
          <c:y val="1.2420372697243342E-2"/>
          <c:w val="0.45582922720506192"/>
          <c:h val="0.92020426193132265"/>
        </c:manualLayout>
      </c:layout>
      <c:barChart>
        <c:barDir val="bar"/>
        <c:grouping val="clustered"/>
        <c:varyColors val="0"/>
        <c:ser>
          <c:idx val="0"/>
          <c:order val="0"/>
          <c:tx>
            <c:strRef>
              <c:f>Taul1!$B$4</c:f>
              <c:strCache>
                <c:ptCount val="1"/>
                <c:pt idx="0">
                  <c:v>2018, n=1004</c:v>
                </c:pt>
              </c:strCache>
            </c:strRef>
          </c:tx>
          <c:spPr>
            <a:solidFill>
              <a:srgbClr val="96F000"/>
            </a:solidFill>
          </c:spPr>
          <c:invertIfNegative val="0"/>
          <c:dLbls>
            <c:numFmt formatCode="#,##0" sourceLinked="0"/>
            <c:spPr>
              <a:noFill/>
              <a:ln>
                <a:noFill/>
              </a:ln>
              <a:effectLst/>
            </c:spPr>
            <c:txPr>
              <a:bodyPr/>
              <a:lstStyle/>
              <a:p>
                <a:pPr>
                  <a:defRPr sz="1200" b="0">
                    <a:solidFill>
                      <a:srgbClr val="444444"/>
                    </a:solidFill>
                    <a:latin typeface="Calibri" panose="020F0502020204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Taul1!$A$5:$A$10</c:f>
              <c:strCache>
                <c:ptCount val="6"/>
                <c:pt idx="0">
                  <c:v>0,1 % bruttokansantulosta</c:v>
                </c:pt>
                <c:pt idx="1">
                  <c:v>0,25 % bruttokansantulosta</c:v>
                </c:pt>
                <c:pt idx="2">
                  <c:v>0,41 % bruttokansantulosta</c:v>
                </c:pt>
                <c:pt idx="3">
                  <c:v>0,55 % bruttokansantulosta</c:v>
                </c:pt>
                <c:pt idx="4">
                  <c:v>0,70 % bruttokansantulosta</c:v>
                </c:pt>
                <c:pt idx="5">
                  <c:v>Ei osaa sanoa</c:v>
                </c:pt>
              </c:strCache>
            </c:strRef>
          </c:cat>
          <c:val>
            <c:numRef>
              <c:f>Taul1!$B$5:$B$10</c:f>
              <c:numCache>
                <c:formatCode>General</c:formatCode>
                <c:ptCount val="6"/>
                <c:pt idx="0">
                  <c:v>12.40732</c:v>
                </c:pt>
                <c:pt idx="1">
                  <c:v>33.783769999999997</c:v>
                </c:pt>
                <c:pt idx="2">
                  <c:v>21.583120000000001</c:v>
                </c:pt>
                <c:pt idx="3">
                  <c:v>10.676880000000001</c:v>
                </c:pt>
                <c:pt idx="4">
                  <c:v>2.91933</c:v>
                </c:pt>
                <c:pt idx="5">
                  <c:v>18.62959</c:v>
                </c:pt>
              </c:numCache>
            </c:numRef>
          </c:val>
          <c:extLst xmlns:c16r2="http://schemas.microsoft.com/office/drawing/2015/06/chart">
            <c:ext xmlns:c16="http://schemas.microsoft.com/office/drawing/2014/chart" uri="{C3380CC4-5D6E-409C-BE32-E72D297353CC}">
              <c16:uniqueId val="{00000000-9EF4-4582-A165-0DD88B26CF29}"/>
            </c:ext>
          </c:extLst>
        </c:ser>
        <c:dLbls>
          <c:showLegendKey val="0"/>
          <c:showVal val="0"/>
          <c:showCatName val="0"/>
          <c:showSerName val="0"/>
          <c:showPercent val="0"/>
          <c:showBubbleSize val="0"/>
        </c:dLbls>
        <c:gapWidth val="30"/>
        <c:axId val="67194880"/>
        <c:axId val="67196416"/>
      </c:barChart>
      <c:catAx>
        <c:axId val="67194880"/>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67196416"/>
        <c:crosses val="autoZero"/>
        <c:auto val="1"/>
        <c:lblAlgn val="ctr"/>
        <c:lblOffset val="100"/>
        <c:tickLblSkip val="1"/>
        <c:noMultiLvlLbl val="0"/>
      </c:catAx>
      <c:valAx>
        <c:axId val="67196416"/>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a:solidFill>
                      <a:srgbClr val="444444"/>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en-US"/>
          </a:p>
        </c:txPr>
        <c:crossAx val="67194880"/>
        <c:crosses val="autoZero"/>
        <c:crossBetween val="between"/>
        <c:majorUnit val="20"/>
        <c:minorUnit val="1"/>
      </c:valAx>
      <c:spPr>
        <a:ln w="6350">
          <a:noFill/>
        </a:ln>
      </c:spPr>
    </c:plotArea>
    <c:legend>
      <c:legendPos val="r"/>
      <c:layout>
        <c:manualLayout>
          <c:xMode val="edge"/>
          <c:yMode val="edge"/>
          <c:x val="0.64813339424350269"/>
          <c:y val="0.52057279563600212"/>
          <c:w val="0.25398703213815627"/>
          <c:h val="5.4440213608767635E-2"/>
        </c:manualLayout>
      </c:layout>
      <c:overlay val="0"/>
      <c:spPr>
        <a:solidFill>
          <a:schemeClr val="bg1"/>
        </a:solidFill>
      </c:spPr>
      <c:txPr>
        <a:bodyPr/>
        <a:lstStyle/>
        <a:p>
          <a:pPr>
            <a:defRPr>
              <a:solidFill>
                <a:srgbClr val="444444"/>
              </a:solidFill>
            </a:defRPr>
          </a:pPr>
          <a:endParaRPr lang="en-US"/>
        </a:p>
      </c:txPr>
    </c:legend>
    <c:plotVisOnly val="1"/>
    <c:dispBlanksAs val="gap"/>
    <c:showDLblsOverMax val="0"/>
  </c:chart>
  <c:spPr>
    <a:ln>
      <a:noFill/>
    </a:ln>
  </c:spPr>
  <c:txPr>
    <a:bodyPr/>
    <a:lstStyle/>
    <a:p>
      <a:pPr>
        <a:defRPr sz="1200">
          <a:latin typeface="Calibri" panose="020F050202020403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6317056395321"/>
          <c:y val="1.2420372697243342E-2"/>
          <c:w val="0.45582922720506192"/>
          <c:h val="0.92020426193132265"/>
        </c:manualLayout>
      </c:layout>
      <c:barChart>
        <c:barDir val="bar"/>
        <c:grouping val="clustered"/>
        <c:varyColors val="0"/>
        <c:ser>
          <c:idx val="0"/>
          <c:order val="0"/>
          <c:tx>
            <c:strRef>
              <c:f>Taul1!$B$4</c:f>
              <c:strCache>
                <c:ptCount val="1"/>
                <c:pt idx="0">
                  <c:v>2017, n=1007</c:v>
                </c:pt>
              </c:strCache>
            </c:strRef>
          </c:tx>
          <c:spPr>
            <a:solidFill>
              <a:srgbClr val="6DC0FF"/>
            </a:solidFill>
          </c:spPr>
          <c:invertIfNegative val="0"/>
          <c:dLbls>
            <c:numFmt formatCode="#,##0" sourceLinked="0"/>
            <c:spPr>
              <a:noFill/>
              <a:ln>
                <a:noFill/>
              </a:ln>
              <a:effectLst/>
            </c:spPr>
            <c:txPr>
              <a:bodyPr/>
              <a:lstStyle/>
              <a:p>
                <a:pPr>
                  <a:defRPr sz="1200" b="0">
                    <a:solidFill>
                      <a:srgbClr val="444444"/>
                    </a:solidFill>
                    <a:latin typeface="Calibri" panose="020F0502020204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Taul1!$A$5:$A$10</c:f>
              <c:strCache>
                <c:ptCount val="6"/>
                <c:pt idx="0">
                  <c:v>0,1 % bruttokansantulosta</c:v>
                </c:pt>
                <c:pt idx="1">
                  <c:v>0,25 % bruttokansantulosta</c:v>
                </c:pt>
                <c:pt idx="2">
                  <c:v>0,40 % bruttokansantulosta</c:v>
                </c:pt>
                <c:pt idx="3">
                  <c:v>0,55 % bruttokansantulosta</c:v>
                </c:pt>
                <c:pt idx="4">
                  <c:v>0,70 % bruttokansantulosta</c:v>
                </c:pt>
                <c:pt idx="5">
                  <c:v>Ei osaa sanoa</c:v>
                </c:pt>
              </c:strCache>
            </c:strRef>
          </c:cat>
          <c:val>
            <c:numRef>
              <c:f>Taul1!$B$5:$B$10</c:f>
              <c:numCache>
                <c:formatCode>General</c:formatCode>
                <c:ptCount val="6"/>
                <c:pt idx="0">
                  <c:v>12.075609999999999</c:v>
                </c:pt>
                <c:pt idx="1">
                  <c:v>33.362470000000002</c:v>
                </c:pt>
                <c:pt idx="2">
                  <c:v>22.271540000000002</c:v>
                </c:pt>
                <c:pt idx="3">
                  <c:v>9.9535900000000002</c:v>
                </c:pt>
                <c:pt idx="4">
                  <c:v>6.7976900000000002</c:v>
                </c:pt>
                <c:pt idx="5">
                  <c:v>15.539099999999999</c:v>
                </c:pt>
              </c:numCache>
            </c:numRef>
          </c:val>
          <c:extLst xmlns:c16r2="http://schemas.microsoft.com/office/drawing/2015/06/chart">
            <c:ext xmlns:c16="http://schemas.microsoft.com/office/drawing/2014/chart" uri="{C3380CC4-5D6E-409C-BE32-E72D297353CC}">
              <c16:uniqueId val="{00000000-D484-43AE-BF5F-768E151B1B1E}"/>
            </c:ext>
          </c:extLst>
        </c:ser>
        <c:dLbls>
          <c:showLegendKey val="0"/>
          <c:showVal val="0"/>
          <c:showCatName val="0"/>
          <c:showSerName val="0"/>
          <c:showPercent val="0"/>
          <c:showBubbleSize val="0"/>
        </c:dLbls>
        <c:gapWidth val="30"/>
        <c:axId val="67328256"/>
        <c:axId val="67342336"/>
      </c:barChart>
      <c:catAx>
        <c:axId val="67328256"/>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67342336"/>
        <c:crosses val="autoZero"/>
        <c:auto val="1"/>
        <c:lblAlgn val="ctr"/>
        <c:lblOffset val="100"/>
        <c:tickLblSkip val="1"/>
        <c:noMultiLvlLbl val="0"/>
      </c:catAx>
      <c:valAx>
        <c:axId val="67342336"/>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a:solidFill>
                      <a:srgbClr val="444444"/>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en-US"/>
          </a:p>
        </c:txPr>
        <c:crossAx val="67328256"/>
        <c:crosses val="autoZero"/>
        <c:crossBetween val="between"/>
        <c:majorUnit val="20"/>
        <c:minorUnit val="1"/>
      </c:valAx>
      <c:spPr>
        <a:ln w="6350">
          <a:noFill/>
        </a:ln>
      </c:spPr>
    </c:plotArea>
    <c:legend>
      <c:legendPos val="r"/>
      <c:layout>
        <c:manualLayout>
          <c:xMode val="edge"/>
          <c:yMode val="edge"/>
          <c:x val="0.64813339424350269"/>
          <c:y val="0.52057279563600212"/>
          <c:w val="0.25398703213815627"/>
          <c:h val="5.4440213608767635E-2"/>
        </c:manualLayout>
      </c:layout>
      <c:overlay val="0"/>
      <c:spPr>
        <a:solidFill>
          <a:schemeClr val="bg1"/>
        </a:solidFill>
      </c:spPr>
      <c:txPr>
        <a:bodyPr/>
        <a:lstStyle/>
        <a:p>
          <a:pPr>
            <a:defRPr>
              <a:solidFill>
                <a:srgbClr val="444444"/>
              </a:solidFill>
            </a:defRPr>
          </a:pPr>
          <a:endParaRPr lang="en-US"/>
        </a:p>
      </c:txPr>
    </c:legend>
    <c:plotVisOnly val="1"/>
    <c:dispBlanksAs val="gap"/>
    <c:showDLblsOverMax val="0"/>
  </c:chart>
  <c:spPr>
    <a:ln>
      <a:noFill/>
    </a:ln>
  </c:spPr>
  <c:txPr>
    <a:bodyPr/>
    <a:lstStyle/>
    <a:p>
      <a:pPr>
        <a:defRPr sz="1200">
          <a:latin typeface="Calibri" panose="020F050202020403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6317056395321"/>
          <c:y val="1.2420372697243342E-2"/>
          <c:w val="0.45582922720506192"/>
          <c:h val="0.92020426193132265"/>
        </c:manualLayout>
      </c:layout>
      <c:barChart>
        <c:barDir val="bar"/>
        <c:grouping val="clustered"/>
        <c:varyColors val="0"/>
        <c:ser>
          <c:idx val="0"/>
          <c:order val="0"/>
          <c:tx>
            <c:strRef>
              <c:f>Taul1!$B$4</c:f>
              <c:strCache>
                <c:ptCount val="1"/>
                <c:pt idx="0">
                  <c:v>2016, n=1004</c:v>
                </c:pt>
              </c:strCache>
            </c:strRef>
          </c:tx>
          <c:spPr>
            <a:solidFill>
              <a:srgbClr val="FFD000"/>
            </a:solidFill>
          </c:spPr>
          <c:invertIfNegative val="0"/>
          <c:dLbls>
            <c:numFmt formatCode="#,##0" sourceLinked="0"/>
            <c:spPr>
              <a:noFill/>
              <a:ln>
                <a:noFill/>
              </a:ln>
              <a:effectLst/>
            </c:spPr>
            <c:txPr>
              <a:bodyPr/>
              <a:lstStyle/>
              <a:p>
                <a:pPr>
                  <a:defRPr sz="1200" b="0">
                    <a:solidFill>
                      <a:srgbClr val="444444"/>
                    </a:solidFill>
                    <a:latin typeface="Calibri" panose="020F0502020204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Taul1!$A$5:$A$10</c:f>
              <c:strCache>
                <c:ptCount val="6"/>
                <c:pt idx="0">
                  <c:v>0,1 % bruttokansantulosta</c:v>
                </c:pt>
                <c:pt idx="1">
                  <c:v>0,28 % bruttokansantulosta</c:v>
                </c:pt>
                <c:pt idx="2">
                  <c:v>0,38 % bruttokansantulosta</c:v>
                </c:pt>
                <c:pt idx="3">
                  <c:v>0,52 % bruttokansantulosta</c:v>
                </c:pt>
                <c:pt idx="4">
                  <c:v>0,70 % bruttokansantulosta</c:v>
                </c:pt>
                <c:pt idx="5">
                  <c:v>Ei osaa sanoa</c:v>
                </c:pt>
              </c:strCache>
            </c:strRef>
          </c:cat>
          <c:val>
            <c:numRef>
              <c:f>Taul1!$B$5:$B$10</c:f>
              <c:numCache>
                <c:formatCode>General</c:formatCode>
                <c:ptCount val="6"/>
                <c:pt idx="0">
                  <c:v>12.44589</c:v>
                </c:pt>
                <c:pt idx="1">
                  <c:v>32.380029999999998</c:v>
                </c:pt>
                <c:pt idx="2">
                  <c:v>23.988189999999999</c:v>
                </c:pt>
                <c:pt idx="3">
                  <c:v>13.24324</c:v>
                </c:pt>
                <c:pt idx="4">
                  <c:v>3.9202699999999999</c:v>
                </c:pt>
                <c:pt idx="5">
                  <c:v>13.670450000000001</c:v>
                </c:pt>
              </c:numCache>
            </c:numRef>
          </c:val>
          <c:extLst xmlns:c16r2="http://schemas.microsoft.com/office/drawing/2015/06/chart">
            <c:ext xmlns:c16="http://schemas.microsoft.com/office/drawing/2014/chart" uri="{C3380CC4-5D6E-409C-BE32-E72D297353CC}">
              <c16:uniqueId val="{00000000-D2D9-4965-8321-3DD9A4CB807D}"/>
            </c:ext>
          </c:extLst>
        </c:ser>
        <c:dLbls>
          <c:showLegendKey val="0"/>
          <c:showVal val="0"/>
          <c:showCatName val="0"/>
          <c:showSerName val="0"/>
          <c:showPercent val="0"/>
          <c:showBubbleSize val="0"/>
        </c:dLbls>
        <c:gapWidth val="30"/>
        <c:axId val="67240704"/>
        <c:axId val="67242240"/>
      </c:barChart>
      <c:catAx>
        <c:axId val="67240704"/>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67242240"/>
        <c:crosses val="autoZero"/>
        <c:auto val="1"/>
        <c:lblAlgn val="ctr"/>
        <c:lblOffset val="100"/>
        <c:tickLblSkip val="1"/>
        <c:noMultiLvlLbl val="0"/>
      </c:catAx>
      <c:valAx>
        <c:axId val="67242240"/>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a:solidFill>
                      <a:srgbClr val="444444"/>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en-US"/>
          </a:p>
        </c:txPr>
        <c:crossAx val="67240704"/>
        <c:crosses val="autoZero"/>
        <c:crossBetween val="between"/>
        <c:majorUnit val="20"/>
        <c:minorUnit val="1"/>
      </c:valAx>
      <c:spPr>
        <a:ln w="6350">
          <a:noFill/>
        </a:ln>
      </c:spPr>
    </c:plotArea>
    <c:legend>
      <c:legendPos val="r"/>
      <c:layout>
        <c:manualLayout>
          <c:xMode val="edge"/>
          <c:yMode val="edge"/>
          <c:x val="0.64813339424350269"/>
          <c:y val="0.52057279563600212"/>
          <c:w val="0.25398703213815627"/>
          <c:h val="5.4440213608767635E-2"/>
        </c:manualLayout>
      </c:layout>
      <c:overlay val="0"/>
      <c:spPr>
        <a:solidFill>
          <a:schemeClr val="bg1"/>
        </a:solidFill>
      </c:spPr>
      <c:txPr>
        <a:bodyPr/>
        <a:lstStyle/>
        <a:p>
          <a:pPr>
            <a:defRPr>
              <a:solidFill>
                <a:srgbClr val="444444"/>
              </a:solidFill>
            </a:defRPr>
          </a:pPr>
          <a:endParaRPr lang="en-US"/>
        </a:p>
      </c:txPr>
    </c:legend>
    <c:plotVisOnly val="1"/>
    <c:dispBlanksAs val="gap"/>
    <c:showDLblsOverMax val="0"/>
  </c:chart>
  <c:spPr>
    <a:ln>
      <a:noFill/>
    </a:ln>
  </c:spPr>
  <c:txPr>
    <a:bodyPr/>
    <a:lstStyle/>
    <a:p>
      <a:pPr>
        <a:defRPr sz="1200">
          <a:latin typeface="Calibri" panose="020F050202020403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6317056395321"/>
          <c:y val="1.2420372697243342E-2"/>
          <c:w val="0.45582922720506192"/>
          <c:h val="0.92020426193132265"/>
        </c:manualLayout>
      </c:layout>
      <c:barChart>
        <c:barDir val="bar"/>
        <c:grouping val="clustered"/>
        <c:varyColors val="0"/>
        <c:ser>
          <c:idx val="0"/>
          <c:order val="0"/>
          <c:tx>
            <c:strRef>
              <c:f>Taul1!$B$4</c:f>
              <c:strCache>
                <c:ptCount val="1"/>
                <c:pt idx="0">
                  <c:v>2018, n=1004</c:v>
                </c:pt>
              </c:strCache>
            </c:strRef>
          </c:tx>
          <c:spPr>
            <a:solidFill>
              <a:srgbClr val="96F000"/>
            </a:solidFill>
          </c:spPr>
          <c:invertIfNegative val="0"/>
          <c:dLbls>
            <c:numFmt formatCode="#,##0" sourceLinked="0"/>
            <c:spPr>
              <a:noFill/>
              <a:ln>
                <a:noFill/>
              </a:ln>
              <a:effectLst/>
            </c:spPr>
            <c:txPr>
              <a:bodyPr/>
              <a:lstStyle/>
              <a:p>
                <a:pPr>
                  <a:defRPr sz="1200" b="0">
                    <a:solidFill>
                      <a:srgbClr val="444444"/>
                    </a:solidFill>
                    <a:latin typeface="Calibri" panose="020F0502020204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Taul1!$A$5:$A$11</c:f>
              <c:strCache>
                <c:ptCount val="7"/>
                <c:pt idx="0">
                  <c:v>150 miljoonaa euroa</c:v>
                </c:pt>
                <c:pt idx="1">
                  <c:v>360 miljoonaa euroa</c:v>
                </c:pt>
                <c:pt idx="2">
                  <c:v>520 miljoonaa euroa</c:v>
                </c:pt>
                <c:pt idx="3">
                  <c:v>886 miljoonaa euroa</c:v>
                </c:pt>
                <c:pt idx="4">
                  <c:v>1,1 miljardia euroa</c:v>
                </c:pt>
                <c:pt idx="5">
                  <c:v>2,0 miljardia euroa</c:v>
                </c:pt>
                <c:pt idx="6">
                  <c:v>Ei osaa sanoa</c:v>
                </c:pt>
              </c:strCache>
            </c:strRef>
          </c:cat>
          <c:val>
            <c:numRef>
              <c:f>Taul1!$B$5:$B$11</c:f>
              <c:numCache>
                <c:formatCode>General</c:formatCode>
                <c:ptCount val="7"/>
                <c:pt idx="0">
                  <c:v>15.97029</c:v>
                </c:pt>
                <c:pt idx="1">
                  <c:v>22.203510000000001</c:v>
                </c:pt>
                <c:pt idx="2">
                  <c:v>19.020530000000001</c:v>
                </c:pt>
                <c:pt idx="3">
                  <c:v>11.20102</c:v>
                </c:pt>
                <c:pt idx="4">
                  <c:v>8.4582599999999992</c:v>
                </c:pt>
                <c:pt idx="5">
                  <c:v>0.81169000000000002</c:v>
                </c:pt>
                <c:pt idx="6">
                  <c:v>22.334710000000001</c:v>
                </c:pt>
              </c:numCache>
            </c:numRef>
          </c:val>
          <c:extLst xmlns:c16r2="http://schemas.microsoft.com/office/drawing/2015/06/chart">
            <c:ext xmlns:c16="http://schemas.microsoft.com/office/drawing/2014/chart" uri="{C3380CC4-5D6E-409C-BE32-E72D297353CC}">
              <c16:uniqueId val="{00000000-9EF4-4582-A165-0DD88B26CF29}"/>
            </c:ext>
          </c:extLst>
        </c:ser>
        <c:dLbls>
          <c:showLegendKey val="0"/>
          <c:showVal val="0"/>
          <c:showCatName val="0"/>
          <c:showSerName val="0"/>
          <c:showPercent val="0"/>
          <c:showBubbleSize val="0"/>
        </c:dLbls>
        <c:gapWidth val="30"/>
        <c:axId val="67278336"/>
        <c:axId val="67279872"/>
      </c:barChart>
      <c:catAx>
        <c:axId val="67278336"/>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67279872"/>
        <c:crosses val="autoZero"/>
        <c:auto val="1"/>
        <c:lblAlgn val="ctr"/>
        <c:lblOffset val="100"/>
        <c:tickLblSkip val="1"/>
        <c:noMultiLvlLbl val="0"/>
      </c:catAx>
      <c:valAx>
        <c:axId val="67279872"/>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a:solidFill>
                      <a:srgbClr val="444444"/>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en-US"/>
          </a:p>
        </c:txPr>
        <c:crossAx val="67278336"/>
        <c:crosses val="autoZero"/>
        <c:crossBetween val="between"/>
        <c:majorUnit val="20"/>
        <c:minorUnit val="1"/>
      </c:valAx>
      <c:spPr>
        <a:ln w="6350">
          <a:noFill/>
        </a:ln>
      </c:spPr>
    </c:plotArea>
    <c:legend>
      <c:legendPos val="r"/>
      <c:layout>
        <c:manualLayout>
          <c:xMode val="edge"/>
          <c:yMode val="edge"/>
          <c:x val="0.64813339424350269"/>
          <c:y val="0.52057279563600212"/>
          <c:w val="0.25398703213815627"/>
          <c:h val="5.4440213608767635E-2"/>
        </c:manualLayout>
      </c:layout>
      <c:overlay val="0"/>
      <c:spPr>
        <a:solidFill>
          <a:schemeClr val="bg1"/>
        </a:solidFill>
      </c:spPr>
      <c:txPr>
        <a:bodyPr/>
        <a:lstStyle/>
        <a:p>
          <a:pPr>
            <a:defRPr>
              <a:solidFill>
                <a:srgbClr val="444444"/>
              </a:solidFill>
            </a:defRPr>
          </a:pPr>
          <a:endParaRPr lang="en-US"/>
        </a:p>
      </c:txPr>
    </c:legend>
    <c:plotVisOnly val="1"/>
    <c:dispBlanksAs val="gap"/>
    <c:showDLblsOverMax val="0"/>
  </c:chart>
  <c:spPr>
    <a:ln>
      <a:noFill/>
    </a:ln>
  </c:spPr>
  <c:txPr>
    <a:bodyPr/>
    <a:lstStyle/>
    <a:p>
      <a:pPr>
        <a:defRPr sz="1200">
          <a:latin typeface="Calibri" panose="020F050202020403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6317056395321"/>
          <c:y val="1.2420372697243342E-2"/>
          <c:w val="0.45582922720506192"/>
          <c:h val="0.92020426193132265"/>
        </c:manualLayout>
      </c:layout>
      <c:barChart>
        <c:barDir val="bar"/>
        <c:grouping val="clustered"/>
        <c:varyColors val="0"/>
        <c:ser>
          <c:idx val="0"/>
          <c:order val="0"/>
          <c:tx>
            <c:strRef>
              <c:f>Taul1!$B$4</c:f>
              <c:strCache>
                <c:ptCount val="1"/>
                <c:pt idx="0">
                  <c:v>2017, n=1007</c:v>
                </c:pt>
              </c:strCache>
            </c:strRef>
          </c:tx>
          <c:spPr>
            <a:solidFill>
              <a:srgbClr val="6DC0FF"/>
            </a:solidFill>
          </c:spPr>
          <c:invertIfNegative val="0"/>
          <c:dLbls>
            <c:numFmt formatCode="#,##0" sourceLinked="0"/>
            <c:spPr>
              <a:noFill/>
              <a:ln>
                <a:noFill/>
              </a:ln>
              <a:effectLst/>
            </c:spPr>
            <c:txPr>
              <a:bodyPr/>
              <a:lstStyle/>
              <a:p>
                <a:pPr>
                  <a:defRPr sz="1200" b="0">
                    <a:solidFill>
                      <a:srgbClr val="444444"/>
                    </a:solidFill>
                    <a:latin typeface="Calibri" panose="020F0502020204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Taul1!$A$5:$A$11</c:f>
              <c:strCache>
                <c:ptCount val="7"/>
                <c:pt idx="0">
                  <c:v>150 miljoonaa euroa</c:v>
                </c:pt>
                <c:pt idx="1">
                  <c:v>360 miljoonaa euroa</c:v>
                </c:pt>
                <c:pt idx="2">
                  <c:v>520 miljoonaa euroa</c:v>
                </c:pt>
                <c:pt idx="3">
                  <c:v>880 miljoonaa euroa</c:v>
                </c:pt>
                <c:pt idx="4">
                  <c:v>1,1 miljardia euroa</c:v>
                </c:pt>
                <c:pt idx="5">
                  <c:v>2,0 miljardia euroa</c:v>
                </c:pt>
                <c:pt idx="6">
                  <c:v>Ei osaa sanoa</c:v>
                </c:pt>
              </c:strCache>
            </c:strRef>
          </c:cat>
          <c:val>
            <c:numRef>
              <c:f>Taul1!$B$5:$B$11</c:f>
              <c:numCache>
                <c:formatCode>General</c:formatCode>
                <c:ptCount val="7"/>
                <c:pt idx="0">
                  <c:v>13.649990000000001</c:v>
                </c:pt>
                <c:pt idx="1">
                  <c:v>23.34431</c:v>
                </c:pt>
                <c:pt idx="2">
                  <c:v>19.7849</c:v>
                </c:pt>
                <c:pt idx="3">
                  <c:v>12.344939999999999</c:v>
                </c:pt>
                <c:pt idx="4">
                  <c:v>9.8359500000000004</c:v>
                </c:pt>
                <c:pt idx="5">
                  <c:v>0.91842000000000001</c:v>
                </c:pt>
                <c:pt idx="6">
                  <c:v>20.121490000000001</c:v>
                </c:pt>
              </c:numCache>
            </c:numRef>
          </c:val>
          <c:extLst xmlns:c16r2="http://schemas.microsoft.com/office/drawing/2015/06/chart">
            <c:ext xmlns:c16="http://schemas.microsoft.com/office/drawing/2014/chart" uri="{C3380CC4-5D6E-409C-BE32-E72D297353CC}">
              <c16:uniqueId val="{00000000-D484-43AE-BF5F-768E151B1B1E}"/>
            </c:ext>
          </c:extLst>
        </c:ser>
        <c:dLbls>
          <c:showLegendKey val="0"/>
          <c:showVal val="0"/>
          <c:showCatName val="0"/>
          <c:showSerName val="0"/>
          <c:showPercent val="0"/>
          <c:showBubbleSize val="0"/>
        </c:dLbls>
        <c:gapWidth val="30"/>
        <c:axId val="33488896"/>
        <c:axId val="33490432"/>
      </c:barChart>
      <c:catAx>
        <c:axId val="33488896"/>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3490432"/>
        <c:crosses val="autoZero"/>
        <c:auto val="1"/>
        <c:lblAlgn val="ctr"/>
        <c:lblOffset val="100"/>
        <c:tickLblSkip val="1"/>
        <c:noMultiLvlLbl val="0"/>
      </c:catAx>
      <c:valAx>
        <c:axId val="33490432"/>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a:solidFill>
                      <a:srgbClr val="444444"/>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en-US"/>
          </a:p>
        </c:txPr>
        <c:crossAx val="33488896"/>
        <c:crosses val="autoZero"/>
        <c:crossBetween val="between"/>
        <c:majorUnit val="20"/>
        <c:minorUnit val="1"/>
      </c:valAx>
      <c:spPr>
        <a:ln w="6350">
          <a:noFill/>
        </a:ln>
      </c:spPr>
    </c:plotArea>
    <c:legend>
      <c:legendPos val="r"/>
      <c:layout>
        <c:manualLayout>
          <c:xMode val="edge"/>
          <c:yMode val="edge"/>
          <c:x val="0.64813339424350269"/>
          <c:y val="0.52057279563600212"/>
          <c:w val="0.25398703213815627"/>
          <c:h val="5.4440213608767635E-2"/>
        </c:manualLayout>
      </c:layout>
      <c:overlay val="0"/>
      <c:spPr>
        <a:solidFill>
          <a:schemeClr val="bg1"/>
        </a:solidFill>
      </c:spPr>
      <c:txPr>
        <a:bodyPr/>
        <a:lstStyle/>
        <a:p>
          <a:pPr>
            <a:defRPr>
              <a:solidFill>
                <a:srgbClr val="444444"/>
              </a:solidFill>
            </a:defRPr>
          </a:pPr>
          <a:endParaRPr lang="en-US"/>
        </a:p>
      </c:txPr>
    </c:legend>
    <c:plotVisOnly val="1"/>
    <c:dispBlanksAs val="gap"/>
    <c:showDLblsOverMax val="0"/>
  </c:chart>
  <c:spPr>
    <a:ln>
      <a:noFill/>
    </a:ln>
  </c:spPr>
  <c:txPr>
    <a:bodyPr/>
    <a:lstStyle/>
    <a:p>
      <a:pPr>
        <a:defRPr sz="120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794749151586377"/>
          <c:y val="7.6050299207403013E-2"/>
          <c:w val="0.61383033829972178"/>
          <c:h val="0.85839690562908821"/>
        </c:manualLayout>
      </c:layout>
      <c:barChart>
        <c:barDir val="bar"/>
        <c:grouping val="stacked"/>
        <c:varyColors val="0"/>
        <c:ser>
          <c:idx val="0"/>
          <c:order val="0"/>
          <c:tx>
            <c:strRef>
              <c:f>Taul1!$B$4</c:f>
              <c:strCache>
                <c:ptCount val="1"/>
                <c:pt idx="0">
                  <c:v>Erittäin tärkeää</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Taul1!$A$5:$A$19</c:f>
              <c:strCache>
                <c:ptCount val="15"/>
                <c:pt idx="0">
                  <c:v>Kaikki, n=1004</c:v>
                </c:pt>
                <c:pt idx="1">
                  <c:v>Sukupuoli</c:v>
                </c:pt>
                <c:pt idx="2">
                  <c:v>Nainen, n=556</c:v>
                </c:pt>
                <c:pt idx="3">
                  <c:v>Mies, n=448</c:v>
                </c:pt>
                <c:pt idx="4">
                  <c:v>Ikä</c:v>
                </c:pt>
                <c:pt idx="5">
                  <c:v>15-24 vuotta, n=145</c:v>
                </c:pt>
                <c:pt idx="6">
                  <c:v>25-39 vuotta, n=209</c:v>
                </c:pt>
                <c:pt idx="7">
                  <c:v>40-59 vuotta, n=298</c:v>
                </c:pt>
                <c:pt idx="8">
                  <c:v>60-79 vuotta, n=352</c:v>
                </c:pt>
                <c:pt idx="9">
                  <c:v>Ammatti/asema</c:v>
                </c:pt>
                <c:pt idx="10">
                  <c:v>Mv/työntekijä, n=238</c:v>
                </c:pt>
                <c:pt idx="11">
                  <c:v>Toimihenkilö/ylempi toimihenkilö/asiantuntija, n=195</c:v>
                </c:pt>
                <c:pt idx="12">
                  <c:v>Yrittäjä/johtava asema, n=67</c:v>
                </c:pt>
                <c:pt idx="13">
                  <c:v>Opiskelija/koululainen, n=124</c:v>
                </c:pt>
                <c:pt idx="14">
                  <c:v>Eläkeläinen, n=312</c:v>
                </c:pt>
              </c:strCache>
            </c:strRef>
          </c:cat>
          <c:val>
            <c:numRef>
              <c:f>Taul1!$B$5:$B$19</c:f>
              <c:numCache>
                <c:formatCode>General</c:formatCode>
                <c:ptCount val="15"/>
                <c:pt idx="0">
                  <c:v>46.88212</c:v>
                </c:pt>
                <c:pt idx="2">
                  <c:v>52.547330000000002</c:v>
                </c:pt>
                <c:pt idx="3">
                  <c:v>41.187910000000002</c:v>
                </c:pt>
                <c:pt idx="5">
                  <c:v>48.033299999999997</c:v>
                </c:pt>
                <c:pt idx="6">
                  <c:v>50.337940000000003</c:v>
                </c:pt>
                <c:pt idx="7">
                  <c:v>44.844549999999998</c:v>
                </c:pt>
                <c:pt idx="8">
                  <c:v>45.876579999999997</c:v>
                </c:pt>
                <c:pt idx="10">
                  <c:v>46.899790000000003</c:v>
                </c:pt>
                <c:pt idx="11">
                  <c:v>45.46416</c:v>
                </c:pt>
                <c:pt idx="12">
                  <c:v>49.439790000000002</c:v>
                </c:pt>
                <c:pt idx="13">
                  <c:v>53.863419999999998</c:v>
                </c:pt>
                <c:pt idx="14">
                  <c:v>44.206470000000003</c:v>
                </c:pt>
              </c:numCache>
            </c:numRef>
          </c:val>
          <c:extLst xmlns:c16r2="http://schemas.microsoft.com/office/drawing/2015/06/chart">
            <c:ext xmlns:c16="http://schemas.microsoft.com/office/drawing/2014/chart" uri="{C3380CC4-5D6E-409C-BE32-E72D297353CC}">
              <c16:uniqueId val="{00000000-229A-4306-9765-DAA01E0CEEAD}"/>
            </c:ext>
          </c:extLst>
        </c:ser>
        <c:ser>
          <c:idx val="1"/>
          <c:order val="1"/>
          <c:tx>
            <c:strRef>
              <c:f>Taul1!$C$4</c:f>
              <c:strCache>
                <c:ptCount val="1"/>
                <c:pt idx="0">
                  <c:v>Melko tärkeää</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Taul1!$A$5:$A$19</c:f>
              <c:strCache>
                <c:ptCount val="15"/>
                <c:pt idx="0">
                  <c:v>Kaikki, n=1004</c:v>
                </c:pt>
                <c:pt idx="1">
                  <c:v>Sukupuoli</c:v>
                </c:pt>
                <c:pt idx="2">
                  <c:v>Nainen, n=556</c:v>
                </c:pt>
                <c:pt idx="3">
                  <c:v>Mies, n=448</c:v>
                </c:pt>
                <c:pt idx="4">
                  <c:v>Ikä</c:v>
                </c:pt>
                <c:pt idx="5">
                  <c:v>15-24 vuotta, n=145</c:v>
                </c:pt>
                <c:pt idx="6">
                  <c:v>25-39 vuotta, n=209</c:v>
                </c:pt>
                <c:pt idx="7">
                  <c:v>40-59 vuotta, n=298</c:v>
                </c:pt>
                <c:pt idx="8">
                  <c:v>60-79 vuotta, n=352</c:v>
                </c:pt>
                <c:pt idx="9">
                  <c:v>Ammatti/asema</c:v>
                </c:pt>
                <c:pt idx="10">
                  <c:v>Mv/työntekijä, n=238</c:v>
                </c:pt>
                <c:pt idx="11">
                  <c:v>Toimihenkilö/ylempi toimihenkilö/asiantuntija, n=195</c:v>
                </c:pt>
                <c:pt idx="12">
                  <c:v>Yrittäjä/johtava asema, n=67</c:v>
                </c:pt>
                <c:pt idx="13">
                  <c:v>Opiskelija/koululainen, n=124</c:v>
                </c:pt>
                <c:pt idx="14">
                  <c:v>Eläkeläinen, n=312</c:v>
                </c:pt>
              </c:strCache>
            </c:strRef>
          </c:cat>
          <c:val>
            <c:numRef>
              <c:f>Taul1!$C$5:$C$19</c:f>
              <c:numCache>
                <c:formatCode>General</c:formatCode>
                <c:ptCount val="15"/>
                <c:pt idx="0">
                  <c:v>40.625590000000003</c:v>
                </c:pt>
                <c:pt idx="2">
                  <c:v>39.133490000000002</c:v>
                </c:pt>
                <c:pt idx="3">
                  <c:v>42.125320000000002</c:v>
                </c:pt>
                <c:pt idx="5">
                  <c:v>41.639769999999999</c:v>
                </c:pt>
                <c:pt idx="6">
                  <c:v>39.348849999999999</c:v>
                </c:pt>
                <c:pt idx="7">
                  <c:v>41.332239999999999</c:v>
                </c:pt>
                <c:pt idx="8">
                  <c:v>40.309510000000003</c:v>
                </c:pt>
                <c:pt idx="10">
                  <c:v>43.765340000000002</c:v>
                </c:pt>
                <c:pt idx="11">
                  <c:v>41.633310000000002</c:v>
                </c:pt>
                <c:pt idx="12">
                  <c:v>31.69746</c:v>
                </c:pt>
                <c:pt idx="13">
                  <c:v>36.563589999999998</c:v>
                </c:pt>
                <c:pt idx="14">
                  <c:v>39.656219999999998</c:v>
                </c:pt>
              </c:numCache>
            </c:numRef>
          </c:val>
          <c:extLst xmlns:c16r2="http://schemas.microsoft.com/office/drawing/2015/06/chart">
            <c:ext xmlns:c16="http://schemas.microsoft.com/office/drawing/2014/chart" uri="{C3380CC4-5D6E-409C-BE32-E72D297353CC}">
              <c16:uniqueId val="{00000001-229A-4306-9765-DAA01E0CEEAD}"/>
            </c:ext>
          </c:extLst>
        </c:ser>
        <c:ser>
          <c:idx val="2"/>
          <c:order val="2"/>
          <c:tx>
            <c:strRef>
              <c:f>Taul1!$D$4</c:f>
              <c:strCache>
                <c:ptCount val="1"/>
                <c:pt idx="0">
                  <c:v>Melko vähämerkityksistä</c:v>
                </c:pt>
              </c:strCache>
            </c:strRef>
          </c:tx>
          <c:spPr>
            <a:solidFill>
              <a:srgbClr val="F5A2FD"/>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229A-4306-9765-DAA01E0CEEAD}"/>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Taul1!$A$5:$A$19</c:f>
              <c:strCache>
                <c:ptCount val="15"/>
                <c:pt idx="0">
                  <c:v>Kaikki, n=1004</c:v>
                </c:pt>
                <c:pt idx="1">
                  <c:v>Sukupuoli</c:v>
                </c:pt>
                <c:pt idx="2">
                  <c:v>Nainen, n=556</c:v>
                </c:pt>
                <c:pt idx="3">
                  <c:v>Mies, n=448</c:v>
                </c:pt>
                <c:pt idx="4">
                  <c:v>Ikä</c:v>
                </c:pt>
                <c:pt idx="5">
                  <c:v>15-24 vuotta, n=145</c:v>
                </c:pt>
                <c:pt idx="6">
                  <c:v>25-39 vuotta, n=209</c:v>
                </c:pt>
                <c:pt idx="7">
                  <c:v>40-59 vuotta, n=298</c:v>
                </c:pt>
                <c:pt idx="8">
                  <c:v>60-79 vuotta, n=352</c:v>
                </c:pt>
                <c:pt idx="9">
                  <c:v>Ammatti/asema</c:v>
                </c:pt>
                <c:pt idx="10">
                  <c:v>Mv/työntekijä, n=238</c:v>
                </c:pt>
                <c:pt idx="11">
                  <c:v>Toimihenkilö/ylempi toimihenkilö/asiantuntija, n=195</c:v>
                </c:pt>
                <c:pt idx="12">
                  <c:v>Yrittäjä/johtava asema, n=67</c:v>
                </c:pt>
                <c:pt idx="13">
                  <c:v>Opiskelija/koululainen, n=124</c:v>
                </c:pt>
                <c:pt idx="14">
                  <c:v>Eläkeläinen, n=312</c:v>
                </c:pt>
              </c:strCache>
            </c:strRef>
          </c:cat>
          <c:val>
            <c:numRef>
              <c:f>Taul1!$D$5:$D$19</c:f>
              <c:numCache>
                <c:formatCode>General</c:formatCode>
                <c:ptCount val="15"/>
                <c:pt idx="0">
                  <c:v>9.9539299999999997</c:v>
                </c:pt>
                <c:pt idx="2">
                  <c:v>6.9330299999999996</c:v>
                </c:pt>
                <c:pt idx="3">
                  <c:v>12.9903</c:v>
                </c:pt>
                <c:pt idx="5">
                  <c:v>7.4566400000000002</c:v>
                </c:pt>
                <c:pt idx="6">
                  <c:v>10.31321</c:v>
                </c:pt>
                <c:pt idx="7">
                  <c:v>9.8454999999999995</c:v>
                </c:pt>
                <c:pt idx="8">
                  <c:v>11.07626</c:v>
                </c:pt>
                <c:pt idx="10">
                  <c:v>8.7040600000000001</c:v>
                </c:pt>
                <c:pt idx="11">
                  <c:v>10.24099</c:v>
                </c:pt>
                <c:pt idx="12">
                  <c:v>13.66854</c:v>
                </c:pt>
                <c:pt idx="13">
                  <c:v>6.4363900000000003</c:v>
                </c:pt>
                <c:pt idx="14">
                  <c:v>12.32643</c:v>
                </c:pt>
              </c:numCache>
            </c:numRef>
          </c:val>
          <c:extLst xmlns:c16r2="http://schemas.microsoft.com/office/drawing/2015/06/chart">
            <c:ext xmlns:c16="http://schemas.microsoft.com/office/drawing/2014/chart" uri="{C3380CC4-5D6E-409C-BE32-E72D297353CC}">
              <c16:uniqueId val="{00000003-229A-4306-9765-DAA01E0CEEAD}"/>
            </c:ext>
          </c:extLst>
        </c:ser>
        <c:ser>
          <c:idx val="3"/>
          <c:order val="3"/>
          <c:tx>
            <c:strRef>
              <c:f>Taul1!$E$4</c:f>
              <c:strCache>
                <c:ptCount val="1"/>
                <c:pt idx="0">
                  <c:v>Yhdentekevää</c:v>
                </c:pt>
              </c:strCache>
            </c:strRef>
          </c:tx>
          <c:spPr>
            <a:solidFill>
              <a:srgbClr val="D070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Taul1!$A$5:$A$19</c:f>
              <c:strCache>
                <c:ptCount val="15"/>
                <c:pt idx="0">
                  <c:v>Kaikki, n=1004</c:v>
                </c:pt>
                <c:pt idx="1">
                  <c:v>Sukupuoli</c:v>
                </c:pt>
                <c:pt idx="2">
                  <c:v>Nainen, n=556</c:v>
                </c:pt>
                <c:pt idx="3">
                  <c:v>Mies, n=448</c:v>
                </c:pt>
                <c:pt idx="4">
                  <c:v>Ikä</c:v>
                </c:pt>
                <c:pt idx="5">
                  <c:v>15-24 vuotta, n=145</c:v>
                </c:pt>
                <c:pt idx="6">
                  <c:v>25-39 vuotta, n=209</c:v>
                </c:pt>
                <c:pt idx="7">
                  <c:v>40-59 vuotta, n=298</c:v>
                </c:pt>
                <c:pt idx="8">
                  <c:v>60-79 vuotta, n=352</c:v>
                </c:pt>
                <c:pt idx="9">
                  <c:v>Ammatti/asema</c:v>
                </c:pt>
                <c:pt idx="10">
                  <c:v>Mv/työntekijä, n=238</c:v>
                </c:pt>
                <c:pt idx="11">
                  <c:v>Toimihenkilö/ylempi toimihenkilö/asiantuntija, n=195</c:v>
                </c:pt>
                <c:pt idx="12">
                  <c:v>Yrittäjä/johtava asema, n=67</c:v>
                </c:pt>
                <c:pt idx="13">
                  <c:v>Opiskelija/koululainen, n=124</c:v>
                </c:pt>
                <c:pt idx="14">
                  <c:v>Eläkeläinen, n=312</c:v>
                </c:pt>
              </c:strCache>
            </c:strRef>
          </c:cat>
          <c:val>
            <c:numRef>
              <c:f>Taul1!$E$5:$E$19</c:f>
              <c:numCache>
                <c:formatCode>General</c:formatCode>
                <c:ptCount val="15"/>
                <c:pt idx="0">
                  <c:v>2.1417700000000002</c:v>
                </c:pt>
                <c:pt idx="2">
                  <c:v>0.68074999999999997</c:v>
                </c:pt>
                <c:pt idx="3">
                  <c:v>3.6102699999999999</c:v>
                </c:pt>
                <c:pt idx="5">
                  <c:v>1.3768800000000001</c:v>
                </c:pt>
                <c:pt idx="7">
                  <c:v>3.75068</c:v>
                </c:pt>
                <c:pt idx="8">
                  <c:v>2.3824999999999998</c:v>
                </c:pt>
                <c:pt idx="10">
                  <c:v>0.34049000000000001</c:v>
                </c:pt>
                <c:pt idx="11">
                  <c:v>2.66154</c:v>
                </c:pt>
                <c:pt idx="12">
                  <c:v>5.19421</c:v>
                </c:pt>
                <c:pt idx="13">
                  <c:v>1.4193499999999999</c:v>
                </c:pt>
                <c:pt idx="14">
                  <c:v>3.4005299999999998</c:v>
                </c:pt>
              </c:numCache>
            </c:numRef>
          </c:val>
          <c:extLst xmlns:c16r2="http://schemas.microsoft.com/office/drawing/2015/06/chart">
            <c:ext xmlns:c16="http://schemas.microsoft.com/office/drawing/2014/chart" uri="{C3380CC4-5D6E-409C-BE32-E72D297353CC}">
              <c16:uniqueId val="{00000004-229A-4306-9765-DAA01E0CEEAD}"/>
            </c:ext>
          </c:extLst>
        </c:ser>
        <c:ser>
          <c:idx val="4"/>
          <c:order val="4"/>
          <c:tx>
            <c:strRef>
              <c:f>Taul1!$F$4</c:f>
              <c:strCache>
                <c:ptCount val="1"/>
                <c:pt idx="0">
                  <c:v>Ei osaa sanoa</c:v>
                </c:pt>
              </c:strCache>
            </c:strRef>
          </c:tx>
          <c:spPr>
            <a:solidFill>
              <a:srgbClr val="E1E1E1"/>
            </a:solidFill>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Taul1!$A$5:$A$19</c:f>
              <c:strCache>
                <c:ptCount val="15"/>
                <c:pt idx="0">
                  <c:v>Kaikki, n=1004</c:v>
                </c:pt>
                <c:pt idx="1">
                  <c:v>Sukupuoli</c:v>
                </c:pt>
                <c:pt idx="2">
                  <c:v>Nainen, n=556</c:v>
                </c:pt>
                <c:pt idx="3">
                  <c:v>Mies, n=448</c:v>
                </c:pt>
                <c:pt idx="4">
                  <c:v>Ikä</c:v>
                </c:pt>
                <c:pt idx="5">
                  <c:v>15-24 vuotta, n=145</c:v>
                </c:pt>
                <c:pt idx="6">
                  <c:v>25-39 vuotta, n=209</c:v>
                </c:pt>
                <c:pt idx="7">
                  <c:v>40-59 vuotta, n=298</c:v>
                </c:pt>
                <c:pt idx="8">
                  <c:v>60-79 vuotta, n=352</c:v>
                </c:pt>
                <c:pt idx="9">
                  <c:v>Ammatti/asema</c:v>
                </c:pt>
                <c:pt idx="10">
                  <c:v>Mv/työntekijä, n=238</c:v>
                </c:pt>
                <c:pt idx="11">
                  <c:v>Toimihenkilö/ylempi toimihenkilö/asiantuntija, n=195</c:v>
                </c:pt>
                <c:pt idx="12">
                  <c:v>Yrittäjä/johtava asema, n=67</c:v>
                </c:pt>
                <c:pt idx="13">
                  <c:v>Opiskelija/koululainen, n=124</c:v>
                </c:pt>
                <c:pt idx="14">
                  <c:v>Eläkeläinen, n=312</c:v>
                </c:pt>
              </c:strCache>
            </c:strRef>
          </c:cat>
          <c:val>
            <c:numRef>
              <c:f>Taul1!$F$5:$F$19</c:f>
              <c:numCache>
                <c:formatCode>General</c:formatCode>
                <c:ptCount val="15"/>
                <c:pt idx="0">
                  <c:v>0.39660000000000001</c:v>
                </c:pt>
                <c:pt idx="2">
                  <c:v>0.70540000000000003</c:v>
                </c:pt>
                <c:pt idx="3">
                  <c:v>8.6209999999999995E-2</c:v>
                </c:pt>
                <c:pt idx="5">
                  <c:v>1.49342</c:v>
                </c:pt>
                <c:pt idx="7">
                  <c:v>0.22702</c:v>
                </c:pt>
                <c:pt idx="8">
                  <c:v>0.35514000000000001</c:v>
                </c:pt>
                <c:pt idx="10">
                  <c:v>0.29032999999999998</c:v>
                </c:pt>
                <c:pt idx="13">
                  <c:v>1.71726</c:v>
                </c:pt>
                <c:pt idx="14">
                  <c:v>0.41034999999999999</c:v>
                </c:pt>
              </c:numCache>
            </c:numRef>
          </c:val>
          <c:extLst xmlns:c16r2="http://schemas.microsoft.com/office/drawing/2015/06/chart">
            <c:ext xmlns:c16="http://schemas.microsoft.com/office/drawing/2014/chart" uri="{C3380CC4-5D6E-409C-BE32-E72D297353CC}">
              <c16:uniqueId val="{00000005-229A-4306-9765-DAA01E0CEEAD}"/>
            </c:ext>
          </c:extLst>
        </c:ser>
        <c:dLbls>
          <c:showLegendKey val="0"/>
          <c:showVal val="0"/>
          <c:showCatName val="0"/>
          <c:showSerName val="0"/>
          <c:showPercent val="0"/>
          <c:showBubbleSize val="0"/>
        </c:dLbls>
        <c:gapWidth val="25"/>
        <c:overlap val="100"/>
        <c:axId val="35859456"/>
        <c:axId val="35881728"/>
      </c:barChart>
      <c:catAx>
        <c:axId val="35859456"/>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5881728"/>
        <c:crosses val="autoZero"/>
        <c:auto val="1"/>
        <c:lblAlgn val="ctr"/>
        <c:lblOffset val="100"/>
        <c:tickLblSkip val="1"/>
        <c:noMultiLvlLbl val="0"/>
      </c:catAx>
      <c:valAx>
        <c:axId val="3588172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5859456"/>
        <c:crosses val="autoZero"/>
        <c:crossBetween val="between"/>
        <c:majorUnit val="10"/>
        <c:minorUnit val="1"/>
      </c:valAx>
      <c:spPr>
        <a:ln>
          <a:noFill/>
        </a:ln>
      </c:spPr>
    </c:plotArea>
    <c:legend>
      <c:legendPos val="t"/>
      <c:layout>
        <c:manualLayout>
          <c:xMode val="edge"/>
          <c:yMode val="edge"/>
          <c:x val="0.31701198907592693"/>
          <c:y val="1.7559605756640465E-2"/>
          <c:w val="0.6125053377016092"/>
          <c:h val="5.830232334971798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36317056395321"/>
          <c:y val="1.2420372697243342E-2"/>
          <c:w val="0.45582922720506192"/>
          <c:h val="0.92020426193132265"/>
        </c:manualLayout>
      </c:layout>
      <c:barChart>
        <c:barDir val="bar"/>
        <c:grouping val="clustered"/>
        <c:varyColors val="0"/>
        <c:ser>
          <c:idx val="0"/>
          <c:order val="0"/>
          <c:tx>
            <c:strRef>
              <c:f>Taul1!$B$4</c:f>
              <c:strCache>
                <c:ptCount val="1"/>
                <c:pt idx="0">
                  <c:v>2016, n=1004</c:v>
                </c:pt>
              </c:strCache>
            </c:strRef>
          </c:tx>
          <c:spPr>
            <a:solidFill>
              <a:srgbClr val="FFD000"/>
            </a:solidFill>
          </c:spPr>
          <c:invertIfNegative val="0"/>
          <c:dLbls>
            <c:numFmt formatCode="#,##0" sourceLinked="0"/>
            <c:spPr>
              <a:noFill/>
              <a:ln>
                <a:noFill/>
              </a:ln>
              <a:effectLst/>
            </c:spPr>
            <c:txPr>
              <a:bodyPr/>
              <a:lstStyle/>
              <a:p>
                <a:pPr>
                  <a:defRPr sz="1200" b="0">
                    <a:solidFill>
                      <a:srgbClr val="444444"/>
                    </a:solidFill>
                    <a:latin typeface="Calibri" panose="020F0502020204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Taul1!$A$5:$A$10</c:f>
              <c:strCache>
                <c:ptCount val="6"/>
                <c:pt idx="0">
                  <c:v>Noin 115 miljoonaa euroa</c:v>
                </c:pt>
                <c:pt idx="1">
                  <c:v>Noin 490 miljoonaa euroa</c:v>
                </c:pt>
                <c:pt idx="2">
                  <c:v>Noin 820 miljoonaa euroa</c:v>
                </c:pt>
                <c:pt idx="3">
                  <c:v>Noin 1,1 miljardia euroa</c:v>
                </c:pt>
                <c:pt idx="4">
                  <c:v>Noin 1,7 miljardia euroa</c:v>
                </c:pt>
                <c:pt idx="5">
                  <c:v>Ei osaa sanoa</c:v>
                </c:pt>
              </c:strCache>
            </c:strRef>
          </c:cat>
          <c:val>
            <c:numRef>
              <c:f>Taul1!$B$5:$B$10</c:f>
              <c:numCache>
                <c:formatCode>General</c:formatCode>
                <c:ptCount val="6"/>
                <c:pt idx="0">
                  <c:v>23.416840000000001</c:v>
                </c:pt>
                <c:pt idx="1">
                  <c:v>29.671389999999999</c:v>
                </c:pt>
                <c:pt idx="2">
                  <c:v>16.59883</c:v>
                </c:pt>
                <c:pt idx="3">
                  <c:v>10.344849999999999</c:v>
                </c:pt>
                <c:pt idx="4">
                  <c:v>1.9753499999999999</c:v>
                </c:pt>
                <c:pt idx="5">
                  <c:v>17.927679999999999</c:v>
                </c:pt>
              </c:numCache>
            </c:numRef>
          </c:val>
          <c:extLst xmlns:c16r2="http://schemas.microsoft.com/office/drawing/2015/06/chart">
            <c:ext xmlns:c16="http://schemas.microsoft.com/office/drawing/2014/chart" uri="{C3380CC4-5D6E-409C-BE32-E72D297353CC}">
              <c16:uniqueId val="{00000000-D2D9-4965-8321-3DD9A4CB807D}"/>
            </c:ext>
          </c:extLst>
        </c:ser>
        <c:dLbls>
          <c:showLegendKey val="0"/>
          <c:showVal val="0"/>
          <c:showCatName val="0"/>
          <c:showSerName val="0"/>
          <c:showPercent val="0"/>
          <c:showBubbleSize val="0"/>
        </c:dLbls>
        <c:gapWidth val="30"/>
        <c:axId val="33532160"/>
        <c:axId val="33542144"/>
      </c:barChart>
      <c:catAx>
        <c:axId val="33532160"/>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3542144"/>
        <c:crosses val="autoZero"/>
        <c:auto val="1"/>
        <c:lblAlgn val="ctr"/>
        <c:lblOffset val="100"/>
        <c:tickLblSkip val="1"/>
        <c:noMultiLvlLbl val="0"/>
      </c:catAx>
      <c:valAx>
        <c:axId val="33542144"/>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a:solidFill>
                      <a:srgbClr val="444444"/>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en-US"/>
          </a:p>
        </c:txPr>
        <c:crossAx val="33532160"/>
        <c:crosses val="autoZero"/>
        <c:crossBetween val="between"/>
        <c:majorUnit val="20"/>
        <c:minorUnit val="1"/>
      </c:valAx>
      <c:spPr>
        <a:ln w="6350">
          <a:noFill/>
        </a:ln>
      </c:spPr>
    </c:plotArea>
    <c:legend>
      <c:legendPos val="r"/>
      <c:layout>
        <c:manualLayout>
          <c:xMode val="edge"/>
          <c:yMode val="edge"/>
          <c:x val="0.64813339424350269"/>
          <c:y val="0.52057279563600212"/>
          <c:w val="0.25398703213815627"/>
          <c:h val="5.4440213608767635E-2"/>
        </c:manualLayout>
      </c:layout>
      <c:overlay val="0"/>
      <c:spPr>
        <a:solidFill>
          <a:schemeClr val="bg1"/>
        </a:solidFill>
      </c:spPr>
      <c:txPr>
        <a:bodyPr/>
        <a:lstStyle/>
        <a:p>
          <a:pPr>
            <a:defRPr>
              <a:solidFill>
                <a:srgbClr val="444444"/>
              </a:solidFill>
            </a:defRPr>
          </a:pPr>
          <a:endParaRPr lang="en-US"/>
        </a:p>
      </c:txPr>
    </c:legend>
    <c:plotVisOnly val="1"/>
    <c:dispBlanksAs val="gap"/>
    <c:showDLblsOverMax val="0"/>
  </c:chart>
  <c:spPr>
    <a:ln>
      <a:noFill/>
    </a:ln>
  </c:spPr>
  <c:txPr>
    <a:bodyPr/>
    <a:lstStyle/>
    <a:p>
      <a:pPr>
        <a:defRPr sz="1200">
          <a:latin typeface="Calibri" panose="020F050202020403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18608188414884"/>
          <c:y val="1.2420372697243342E-2"/>
          <c:w val="0.61159176605606014"/>
          <c:h val="0.92020426193132265"/>
        </c:manualLayout>
      </c:layout>
      <c:barChart>
        <c:barDir val="bar"/>
        <c:grouping val="clustered"/>
        <c:varyColors val="0"/>
        <c:ser>
          <c:idx val="0"/>
          <c:order val="0"/>
          <c:tx>
            <c:strRef>
              <c:f>Taul1!$B$4</c:f>
              <c:strCache>
                <c:ptCount val="1"/>
                <c:pt idx="0">
                  <c:v>2018, n=1004</c:v>
                </c:pt>
              </c:strCache>
            </c:strRef>
          </c:tx>
          <c:spPr>
            <a:solidFill>
              <a:srgbClr val="96F000"/>
            </a:solidFill>
          </c:spPr>
          <c:invertIfNegative val="0"/>
          <c:dLbls>
            <c:numFmt formatCode="#,##0" sourceLinked="0"/>
            <c:spPr>
              <a:noFill/>
              <a:ln>
                <a:noFill/>
              </a:ln>
              <a:effectLst/>
            </c:spPr>
            <c:txPr>
              <a:bodyPr/>
              <a:lstStyle/>
              <a:p>
                <a:pPr>
                  <a:defRPr sz="1200" b="0">
                    <a:solidFill>
                      <a:srgbClr val="444444"/>
                    </a:solidFill>
                    <a:latin typeface="Calibri" panose="020F0502020204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Taul1!$A$5:$A$12</c:f>
              <c:strCache>
                <c:ptCount val="8"/>
                <c:pt idx="0">
                  <c:v>Pitää määrärahat nykyisellä tasolla, jolloin bruttokansantulo-osuus todennäköisesti laskee</c:v>
                </c:pt>
                <c:pt idx="1">
                  <c:v>Lisätä vähintään sen verran, ettei bruttokansantulo-osuus laske nykyisestä</c:v>
                </c:pt>
                <c:pt idx="2">
                  <c:v>Lisätä määrärahoja siten, että 0,7 prosenttiin päästään seuraavan hallituskauden lopussa eli viiden vuoden sisällä</c:v>
                </c:pt>
                <c:pt idx="3">
                  <c:v>Lisätä määrärahoja siten, että 0,7 prosenttiin päästään 10 vuoden sisällä</c:v>
                </c:pt>
                <c:pt idx="4">
                  <c:v>Leikata määrärahoja jonkin verran</c:v>
                </c:pt>
                <c:pt idx="5">
                  <c:v>Leikata määrärahoja merkittävästi</c:v>
                </c:pt>
                <c:pt idx="6">
                  <c:v>Lopettaa kehitysyhteistyö</c:v>
                </c:pt>
                <c:pt idx="7">
                  <c:v>Ei osaa sanoa</c:v>
                </c:pt>
              </c:strCache>
            </c:strRef>
          </c:cat>
          <c:val>
            <c:numRef>
              <c:f>Taul1!$B$5:$B$12</c:f>
              <c:numCache>
                <c:formatCode>General</c:formatCode>
                <c:ptCount val="8"/>
                <c:pt idx="0">
                  <c:v>22.955500000000001</c:v>
                </c:pt>
                <c:pt idx="1">
                  <c:v>22.86636</c:v>
                </c:pt>
                <c:pt idx="2">
                  <c:v>20.772449999999999</c:v>
                </c:pt>
                <c:pt idx="3">
                  <c:v>16.655339999999999</c:v>
                </c:pt>
                <c:pt idx="4">
                  <c:v>7.1644500000000004</c:v>
                </c:pt>
                <c:pt idx="5">
                  <c:v>3.9049999999999998</c:v>
                </c:pt>
                <c:pt idx="6">
                  <c:v>1.85764</c:v>
                </c:pt>
                <c:pt idx="7">
                  <c:v>3.8232599999999999</c:v>
                </c:pt>
              </c:numCache>
            </c:numRef>
          </c:val>
          <c:extLst xmlns:c16r2="http://schemas.microsoft.com/office/drawing/2015/06/chart">
            <c:ext xmlns:c16="http://schemas.microsoft.com/office/drawing/2014/chart" uri="{C3380CC4-5D6E-409C-BE32-E72D297353CC}">
              <c16:uniqueId val="{00000000-9EF4-4582-A165-0DD88B26CF29}"/>
            </c:ext>
          </c:extLst>
        </c:ser>
        <c:dLbls>
          <c:showLegendKey val="0"/>
          <c:showVal val="0"/>
          <c:showCatName val="0"/>
          <c:showSerName val="0"/>
          <c:showPercent val="0"/>
          <c:showBubbleSize val="0"/>
        </c:dLbls>
        <c:gapWidth val="30"/>
        <c:axId val="33512448"/>
        <c:axId val="79962880"/>
      </c:barChart>
      <c:catAx>
        <c:axId val="33512448"/>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79962880"/>
        <c:crosses val="autoZero"/>
        <c:auto val="1"/>
        <c:lblAlgn val="ctr"/>
        <c:lblOffset val="100"/>
        <c:tickLblSkip val="1"/>
        <c:noMultiLvlLbl val="0"/>
      </c:catAx>
      <c:valAx>
        <c:axId val="79962880"/>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a:solidFill>
                      <a:srgbClr val="444444"/>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en-US"/>
          </a:p>
        </c:txPr>
        <c:crossAx val="33512448"/>
        <c:crosses val="autoZero"/>
        <c:crossBetween val="between"/>
        <c:majorUnit val="10"/>
        <c:minorUnit val="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66488876193599"/>
          <c:y val="1.5394296911042802E-2"/>
          <c:w val="0.5278344373645637"/>
          <c:h val="0.92202041700747117"/>
        </c:manualLayout>
      </c:layout>
      <c:barChart>
        <c:barDir val="bar"/>
        <c:grouping val="clustered"/>
        <c:varyColors val="0"/>
        <c:ser>
          <c:idx val="0"/>
          <c:order val="0"/>
          <c:tx>
            <c:strRef>
              <c:f>Sheet1!$B$4</c:f>
              <c:strCache>
                <c:ptCount val="1"/>
                <c:pt idx="0">
                  <c:v>Kaikki, n=1004</c:v>
                </c:pt>
              </c:strCache>
            </c:strRef>
          </c:tx>
          <c:spPr>
            <a:solidFill>
              <a:srgbClr val="96F000"/>
            </a:solidFill>
            <a:ln w="6350" cap="rnd">
              <a:noFill/>
              <a:round/>
            </a:ln>
            <a:effectLst/>
          </c:spPr>
          <c:invertIfNegative val="0"/>
          <c:dLbls>
            <c:numFmt formatCode="#,##0" sourceLinked="0"/>
            <c:spPr>
              <a:noFill/>
              <a:ln>
                <a:noFill/>
              </a:ln>
              <a:effectLst/>
            </c:spPr>
            <c:txPr>
              <a:bodyPr/>
              <a:lstStyle/>
              <a:p>
                <a:pPr>
                  <a:defRPr>
                    <a:solidFill>
                      <a:srgbClr val="444444"/>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Sheet1!$A$5:$A$12</c:f>
              <c:strCache>
                <c:ptCount val="8"/>
                <c:pt idx="0">
                  <c:v>Pitää määrärahat nykyisellä tasolla, jolloin bruttokansantulo-osuus todennäköisesti laskee</c:v>
                </c:pt>
                <c:pt idx="1">
                  <c:v>Lisätä vähintään sen verran, ettei bruttokansantulo-osuus laske nykyisestä</c:v>
                </c:pt>
                <c:pt idx="2">
                  <c:v>Lisätä määrärahoja siten, että 0,7 prosenttiin päästään seuraavan hallituskauden lopussa eli viiden vuoden sisällä</c:v>
                </c:pt>
                <c:pt idx="3">
                  <c:v>Lisätä määrärahoja siten, että 0,7 prosenttiin päästään 10 vuoden sisällä</c:v>
                </c:pt>
                <c:pt idx="4">
                  <c:v>Leikata määrärahoja jonkin verran</c:v>
                </c:pt>
                <c:pt idx="5">
                  <c:v>Leikata määrärahoja merkittävästi</c:v>
                </c:pt>
                <c:pt idx="6">
                  <c:v>Lopettaa kehitysyhteistyö</c:v>
                </c:pt>
                <c:pt idx="7">
                  <c:v>Ei osaa sanoa</c:v>
                </c:pt>
              </c:strCache>
            </c:strRef>
          </c:cat>
          <c:val>
            <c:numRef>
              <c:f>Sheet1!$B$5:$B$12</c:f>
              <c:numCache>
                <c:formatCode>General</c:formatCode>
                <c:ptCount val="8"/>
                <c:pt idx="0">
                  <c:v>22.955500000000001</c:v>
                </c:pt>
                <c:pt idx="1">
                  <c:v>22.86636</c:v>
                </c:pt>
                <c:pt idx="2">
                  <c:v>20.772449999999999</c:v>
                </c:pt>
                <c:pt idx="3">
                  <c:v>16.655339999999999</c:v>
                </c:pt>
                <c:pt idx="4">
                  <c:v>7.1644500000000004</c:v>
                </c:pt>
                <c:pt idx="5">
                  <c:v>3.9049999999999998</c:v>
                </c:pt>
                <c:pt idx="6">
                  <c:v>1.85764</c:v>
                </c:pt>
                <c:pt idx="7">
                  <c:v>3.8232599999999999</c:v>
                </c:pt>
              </c:numCache>
            </c:numRef>
          </c:val>
          <c:extLst xmlns:c16r2="http://schemas.microsoft.com/office/drawing/2015/06/chart">
            <c:ext xmlns:c16="http://schemas.microsoft.com/office/drawing/2014/chart" uri="{C3380CC4-5D6E-409C-BE32-E72D297353CC}">
              <c16:uniqueId val="{00000000-E47C-4E84-B4A7-3122C2724A2A}"/>
            </c:ext>
          </c:extLst>
        </c:ser>
        <c:dLbls>
          <c:showLegendKey val="0"/>
          <c:showVal val="0"/>
          <c:showCatName val="0"/>
          <c:showSerName val="0"/>
          <c:showPercent val="0"/>
          <c:showBubbleSize val="0"/>
        </c:dLbls>
        <c:gapWidth val="30"/>
        <c:overlap val="-1"/>
        <c:axId val="79378304"/>
        <c:axId val="79376768"/>
      </c:barChart>
      <c:scatterChart>
        <c:scatterStyle val="lineMarker"/>
        <c:varyColors val="0"/>
        <c:ser>
          <c:idx val="1"/>
          <c:order val="1"/>
          <c:tx>
            <c:strRef>
              <c:f>Sheet1!$C$4</c:f>
              <c:strCache>
                <c:ptCount val="1"/>
                <c:pt idx="0">
                  <c:v>Sukupuoli</c:v>
                </c:pt>
              </c:strCache>
            </c:strRef>
          </c:tx>
          <c:spPr>
            <a:ln w="38100" cap="rnd">
              <a:noFill/>
              <a:round/>
            </a:ln>
            <a:effectLst/>
          </c:spPr>
          <c:marker>
            <c:symbol val="none"/>
          </c:marker>
          <c:xVal>
            <c:numRef>
              <c:f>Sheet1!$C$5:$C$12</c:f>
              <c:numCache>
                <c:formatCode>General</c:formatCode>
                <c:ptCount val="8"/>
              </c:numCache>
            </c:numRef>
          </c:xVal>
          <c:yVal>
            <c:numRef>
              <c:f>Sheet1!$N$5:$N$12</c:f>
              <c:numCache>
                <c:formatCode>0.0</c:formatCode>
                <c:ptCount val="8"/>
                <c:pt idx="0">
                  <c:v>8.5</c:v>
                </c:pt>
                <c:pt idx="1">
                  <c:v>7.5</c:v>
                </c:pt>
                <c:pt idx="2">
                  <c:v>6.5</c:v>
                </c:pt>
                <c:pt idx="3">
                  <c:v>5.5</c:v>
                </c:pt>
                <c:pt idx="4">
                  <c:v>4.5</c:v>
                </c:pt>
                <c:pt idx="5">
                  <c:v>3.5</c:v>
                </c:pt>
                <c:pt idx="6">
                  <c:v>2.5</c:v>
                </c:pt>
                <c:pt idx="7">
                  <c:v>1.5</c:v>
                </c:pt>
              </c:numCache>
            </c:numRef>
          </c:yVal>
          <c:smooth val="0"/>
          <c:extLst xmlns:c16r2="http://schemas.microsoft.com/office/drawing/2015/06/chart">
            <c:ext xmlns:c16="http://schemas.microsoft.com/office/drawing/2014/chart" uri="{C3380CC4-5D6E-409C-BE32-E72D297353CC}">
              <c16:uniqueId val="{00000001-E47C-4E84-B4A7-3122C2724A2A}"/>
            </c:ext>
          </c:extLst>
        </c:ser>
        <c:ser>
          <c:idx val="2"/>
          <c:order val="2"/>
          <c:tx>
            <c:strRef>
              <c:f>Sheet1!$D$4</c:f>
              <c:strCache>
                <c:ptCount val="1"/>
                <c:pt idx="0">
                  <c:v>Nainen, n=556</c:v>
                </c:pt>
              </c:strCache>
            </c:strRef>
          </c:tx>
          <c:spPr>
            <a:ln w="19050">
              <a:solidFill>
                <a:srgbClr val="C10F70"/>
              </a:solidFill>
            </a:ln>
          </c:spPr>
          <c:marker>
            <c:symbol val="none"/>
          </c:marker>
          <c:xVal>
            <c:numRef>
              <c:f>Sheet1!$D$5:$D$12</c:f>
              <c:numCache>
                <c:formatCode>General</c:formatCode>
                <c:ptCount val="8"/>
                <c:pt idx="0">
                  <c:v>22.79701</c:v>
                </c:pt>
                <c:pt idx="1">
                  <c:v>20.855799999999999</c:v>
                </c:pt>
                <c:pt idx="2">
                  <c:v>23.736339999999998</c:v>
                </c:pt>
                <c:pt idx="3">
                  <c:v>16.133050000000001</c:v>
                </c:pt>
                <c:pt idx="4">
                  <c:v>6.3437999999999999</c:v>
                </c:pt>
                <c:pt idx="5">
                  <c:v>3.5467200000000001</c:v>
                </c:pt>
                <c:pt idx="6">
                  <c:v>1.6515</c:v>
                </c:pt>
                <c:pt idx="7">
                  <c:v>4.9357899999999999</c:v>
                </c:pt>
              </c:numCache>
            </c:numRef>
          </c:xVal>
          <c:yVal>
            <c:numRef>
              <c:f>Sheet1!$N$5:$N$12</c:f>
              <c:numCache>
                <c:formatCode>0.0</c:formatCode>
                <c:ptCount val="8"/>
                <c:pt idx="0">
                  <c:v>8.5</c:v>
                </c:pt>
                <c:pt idx="1">
                  <c:v>7.5</c:v>
                </c:pt>
                <c:pt idx="2">
                  <c:v>6.5</c:v>
                </c:pt>
                <c:pt idx="3">
                  <c:v>5.5</c:v>
                </c:pt>
                <c:pt idx="4">
                  <c:v>4.5</c:v>
                </c:pt>
                <c:pt idx="5">
                  <c:v>3.5</c:v>
                </c:pt>
                <c:pt idx="6">
                  <c:v>2.5</c:v>
                </c:pt>
                <c:pt idx="7">
                  <c:v>1.5</c:v>
                </c:pt>
              </c:numCache>
            </c:numRef>
          </c:yVal>
          <c:smooth val="0"/>
          <c:extLst xmlns:c16r2="http://schemas.microsoft.com/office/drawing/2015/06/chart">
            <c:ext xmlns:c16="http://schemas.microsoft.com/office/drawing/2014/chart" uri="{C3380CC4-5D6E-409C-BE32-E72D297353CC}">
              <c16:uniqueId val="{00000002-E47C-4E84-B4A7-3122C2724A2A}"/>
            </c:ext>
          </c:extLst>
        </c:ser>
        <c:ser>
          <c:idx val="3"/>
          <c:order val="3"/>
          <c:tx>
            <c:strRef>
              <c:f>Sheet1!$E$4</c:f>
              <c:strCache>
                <c:ptCount val="1"/>
                <c:pt idx="0">
                  <c:v>Mies, n=448</c:v>
                </c:pt>
              </c:strCache>
            </c:strRef>
          </c:tx>
          <c:spPr>
            <a:ln w="19050">
              <a:solidFill>
                <a:srgbClr val="007DDA"/>
              </a:solidFill>
            </a:ln>
          </c:spPr>
          <c:marker>
            <c:symbol val="none"/>
          </c:marker>
          <c:xVal>
            <c:numRef>
              <c:f>Sheet1!$E$5:$E$12</c:f>
              <c:numCache>
                <c:formatCode>General</c:formatCode>
                <c:ptCount val="8"/>
                <c:pt idx="0">
                  <c:v>23.114789999999999</c:v>
                </c:pt>
                <c:pt idx="1">
                  <c:v>24.887219999999999</c:v>
                </c:pt>
                <c:pt idx="2">
                  <c:v>17.793389999999999</c:v>
                </c:pt>
                <c:pt idx="3">
                  <c:v>17.180299999999999</c:v>
                </c:pt>
                <c:pt idx="4">
                  <c:v>7.9893000000000001</c:v>
                </c:pt>
                <c:pt idx="5">
                  <c:v>4.26511</c:v>
                </c:pt>
                <c:pt idx="6">
                  <c:v>2.0648399999999998</c:v>
                </c:pt>
                <c:pt idx="7">
                  <c:v>2.7050399999999999</c:v>
                </c:pt>
              </c:numCache>
            </c:numRef>
          </c:xVal>
          <c:yVal>
            <c:numRef>
              <c:f>Sheet1!$N$5:$N$12</c:f>
              <c:numCache>
                <c:formatCode>0.0</c:formatCode>
                <c:ptCount val="8"/>
                <c:pt idx="0">
                  <c:v>8.5</c:v>
                </c:pt>
                <c:pt idx="1">
                  <c:v>7.5</c:v>
                </c:pt>
                <c:pt idx="2">
                  <c:v>6.5</c:v>
                </c:pt>
                <c:pt idx="3">
                  <c:v>5.5</c:v>
                </c:pt>
                <c:pt idx="4">
                  <c:v>4.5</c:v>
                </c:pt>
                <c:pt idx="5">
                  <c:v>3.5</c:v>
                </c:pt>
                <c:pt idx="6">
                  <c:v>2.5</c:v>
                </c:pt>
                <c:pt idx="7">
                  <c:v>1.5</c:v>
                </c:pt>
              </c:numCache>
            </c:numRef>
          </c:yVal>
          <c:smooth val="0"/>
          <c:extLst xmlns:c16r2="http://schemas.microsoft.com/office/drawing/2015/06/chart">
            <c:ext xmlns:c16="http://schemas.microsoft.com/office/drawing/2014/chart" uri="{C3380CC4-5D6E-409C-BE32-E72D297353CC}">
              <c16:uniqueId val="{00000003-E47C-4E84-B4A7-3122C2724A2A}"/>
            </c:ext>
          </c:extLst>
        </c:ser>
        <c:dLbls>
          <c:showLegendKey val="0"/>
          <c:showVal val="0"/>
          <c:showCatName val="0"/>
          <c:showSerName val="0"/>
          <c:showPercent val="0"/>
          <c:showBubbleSize val="0"/>
        </c:dLbls>
        <c:axId val="79364864"/>
        <c:axId val="79366784"/>
        <c:extLst xmlns:c16r2="http://schemas.microsoft.com/office/drawing/2015/06/chart">
          <c:ext xmlns:c15="http://schemas.microsoft.com/office/drawing/2012/chart" uri="{02D57815-91ED-43cb-92C2-25804820EDAC}">
            <c15:filteredScatterSeries>
              <c15:ser>
                <c:idx val="4"/>
                <c:order val="4"/>
                <c:tx>
                  <c:strRef>
                    <c:extLst>
                      <c:ext uri="{02D57815-91ED-43cb-92C2-25804820EDAC}">
                        <c15:formulaRef>
                          <c15:sqref>Sheet1!$F$4</c15:sqref>
                        </c15:formulaRef>
                      </c:ext>
                    </c:extLst>
                    <c:strCache>
                      <c:ptCount val="1"/>
                    </c:strCache>
                  </c:strRef>
                </c:tx>
                <c:marker>
                  <c:symbol val="none"/>
                </c:marker>
                <c:xVal>
                  <c:numRef>
                    <c:extLst>
                      <c:ext uri="{02D57815-91ED-43cb-92C2-25804820EDAC}">
                        <c15:formulaRef>
                          <c15:sqref>Sheet1!$F$5:$F$12</c15:sqref>
                        </c15:formulaRef>
                      </c:ext>
                    </c:extLst>
                    <c:numCache>
                      <c:formatCode>General</c:formatCode>
                      <c:ptCount val="8"/>
                    </c:numCache>
                  </c:numRef>
                </c:xVal>
                <c:yVal>
                  <c:numRef>
                    <c:extLst>
                      <c:ext uri="{02D57815-91ED-43cb-92C2-25804820EDAC}">
                        <c15:formulaRef>
                          <c15:sqref>Sheet1!$N$5:$N$12</c15:sqref>
                        </c15:formulaRef>
                      </c:ext>
                    </c:extLst>
                    <c:numCache>
                      <c:formatCode>0.0</c:formatCode>
                      <c:ptCount val="8"/>
                      <c:pt idx="0">
                        <c:v>8.5</c:v>
                      </c:pt>
                      <c:pt idx="1">
                        <c:v>7.5</c:v>
                      </c:pt>
                      <c:pt idx="2">
                        <c:v>6.5</c:v>
                      </c:pt>
                      <c:pt idx="3">
                        <c:v>5.5</c:v>
                      </c:pt>
                      <c:pt idx="4">
                        <c:v>4.5</c:v>
                      </c:pt>
                      <c:pt idx="5">
                        <c:v>3.5</c:v>
                      </c:pt>
                      <c:pt idx="6">
                        <c:v>2.5</c:v>
                      </c:pt>
                      <c:pt idx="7">
                        <c:v>1.5</c:v>
                      </c:pt>
                    </c:numCache>
                  </c:numRef>
                </c:yVal>
                <c:smooth val="0"/>
                <c:extLst>
                  <c:ext xmlns:c16="http://schemas.microsoft.com/office/drawing/2014/chart" uri="{C3380CC4-5D6E-409C-BE32-E72D297353CC}">
                    <c16:uniqueId val="{00000000-778A-459C-91BE-945553FB1776}"/>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Sheet1!$G$4</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Sheet1!$G$5:$G$12</c15:sqref>
                        </c15:formulaRef>
                      </c:ext>
                    </c:extLst>
                    <c:numCache>
                      <c:formatCode>General</c:formatCode>
                      <c:ptCount val="8"/>
                    </c:numCache>
                  </c:numRef>
                </c:xVal>
                <c:yVal>
                  <c:numRef>
                    <c:extLst xmlns:c15="http://schemas.microsoft.com/office/drawing/2012/chart">
                      <c:ext xmlns:c15="http://schemas.microsoft.com/office/drawing/2012/chart" uri="{02D57815-91ED-43cb-92C2-25804820EDAC}">
                        <c15:formulaRef>
                          <c15:sqref>Sheet1!$N$5:$N$12</c15:sqref>
                        </c15:formulaRef>
                      </c:ext>
                    </c:extLst>
                    <c:numCache>
                      <c:formatCode>0.0</c:formatCode>
                      <c:ptCount val="8"/>
                      <c:pt idx="0">
                        <c:v>8.5</c:v>
                      </c:pt>
                      <c:pt idx="1">
                        <c:v>7.5</c:v>
                      </c:pt>
                      <c:pt idx="2">
                        <c:v>6.5</c:v>
                      </c:pt>
                      <c:pt idx="3">
                        <c:v>5.5</c:v>
                      </c:pt>
                      <c:pt idx="4">
                        <c:v>4.5</c:v>
                      </c:pt>
                      <c:pt idx="5">
                        <c:v>3.5</c:v>
                      </c:pt>
                      <c:pt idx="6">
                        <c:v>2.5</c:v>
                      </c:pt>
                      <c:pt idx="7">
                        <c:v>1.5</c:v>
                      </c:pt>
                    </c:numCache>
                  </c:numRef>
                </c:yVal>
                <c:smooth val="0"/>
                <c:extLst xmlns:c15="http://schemas.microsoft.com/office/drawing/2012/chart">
                  <c:ext xmlns:c16="http://schemas.microsoft.com/office/drawing/2014/chart" uri="{C3380CC4-5D6E-409C-BE32-E72D297353CC}">
                    <c16:uniqueId val="{00000001-778A-459C-91BE-945553FB1776}"/>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Sheet1!$H$4</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Sheet1!$H$5:$H$12</c15:sqref>
                        </c15:formulaRef>
                      </c:ext>
                    </c:extLst>
                    <c:numCache>
                      <c:formatCode>General</c:formatCode>
                      <c:ptCount val="8"/>
                    </c:numCache>
                  </c:numRef>
                </c:xVal>
                <c:yVal>
                  <c:numRef>
                    <c:extLst xmlns:c15="http://schemas.microsoft.com/office/drawing/2012/chart">
                      <c:ext xmlns:c15="http://schemas.microsoft.com/office/drawing/2012/chart" uri="{02D57815-91ED-43cb-92C2-25804820EDAC}">
                        <c15:formulaRef>
                          <c15:sqref>Sheet1!$N$5:$N$12</c15:sqref>
                        </c15:formulaRef>
                      </c:ext>
                    </c:extLst>
                    <c:numCache>
                      <c:formatCode>0.0</c:formatCode>
                      <c:ptCount val="8"/>
                      <c:pt idx="0">
                        <c:v>8.5</c:v>
                      </c:pt>
                      <c:pt idx="1">
                        <c:v>7.5</c:v>
                      </c:pt>
                      <c:pt idx="2">
                        <c:v>6.5</c:v>
                      </c:pt>
                      <c:pt idx="3">
                        <c:v>5.5</c:v>
                      </c:pt>
                      <c:pt idx="4">
                        <c:v>4.5</c:v>
                      </c:pt>
                      <c:pt idx="5">
                        <c:v>3.5</c:v>
                      </c:pt>
                      <c:pt idx="6">
                        <c:v>2.5</c:v>
                      </c:pt>
                      <c:pt idx="7">
                        <c:v>1.5</c:v>
                      </c:pt>
                    </c:numCache>
                  </c:numRef>
                </c:yVal>
                <c:smooth val="0"/>
                <c:extLst xmlns:c15="http://schemas.microsoft.com/office/drawing/2012/chart">
                  <c:ext xmlns:c16="http://schemas.microsoft.com/office/drawing/2014/chart" uri="{C3380CC4-5D6E-409C-BE32-E72D297353CC}">
                    <c16:uniqueId val="{00000002-778A-459C-91BE-945553FB1776}"/>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Sheet1!$I$4</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Sheet1!$I$5:$I$12</c15:sqref>
                        </c15:formulaRef>
                      </c:ext>
                    </c:extLst>
                    <c:numCache>
                      <c:formatCode>General</c:formatCode>
                      <c:ptCount val="8"/>
                    </c:numCache>
                  </c:numRef>
                </c:xVal>
                <c:yVal>
                  <c:numRef>
                    <c:extLst xmlns:c15="http://schemas.microsoft.com/office/drawing/2012/chart">
                      <c:ext xmlns:c15="http://schemas.microsoft.com/office/drawing/2012/chart" uri="{02D57815-91ED-43cb-92C2-25804820EDAC}">
                        <c15:formulaRef>
                          <c15:sqref>Sheet1!$N$5:$N$12</c15:sqref>
                        </c15:formulaRef>
                      </c:ext>
                    </c:extLst>
                    <c:numCache>
                      <c:formatCode>0.0</c:formatCode>
                      <c:ptCount val="8"/>
                      <c:pt idx="0">
                        <c:v>8.5</c:v>
                      </c:pt>
                      <c:pt idx="1">
                        <c:v>7.5</c:v>
                      </c:pt>
                      <c:pt idx="2">
                        <c:v>6.5</c:v>
                      </c:pt>
                      <c:pt idx="3">
                        <c:v>5.5</c:v>
                      </c:pt>
                      <c:pt idx="4">
                        <c:v>4.5</c:v>
                      </c:pt>
                      <c:pt idx="5">
                        <c:v>3.5</c:v>
                      </c:pt>
                      <c:pt idx="6">
                        <c:v>2.5</c:v>
                      </c:pt>
                      <c:pt idx="7">
                        <c:v>1.5</c:v>
                      </c:pt>
                    </c:numCache>
                  </c:numRef>
                </c:yVal>
                <c:smooth val="0"/>
                <c:extLst xmlns:c15="http://schemas.microsoft.com/office/drawing/2012/chart">
                  <c:ext xmlns:c16="http://schemas.microsoft.com/office/drawing/2014/chart" uri="{C3380CC4-5D6E-409C-BE32-E72D297353CC}">
                    <c16:uniqueId val="{00000003-778A-459C-91BE-945553FB1776}"/>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Sheet1!$J$4</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Sheet1!$J$5:$J$12</c15:sqref>
                        </c15:formulaRef>
                      </c:ext>
                    </c:extLst>
                    <c:numCache>
                      <c:formatCode>General</c:formatCode>
                      <c:ptCount val="8"/>
                    </c:numCache>
                  </c:numRef>
                </c:xVal>
                <c:yVal>
                  <c:numRef>
                    <c:extLst xmlns:c15="http://schemas.microsoft.com/office/drawing/2012/chart">
                      <c:ext xmlns:c15="http://schemas.microsoft.com/office/drawing/2012/chart" uri="{02D57815-91ED-43cb-92C2-25804820EDAC}">
                        <c15:formulaRef>
                          <c15:sqref>Sheet1!$N$5:$N$12</c15:sqref>
                        </c15:formulaRef>
                      </c:ext>
                    </c:extLst>
                    <c:numCache>
                      <c:formatCode>0.0</c:formatCode>
                      <c:ptCount val="8"/>
                      <c:pt idx="0">
                        <c:v>8.5</c:v>
                      </c:pt>
                      <c:pt idx="1">
                        <c:v>7.5</c:v>
                      </c:pt>
                      <c:pt idx="2">
                        <c:v>6.5</c:v>
                      </c:pt>
                      <c:pt idx="3">
                        <c:v>5.5</c:v>
                      </c:pt>
                      <c:pt idx="4">
                        <c:v>4.5</c:v>
                      </c:pt>
                      <c:pt idx="5">
                        <c:v>3.5</c:v>
                      </c:pt>
                      <c:pt idx="6">
                        <c:v>2.5</c:v>
                      </c:pt>
                      <c:pt idx="7">
                        <c:v>1.5</c:v>
                      </c:pt>
                    </c:numCache>
                  </c:numRef>
                </c:yVal>
                <c:smooth val="0"/>
                <c:extLst xmlns:c15="http://schemas.microsoft.com/office/drawing/2012/chart">
                  <c:ext xmlns:c16="http://schemas.microsoft.com/office/drawing/2014/chart" uri="{C3380CC4-5D6E-409C-BE32-E72D297353CC}">
                    <c16:uniqueId val="{00000004-778A-459C-91BE-945553FB1776}"/>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Sheet1!$K$4</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Sheet1!$K$5:$K$12</c15:sqref>
                        </c15:formulaRef>
                      </c:ext>
                    </c:extLst>
                    <c:numCache>
                      <c:formatCode>General</c:formatCode>
                      <c:ptCount val="8"/>
                    </c:numCache>
                  </c:numRef>
                </c:xVal>
                <c:yVal>
                  <c:numRef>
                    <c:extLst xmlns:c15="http://schemas.microsoft.com/office/drawing/2012/chart">
                      <c:ext xmlns:c15="http://schemas.microsoft.com/office/drawing/2012/chart" uri="{02D57815-91ED-43cb-92C2-25804820EDAC}">
                        <c15:formulaRef>
                          <c15:sqref>Sheet1!$N$5:$N$12</c15:sqref>
                        </c15:formulaRef>
                      </c:ext>
                    </c:extLst>
                    <c:numCache>
                      <c:formatCode>0.0</c:formatCode>
                      <c:ptCount val="8"/>
                      <c:pt idx="0">
                        <c:v>8.5</c:v>
                      </c:pt>
                      <c:pt idx="1">
                        <c:v>7.5</c:v>
                      </c:pt>
                      <c:pt idx="2">
                        <c:v>6.5</c:v>
                      </c:pt>
                      <c:pt idx="3">
                        <c:v>5.5</c:v>
                      </c:pt>
                      <c:pt idx="4">
                        <c:v>4.5</c:v>
                      </c:pt>
                      <c:pt idx="5">
                        <c:v>3.5</c:v>
                      </c:pt>
                      <c:pt idx="6">
                        <c:v>2.5</c:v>
                      </c:pt>
                      <c:pt idx="7">
                        <c:v>1.5</c:v>
                      </c:pt>
                    </c:numCache>
                  </c:numRef>
                </c:yVal>
                <c:smooth val="0"/>
                <c:extLst xmlns:c15="http://schemas.microsoft.com/office/drawing/2012/chart">
                  <c:ext xmlns:c16="http://schemas.microsoft.com/office/drawing/2014/chart" uri="{C3380CC4-5D6E-409C-BE32-E72D297353CC}">
                    <c16:uniqueId val="{00000005-778A-459C-91BE-945553FB1776}"/>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Sheet1!$L$4</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Sheet1!$L$5:$L$12</c15:sqref>
                        </c15:formulaRef>
                      </c:ext>
                    </c:extLst>
                    <c:numCache>
                      <c:formatCode>General</c:formatCode>
                      <c:ptCount val="8"/>
                    </c:numCache>
                  </c:numRef>
                </c:xVal>
                <c:yVal>
                  <c:numRef>
                    <c:extLst xmlns:c15="http://schemas.microsoft.com/office/drawing/2012/chart">
                      <c:ext xmlns:c15="http://schemas.microsoft.com/office/drawing/2012/chart" uri="{02D57815-91ED-43cb-92C2-25804820EDAC}">
                        <c15:formulaRef>
                          <c15:sqref>Sheet1!$N$5:$N$12</c15:sqref>
                        </c15:formulaRef>
                      </c:ext>
                    </c:extLst>
                    <c:numCache>
                      <c:formatCode>0.0</c:formatCode>
                      <c:ptCount val="8"/>
                      <c:pt idx="0">
                        <c:v>8.5</c:v>
                      </c:pt>
                      <c:pt idx="1">
                        <c:v>7.5</c:v>
                      </c:pt>
                      <c:pt idx="2">
                        <c:v>6.5</c:v>
                      </c:pt>
                      <c:pt idx="3">
                        <c:v>5.5</c:v>
                      </c:pt>
                      <c:pt idx="4">
                        <c:v>4.5</c:v>
                      </c:pt>
                      <c:pt idx="5">
                        <c:v>3.5</c:v>
                      </c:pt>
                      <c:pt idx="6">
                        <c:v>2.5</c:v>
                      </c:pt>
                      <c:pt idx="7">
                        <c:v>1.5</c:v>
                      </c:pt>
                    </c:numCache>
                  </c:numRef>
                </c:yVal>
                <c:smooth val="0"/>
                <c:extLst xmlns:c15="http://schemas.microsoft.com/office/drawing/2012/chart">
                  <c:ext xmlns:c16="http://schemas.microsoft.com/office/drawing/2014/chart" uri="{C3380CC4-5D6E-409C-BE32-E72D297353CC}">
                    <c16:uniqueId val="{00000006-778A-459C-91BE-945553FB1776}"/>
                  </c:ext>
                </c:extLst>
              </c15:ser>
            </c15:filteredScatterSeries>
          </c:ext>
        </c:extLst>
      </c:scatterChart>
      <c:valAx>
        <c:axId val="79364864"/>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a:lstStyle/>
              <a:p>
                <a:pPr>
                  <a:defRPr b="0">
                    <a:solidFill>
                      <a:srgbClr val="444444"/>
                    </a:solidFill>
                  </a:defRPr>
                </a:pPr>
                <a:r>
                  <a:rPr lang="fi-FI" b="0">
                    <a:solidFill>
                      <a:srgbClr val="444444"/>
                    </a:solidFill>
                  </a:rPr>
                  <a:t>%</a:t>
                </a:r>
              </a:p>
            </c:rich>
          </c:tx>
          <c:layout>
            <c:manualLayout>
              <c:xMode val="edge"/>
              <c:yMode val="edge"/>
              <c:x val="0.97741717309108167"/>
              <c:y val="0.95307389690115141"/>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solidFill>
                  <a:srgbClr val="444444"/>
                </a:solidFill>
              </a:defRPr>
            </a:pPr>
            <a:endParaRPr lang="en-US"/>
          </a:p>
        </c:txPr>
        <c:crossAx val="79366784"/>
        <c:crosses val="autoZero"/>
        <c:crossBetween val="midCat"/>
        <c:majorUnit val="10"/>
      </c:valAx>
      <c:valAx>
        <c:axId val="79366784"/>
        <c:scaling>
          <c:orientation val="minMax"/>
          <c:max val="9"/>
          <c:min val="1"/>
        </c:scaling>
        <c:delete val="0"/>
        <c:axPos val="l"/>
        <c:majorGridlines>
          <c:spPr>
            <a:ln w="9525" cap="flat" cmpd="sng" algn="ctr">
              <a:noFill/>
              <a:round/>
            </a:ln>
            <a:effectLst/>
          </c:spPr>
        </c:majorGridlines>
        <c:numFmt formatCode="0.0" sourceLinked="1"/>
        <c:majorTickMark val="none"/>
        <c:minorTickMark val="none"/>
        <c:tickLblPos val="none"/>
        <c:spPr>
          <a:ln>
            <a:noFill/>
          </a:ln>
        </c:spPr>
        <c:crossAx val="79364864"/>
        <c:crossesAt val="0"/>
        <c:crossBetween val="midCat"/>
      </c:valAx>
      <c:valAx>
        <c:axId val="79376768"/>
        <c:scaling>
          <c:orientation val="minMax"/>
          <c:max val="100"/>
          <c:min val="0"/>
        </c:scaling>
        <c:delete val="0"/>
        <c:axPos val="t"/>
        <c:numFmt formatCode="General" sourceLinked="1"/>
        <c:majorTickMark val="out"/>
        <c:minorTickMark val="out"/>
        <c:tickLblPos val="none"/>
        <c:spPr>
          <a:ln>
            <a:noFill/>
          </a:ln>
        </c:spPr>
        <c:crossAx val="79378304"/>
        <c:crossesAt val="16"/>
        <c:crossBetween val="between"/>
        <c:majorUnit val="100"/>
      </c:valAx>
      <c:catAx>
        <c:axId val="79378304"/>
        <c:scaling>
          <c:orientation val="maxMin"/>
        </c:scaling>
        <c:delete val="0"/>
        <c:axPos val="l"/>
        <c:numFmt formatCode="General" sourceLinked="1"/>
        <c:majorTickMark val="out"/>
        <c:minorTickMark val="none"/>
        <c:tickLblPos val="nextTo"/>
        <c:txPr>
          <a:bodyPr/>
          <a:lstStyle/>
          <a:p>
            <a:pPr>
              <a:defRPr sz="1200">
                <a:solidFill>
                  <a:srgbClr val="444444"/>
                </a:solidFill>
              </a:defRPr>
            </a:pPr>
            <a:endParaRPr lang="en-US"/>
          </a:p>
        </c:txPr>
        <c:crossAx val="79376768"/>
        <c:crosses val="autoZero"/>
        <c:auto val="1"/>
        <c:lblAlgn val="ctr"/>
        <c:lblOffset val="100"/>
        <c:tickLblSkip val="1"/>
        <c:noMultiLvlLbl val="0"/>
      </c:catAx>
      <c:spPr>
        <a:noFill/>
        <a:ln>
          <a:noFill/>
        </a:ln>
        <a:effectLst/>
      </c:spPr>
    </c:plotArea>
    <c:legend>
      <c:legendPos val="r"/>
      <c:legendEntry>
        <c:idx val="1"/>
        <c:txPr>
          <a:bodyPr/>
          <a:lstStyle/>
          <a:p>
            <a:pPr>
              <a:defRPr b="1">
                <a:solidFill>
                  <a:srgbClr val="444444"/>
                </a:solidFill>
              </a:defRPr>
            </a:pPr>
            <a:endParaRPr lang="en-US"/>
          </a:p>
        </c:txPr>
      </c:legendEntry>
      <c:layout>
        <c:manualLayout>
          <c:xMode val="edge"/>
          <c:yMode val="edge"/>
          <c:x val="0.82111858442417363"/>
          <c:y val="0.30887779773565655"/>
          <c:w val="0.13038047343923531"/>
          <c:h val="0.25635307107348909"/>
        </c:manualLayout>
      </c:layout>
      <c:overlay val="1"/>
      <c:spPr>
        <a:solidFill>
          <a:schemeClr val="bg1"/>
        </a:solidFill>
      </c:spPr>
      <c:txPr>
        <a:bodyPr/>
        <a:lstStyle/>
        <a:p>
          <a:pPr>
            <a:defRPr>
              <a:solidFill>
                <a:srgbClr val="444444"/>
              </a:solidFill>
            </a:defRPr>
          </a:pPr>
          <a:endParaRPr lang="en-US"/>
        </a:p>
      </c:txPr>
    </c:legend>
    <c:plotVisOnly val="1"/>
    <c:dispBlanksAs val="gap"/>
    <c:showDLblsOverMax val="0"/>
  </c:chart>
  <c:spPr>
    <a:noFill/>
    <a:ln>
      <a:noFill/>
    </a:ln>
    <a:effectLst/>
  </c:spPr>
  <c:txPr>
    <a:bodyPr/>
    <a:lstStyle/>
    <a:p>
      <a:pPr>
        <a:defRPr sz="1200">
          <a:solidFill>
            <a:srgbClr val="323232"/>
          </a:solidFill>
          <a:latin typeface="Calibri" panose="020F050202020403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66488876193599"/>
          <c:y val="1.5394296911042802E-2"/>
          <c:w val="0.5278344373645637"/>
          <c:h val="0.92202041700747117"/>
        </c:manualLayout>
      </c:layout>
      <c:barChart>
        <c:barDir val="bar"/>
        <c:grouping val="clustered"/>
        <c:varyColors val="0"/>
        <c:ser>
          <c:idx val="0"/>
          <c:order val="0"/>
          <c:tx>
            <c:strRef>
              <c:f>Sheet1!$B$4</c:f>
              <c:strCache>
                <c:ptCount val="1"/>
                <c:pt idx="0">
                  <c:v>Kaikki, n=1004</c:v>
                </c:pt>
              </c:strCache>
            </c:strRef>
          </c:tx>
          <c:spPr>
            <a:solidFill>
              <a:srgbClr val="96F000"/>
            </a:solidFill>
            <a:ln w="6350" cap="rnd">
              <a:noFill/>
              <a:round/>
            </a:ln>
            <a:effectLst/>
          </c:spPr>
          <c:invertIfNegative val="0"/>
          <c:dLbls>
            <c:numFmt formatCode="#,##0" sourceLinked="0"/>
            <c:spPr>
              <a:noFill/>
              <a:ln>
                <a:noFill/>
              </a:ln>
              <a:effectLst/>
            </c:spPr>
            <c:txPr>
              <a:bodyPr/>
              <a:lstStyle/>
              <a:p>
                <a:pPr>
                  <a:defRPr>
                    <a:solidFill>
                      <a:srgbClr val="444444"/>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Sheet1!$A$5:$A$12</c:f>
              <c:strCache>
                <c:ptCount val="8"/>
                <c:pt idx="0">
                  <c:v>Pitää määrärahat nykyisellä tasolla, jolloin bruttokansantulo-osuus todennäköisesti laskee</c:v>
                </c:pt>
                <c:pt idx="1">
                  <c:v>Lisätä vähintään sen verran, ettei bruttokansantulo-osuus laske nykyisestä</c:v>
                </c:pt>
                <c:pt idx="2">
                  <c:v>Lisätä määrärahoja siten, että 0,7 prosenttiin päästään seuraavan hallituskauden lopussa eli viiden vuoden sisällä</c:v>
                </c:pt>
                <c:pt idx="3">
                  <c:v>Lisätä määrärahoja siten, että 0,7 prosenttiin päästään 10 vuoden sisällä</c:v>
                </c:pt>
                <c:pt idx="4">
                  <c:v>Leikata määrärahoja jonkin verran</c:v>
                </c:pt>
                <c:pt idx="5">
                  <c:v>Leikata määrärahoja merkittävästi</c:v>
                </c:pt>
                <c:pt idx="6">
                  <c:v>Lopettaa kehitysyhteistyö</c:v>
                </c:pt>
                <c:pt idx="7">
                  <c:v>Ei osaa sanoa</c:v>
                </c:pt>
              </c:strCache>
            </c:strRef>
          </c:cat>
          <c:val>
            <c:numRef>
              <c:f>Sheet1!$B$5:$B$12</c:f>
              <c:numCache>
                <c:formatCode>General</c:formatCode>
                <c:ptCount val="8"/>
                <c:pt idx="0">
                  <c:v>22.955500000000001</c:v>
                </c:pt>
                <c:pt idx="1">
                  <c:v>22.86636</c:v>
                </c:pt>
                <c:pt idx="2">
                  <c:v>20.772449999999999</c:v>
                </c:pt>
                <c:pt idx="3">
                  <c:v>16.655339999999999</c:v>
                </c:pt>
                <c:pt idx="4">
                  <c:v>7.1644500000000004</c:v>
                </c:pt>
                <c:pt idx="5">
                  <c:v>3.9049999999999998</c:v>
                </c:pt>
                <c:pt idx="6">
                  <c:v>1.85764</c:v>
                </c:pt>
                <c:pt idx="7">
                  <c:v>3.8232599999999999</c:v>
                </c:pt>
              </c:numCache>
            </c:numRef>
          </c:val>
          <c:extLst xmlns:c16r2="http://schemas.microsoft.com/office/drawing/2015/06/chart">
            <c:ext xmlns:c16="http://schemas.microsoft.com/office/drawing/2014/chart" uri="{C3380CC4-5D6E-409C-BE32-E72D297353CC}">
              <c16:uniqueId val="{00000000-E47C-4E84-B4A7-3122C2724A2A}"/>
            </c:ext>
          </c:extLst>
        </c:ser>
        <c:dLbls>
          <c:showLegendKey val="0"/>
          <c:showVal val="0"/>
          <c:showCatName val="0"/>
          <c:showSerName val="0"/>
          <c:showPercent val="0"/>
          <c:showBubbleSize val="0"/>
        </c:dLbls>
        <c:gapWidth val="30"/>
        <c:overlap val="-1"/>
        <c:axId val="79562240"/>
        <c:axId val="79560704"/>
      </c:barChart>
      <c:scatterChart>
        <c:scatterStyle val="lineMarker"/>
        <c:varyColors val="0"/>
        <c:ser>
          <c:idx val="1"/>
          <c:order val="1"/>
          <c:tx>
            <c:strRef>
              <c:f>Sheet1!$C$4</c:f>
              <c:strCache>
                <c:ptCount val="1"/>
                <c:pt idx="0">
                  <c:v>Ikä</c:v>
                </c:pt>
              </c:strCache>
            </c:strRef>
          </c:tx>
          <c:spPr>
            <a:ln w="38100" cap="rnd">
              <a:noFill/>
              <a:round/>
            </a:ln>
            <a:effectLst/>
          </c:spPr>
          <c:marker>
            <c:symbol val="none"/>
          </c:marker>
          <c:xVal>
            <c:numRef>
              <c:f>Sheet1!$C$5:$C$12</c:f>
              <c:numCache>
                <c:formatCode>General</c:formatCode>
                <c:ptCount val="8"/>
              </c:numCache>
            </c:numRef>
          </c:xVal>
          <c:yVal>
            <c:numRef>
              <c:f>Sheet1!$N$5:$N$12</c:f>
              <c:numCache>
                <c:formatCode>0.0</c:formatCode>
                <c:ptCount val="8"/>
                <c:pt idx="0">
                  <c:v>8.5</c:v>
                </c:pt>
                <c:pt idx="1">
                  <c:v>7.5</c:v>
                </c:pt>
                <c:pt idx="2">
                  <c:v>6.5</c:v>
                </c:pt>
                <c:pt idx="3">
                  <c:v>5.5</c:v>
                </c:pt>
                <c:pt idx="4">
                  <c:v>4.5</c:v>
                </c:pt>
                <c:pt idx="5">
                  <c:v>3.5</c:v>
                </c:pt>
                <c:pt idx="6">
                  <c:v>2.5</c:v>
                </c:pt>
                <c:pt idx="7">
                  <c:v>1.5</c:v>
                </c:pt>
              </c:numCache>
            </c:numRef>
          </c:yVal>
          <c:smooth val="0"/>
          <c:extLst xmlns:c16r2="http://schemas.microsoft.com/office/drawing/2015/06/chart">
            <c:ext xmlns:c16="http://schemas.microsoft.com/office/drawing/2014/chart" uri="{C3380CC4-5D6E-409C-BE32-E72D297353CC}">
              <c16:uniqueId val="{00000001-E47C-4E84-B4A7-3122C2724A2A}"/>
            </c:ext>
          </c:extLst>
        </c:ser>
        <c:ser>
          <c:idx val="2"/>
          <c:order val="2"/>
          <c:tx>
            <c:strRef>
              <c:f>Sheet1!$D$4</c:f>
              <c:strCache>
                <c:ptCount val="1"/>
                <c:pt idx="0">
                  <c:v>15-24 vuotta, n=145</c:v>
                </c:pt>
              </c:strCache>
            </c:strRef>
          </c:tx>
          <c:spPr>
            <a:ln w="19050">
              <a:solidFill>
                <a:srgbClr val="A52ACF"/>
              </a:solidFill>
            </a:ln>
          </c:spPr>
          <c:marker>
            <c:symbol val="none"/>
          </c:marker>
          <c:xVal>
            <c:numRef>
              <c:f>Sheet1!$D$5:$D$12</c:f>
              <c:numCache>
                <c:formatCode>General</c:formatCode>
                <c:ptCount val="8"/>
                <c:pt idx="0">
                  <c:v>15.513400000000001</c:v>
                </c:pt>
                <c:pt idx="1">
                  <c:v>17.682569999999998</c:v>
                </c:pt>
                <c:pt idx="2">
                  <c:v>22.523859999999999</c:v>
                </c:pt>
                <c:pt idx="3">
                  <c:v>23.327100000000002</c:v>
                </c:pt>
                <c:pt idx="4">
                  <c:v>6.4659899999999997</c:v>
                </c:pt>
                <c:pt idx="5">
                  <c:v>1.34121</c:v>
                </c:pt>
                <c:pt idx="6">
                  <c:v>0.59838000000000002</c:v>
                </c:pt>
                <c:pt idx="7">
                  <c:v>12.54749</c:v>
                </c:pt>
              </c:numCache>
            </c:numRef>
          </c:xVal>
          <c:yVal>
            <c:numRef>
              <c:f>Sheet1!$N$5:$N$12</c:f>
              <c:numCache>
                <c:formatCode>0.0</c:formatCode>
                <c:ptCount val="8"/>
                <c:pt idx="0">
                  <c:v>8.5</c:v>
                </c:pt>
                <c:pt idx="1">
                  <c:v>7.5</c:v>
                </c:pt>
                <c:pt idx="2">
                  <c:v>6.5</c:v>
                </c:pt>
                <c:pt idx="3">
                  <c:v>5.5</c:v>
                </c:pt>
                <c:pt idx="4">
                  <c:v>4.5</c:v>
                </c:pt>
                <c:pt idx="5">
                  <c:v>3.5</c:v>
                </c:pt>
                <c:pt idx="6">
                  <c:v>2.5</c:v>
                </c:pt>
                <c:pt idx="7">
                  <c:v>1.5</c:v>
                </c:pt>
              </c:numCache>
            </c:numRef>
          </c:yVal>
          <c:smooth val="0"/>
          <c:extLst xmlns:c16r2="http://schemas.microsoft.com/office/drawing/2015/06/chart">
            <c:ext xmlns:c16="http://schemas.microsoft.com/office/drawing/2014/chart" uri="{C3380CC4-5D6E-409C-BE32-E72D297353CC}">
              <c16:uniqueId val="{00000002-E47C-4E84-B4A7-3122C2724A2A}"/>
            </c:ext>
          </c:extLst>
        </c:ser>
        <c:ser>
          <c:idx val="3"/>
          <c:order val="3"/>
          <c:tx>
            <c:strRef>
              <c:f>Sheet1!$E$4</c:f>
              <c:strCache>
                <c:ptCount val="1"/>
                <c:pt idx="0">
                  <c:v>25-39 vuotta, n=209</c:v>
                </c:pt>
              </c:strCache>
            </c:strRef>
          </c:tx>
          <c:spPr>
            <a:ln w="19050">
              <a:solidFill>
                <a:srgbClr val="007DDA"/>
              </a:solidFill>
            </a:ln>
          </c:spPr>
          <c:marker>
            <c:symbol val="none"/>
          </c:marker>
          <c:xVal>
            <c:numRef>
              <c:f>Sheet1!$E$5:$E$12</c:f>
              <c:numCache>
                <c:formatCode>General</c:formatCode>
                <c:ptCount val="8"/>
                <c:pt idx="0">
                  <c:v>18.888809999999999</c:v>
                </c:pt>
                <c:pt idx="1">
                  <c:v>23.700569999999999</c:v>
                </c:pt>
                <c:pt idx="2">
                  <c:v>25.165009999999999</c:v>
                </c:pt>
                <c:pt idx="3">
                  <c:v>20.019570000000002</c:v>
                </c:pt>
                <c:pt idx="4">
                  <c:v>2.9868899999999998</c:v>
                </c:pt>
                <c:pt idx="5">
                  <c:v>2.9667500000000002</c:v>
                </c:pt>
                <c:pt idx="6">
                  <c:v>2.93309</c:v>
                </c:pt>
                <c:pt idx="7">
                  <c:v>3.3393000000000002</c:v>
                </c:pt>
              </c:numCache>
            </c:numRef>
          </c:xVal>
          <c:yVal>
            <c:numRef>
              <c:f>Sheet1!$N$5:$N$12</c:f>
              <c:numCache>
                <c:formatCode>0.0</c:formatCode>
                <c:ptCount val="8"/>
                <c:pt idx="0">
                  <c:v>8.5</c:v>
                </c:pt>
                <c:pt idx="1">
                  <c:v>7.5</c:v>
                </c:pt>
                <c:pt idx="2">
                  <c:v>6.5</c:v>
                </c:pt>
                <c:pt idx="3">
                  <c:v>5.5</c:v>
                </c:pt>
                <c:pt idx="4">
                  <c:v>4.5</c:v>
                </c:pt>
                <c:pt idx="5">
                  <c:v>3.5</c:v>
                </c:pt>
                <c:pt idx="6">
                  <c:v>2.5</c:v>
                </c:pt>
                <c:pt idx="7">
                  <c:v>1.5</c:v>
                </c:pt>
              </c:numCache>
            </c:numRef>
          </c:yVal>
          <c:smooth val="0"/>
          <c:extLst xmlns:c16r2="http://schemas.microsoft.com/office/drawing/2015/06/chart">
            <c:ext xmlns:c16="http://schemas.microsoft.com/office/drawing/2014/chart" uri="{C3380CC4-5D6E-409C-BE32-E72D297353CC}">
              <c16:uniqueId val="{00000003-E47C-4E84-B4A7-3122C2724A2A}"/>
            </c:ext>
          </c:extLst>
        </c:ser>
        <c:ser>
          <c:idx val="4"/>
          <c:order val="4"/>
          <c:tx>
            <c:strRef>
              <c:f>Sheet1!$F$4</c:f>
              <c:strCache>
                <c:ptCount val="1"/>
                <c:pt idx="0">
                  <c:v>40-59 vuotta, n=298</c:v>
                </c:pt>
              </c:strCache>
            </c:strRef>
          </c:tx>
          <c:spPr>
            <a:ln>
              <a:solidFill>
                <a:srgbClr val="C10F70"/>
              </a:solidFill>
            </a:ln>
          </c:spPr>
          <c:marker>
            <c:symbol val="none"/>
          </c:marker>
          <c:xVal>
            <c:numRef>
              <c:f>Sheet1!$F$5:$F$12</c:f>
              <c:numCache>
                <c:formatCode>General</c:formatCode>
                <c:ptCount val="8"/>
                <c:pt idx="0">
                  <c:v>24.041399999999999</c:v>
                </c:pt>
                <c:pt idx="1">
                  <c:v>25.850619999999999</c:v>
                </c:pt>
                <c:pt idx="2">
                  <c:v>19.842130000000001</c:v>
                </c:pt>
                <c:pt idx="3">
                  <c:v>12.325620000000001</c:v>
                </c:pt>
                <c:pt idx="4">
                  <c:v>7.8480600000000003</c:v>
                </c:pt>
                <c:pt idx="5">
                  <c:v>6.6789699999999996</c:v>
                </c:pt>
                <c:pt idx="6">
                  <c:v>1.5384</c:v>
                </c:pt>
                <c:pt idx="7">
                  <c:v>1.87479</c:v>
                </c:pt>
              </c:numCache>
            </c:numRef>
          </c:xVal>
          <c:yVal>
            <c:numRef>
              <c:f>Sheet1!$N$5:$N$12</c:f>
              <c:numCache>
                <c:formatCode>0.0</c:formatCode>
                <c:ptCount val="8"/>
                <c:pt idx="0">
                  <c:v>8.5</c:v>
                </c:pt>
                <c:pt idx="1">
                  <c:v>7.5</c:v>
                </c:pt>
                <c:pt idx="2">
                  <c:v>6.5</c:v>
                </c:pt>
                <c:pt idx="3">
                  <c:v>5.5</c:v>
                </c:pt>
                <c:pt idx="4">
                  <c:v>4.5</c:v>
                </c:pt>
                <c:pt idx="5">
                  <c:v>3.5</c:v>
                </c:pt>
                <c:pt idx="6">
                  <c:v>2.5</c:v>
                </c:pt>
                <c:pt idx="7">
                  <c:v>1.5</c:v>
                </c:pt>
              </c:numCache>
            </c:numRef>
          </c:yVal>
          <c:smooth val="0"/>
          <c:extLst xmlns:c16r2="http://schemas.microsoft.com/office/drawing/2015/06/chart">
            <c:ext xmlns:c16="http://schemas.microsoft.com/office/drawing/2014/chart" uri="{C3380CC4-5D6E-409C-BE32-E72D297353CC}">
              <c16:uniqueId val="{00000000-778A-459C-91BE-945553FB1776}"/>
            </c:ext>
          </c:extLst>
        </c:ser>
        <c:ser>
          <c:idx val="5"/>
          <c:order val="5"/>
          <c:tx>
            <c:strRef>
              <c:f>Sheet1!$G$4</c:f>
              <c:strCache>
                <c:ptCount val="1"/>
                <c:pt idx="0">
                  <c:v>60-79 vuotta, n=352</c:v>
                </c:pt>
              </c:strCache>
            </c:strRef>
          </c:tx>
          <c:spPr>
            <a:ln>
              <a:solidFill>
                <a:srgbClr val="FFD000"/>
              </a:solidFill>
            </a:ln>
          </c:spPr>
          <c:marker>
            <c:symbol val="none"/>
          </c:marker>
          <c:xVal>
            <c:numRef>
              <c:f>Sheet1!$G$5:$G$12</c:f>
              <c:numCache>
                <c:formatCode>General</c:formatCode>
                <c:ptCount val="8"/>
                <c:pt idx="0">
                  <c:v>28.82694</c:v>
                </c:pt>
                <c:pt idx="1">
                  <c:v>21.33174</c:v>
                </c:pt>
                <c:pt idx="2">
                  <c:v>17.384830000000001</c:v>
                </c:pt>
                <c:pt idx="3">
                  <c:v>15.587070000000001</c:v>
                </c:pt>
                <c:pt idx="4">
                  <c:v>10.125360000000001</c:v>
                </c:pt>
                <c:pt idx="5">
                  <c:v>2.7144300000000001</c:v>
                </c:pt>
                <c:pt idx="6">
                  <c:v>2.0065200000000001</c:v>
                </c:pt>
                <c:pt idx="7">
                  <c:v>2.02311</c:v>
                </c:pt>
              </c:numCache>
            </c:numRef>
          </c:xVal>
          <c:yVal>
            <c:numRef>
              <c:f>Sheet1!$N$5:$N$12</c:f>
              <c:numCache>
                <c:formatCode>0.0</c:formatCode>
                <c:ptCount val="8"/>
                <c:pt idx="0">
                  <c:v>8.5</c:v>
                </c:pt>
                <c:pt idx="1">
                  <c:v>7.5</c:v>
                </c:pt>
                <c:pt idx="2">
                  <c:v>6.5</c:v>
                </c:pt>
                <c:pt idx="3">
                  <c:v>5.5</c:v>
                </c:pt>
                <c:pt idx="4">
                  <c:v>4.5</c:v>
                </c:pt>
                <c:pt idx="5">
                  <c:v>3.5</c:v>
                </c:pt>
                <c:pt idx="6">
                  <c:v>2.5</c:v>
                </c:pt>
                <c:pt idx="7">
                  <c:v>1.5</c:v>
                </c:pt>
              </c:numCache>
            </c:numRef>
          </c:yVal>
          <c:smooth val="0"/>
          <c:extLst xmlns:c16r2="http://schemas.microsoft.com/office/drawing/2015/06/chart">
            <c:ext xmlns:c16="http://schemas.microsoft.com/office/drawing/2014/chart" uri="{C3380CC4-5D6E-409C-BE32-E72D297353CC}">
              <c16:uniqueId val="{00000001-778A-459C-91BE-945553FB1776}"/>
            </c:ext>
          </c:extLst>
        </c:ser>
        <c:dLbls>
          <c:showLegendKey val="0"/>
          <c:showVal val="0"/>
          <c:showCatName val="0"/>
          <c:showSerName val="0"/>
          <c:showPercent val="0"/>
          <c:showBubbleSize val="0"/>
        </c:dLbls>
        <c:axId val="79544704"/>
        <c:axId val="79546624"/>
        <c:extLst xmlns:c16r2="http://schemas.microsoft.com/office/drawing/2015/06/chart">
          <c:ext xmlns:c15="http://schemas.microsoft.com/office/drawing/2012/chart" uri="{02D57815-91ED-43cb-92C2-25804820EDAC}">
            <c15:filteredScatterSeries>
              <c15:ser>
                <c:idx val="6"/>
                <c:order val="6"/>
                <c:tx>
                  <c:strRef>
                    <c:extLst>
                      <c:ext uri="{02D57815-91ED-43cb-92C2-25804820EDAC}">
                        <c15:formulaRef>
                          <c15:sqref>Sheet1!$H$4</c15:sqref>
                        </c15:formulaRef>
                      </c:ext>
                    </c:extLst>
                    <c:strCache>
                      <c:ptCount val="1"/>
                    </c:strCache>
                  </c:strRef>
                </c:tx>
                <c:marker>
                  <c:symbol val="none"/>
                </c:marker>
                <c:xVal>
                  <c:numRef>
                    <c:extLst>
                      <c:ext uri="{02D57815-91ED-43cb-92C2-25804820EDAC}">
                        <c15:formulaRef>
                          <c15:sqref>Sheet1!$H$5:$H$12</c15:sqref>
                        </c15:formulaRef>
                      </c:ext>
                    </c:extLst>
                    <c:numCache>
                      <c:formatCode>General</c:formatCode>
                      <c:ptCount val="8"/>
                    </c:numCache>
                  </c:numRef>
                </c:xVal>
                <c:yVal>
                  <c:numRef>
                    <c:extLst>
                      <c:ext uri="{02D57815-91ED-43cb-92C2-25804820EDAC}">
                        <c15:formulaRef>
                          <c15:sqref>Sheet1!$N$5:$N$12</c15:sqref>
                        </c15:formulaRef>
                      </c:ext>
                    </c:extLst>
                    <c:numCache>
                      <c:formatCode>0.0</c:formatCode>
                      <c:ptCount val="8"/>
                      <c:pt idx="0">
                        <c:v>8.5</c:v>
                      </c:pt>
                      <c:pt idx="1">
                        <c:v>7.5</c:v>
                      </c:pt>
                      <c:pt idx="2">
                        <c:v>6.5</c:v>
                      </c:pt>
                      <c:pt idx="3">
                        <c:v>5.5</c:v>
                      </c:pt>
                      <c:pt idx="4">
                        <c:v>4.5</c:v>
                      </c:pt>
                      <c:pt idx="5">
                        <c:v>3.5</c:v>
                      </c:pt>
                      <c:pt idx="6">
                        <c:v>2.5</c:v>
                      </c:pt>
                      <c:pt idx="7">
                        <c:v>1.5</c:v>
                      </c:pt>
                    </c:numCache>
                  </c:numRef>
                </c:yVal>
                <c:smooth val="0"/>
                <c:extLst>
                  <c:ext xmlns:c16="http://schemas.microsoft.com/office/drawing/2014/chart" uri="{C3380CC4-5D6E-409C-BE32-E72D297353CC}">
                    <c16:uniqueId val="{00000002-778A-459C-91BE-945553FB1776}"/>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Sheet1!$I$4</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Sheet1!$I$5:$I$12</c15:sqref>
                        </c15:formulaRef>
                      </c:ext>
                    </c:extLst>
                    <c:numCache>
                      <c:formatCode>General</c:formatCode>
                      <c:ptCount val="8"/>
                    </c:numCache>
                  </c:numRef>
                </c:xVal>
                <c:yVal>
                  <c:numRef>
                    <c:extLst xmlns:c15="http://schemas.microsoft.com/office/drawing/2012/chart">
                      <c:ext xmlns:c15="http://schemas.microsoft.com/office/drawing/2012/chart" uri="{02D57815-91ED-43cb-92C2-25804820EDAC}">
                        <c15:formulaRef>
                          <c15:sqref>Sheet1!$N$5:$N$12</c15:sqref>
                        </c15:formulaRef>
                      </c:ext>
                    </c:extLst>
                    <c:numCache>
                      <c:formatCode>0.0</c:formatCode>
                      <c:ptCount val="8"/>
                      <c:pt idx="0">
                        <c:v>8.5</c:v>
                      </c:pt>
                      <c:pt idx="1">
                        <c:v>7.5</c:v>
                      </c:pt>
                      <c:pt idx="2">
                        <c:v>6.5</c:v>
                      </c:pt>
                      <c:pt idx="3">
                        <c:v>5.5</c:v>
                      </c:pt>
                      <c:pt idx="4">
                        <c:v>4.5</c:v>
                      </c:pt>
                      <c:pt idx="5">
                        <c:v>3.5</c:v>
                      </c:pt>
                      <c:pt idx="6">
                        <c:v>2.5</c:v>
                      </c:pt>
                      <c:pt idx="7">
                        <c:v>1.5</c:v>
                      </c:pt>
                    </c:numCache>
                  </c:numRef>
                </c:yVal>
                <c:smooth val="0"/>
                <c:extLst xmlns:c15="http://schemas.microsoft.com/office/drawing/2012/chart">
                  <c:ext xmlns:c16="http://schemas.microsoft.com/office/drawing/2014/chart" uri="{C3380CC4-5D6E-409C-BE32-E72D297353CC}">
                    <c16:uniqueId val="{00000003-778A-459C-91BE-945553FB1776}"/>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Sheet1!$J$4</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Sheet1!$J$5:$J$12</c15:sqref>
                        </c15:formulaRef>
                      </c:ext>
                    </c:extLst>
                    <c:numCache>
                      <c:formatCode>General</c:formatCode>
                      <c:ptCount val="8"/>
                    </c:numCache>
                  </c:numRef>
                </c:xVal>
                <c:yVal>
                  <c:numRef>
                    <c:extLst xmlns:c15="http://schemas.microsoft.com/office/drawing/2012/chart">
                      <c:ext xmlns:c15="http://schemas.microsoft.com/office/drawing/2012/chart" uri="{02D57815-91ED-43cb-92C2-25804820EDAC}">
                        <c15:formulaRef>
                          <c15:sqref>Sheet1!$N$5:$N$12</c15:sqref>
                        </c15:formulaRef>
                      </c:ext>
                    </c:extLst>
                    <c:numCache>
                      <c:formatCode>0.0</c:formatCode>
                      <c:ptCount val="8"/>
                      <c:pt idx="0">
                        <c:v>8.5</c:v>
                      </c:pt>
                      <c:pt idx="1">
                        <c:v>7.5</c:v>
                      </c:pt>
                      <c:pt idx="2">
                        <c:v>6.5</c:v>
                      </c:pt>
                      <c:pt idx="3">
                        <c:v>5.5</c:v>
                      </c:pt>
                      <c:pt idx="4">
                        <c:v>4.5</c:v>
                      </c:pt>
                      <c:pt idx="5">
                        <c:v>3.5</c:v>
                      </c:pt>
                      <c:pt idx="6">
                        <c:v>2.5</c:v>
                      </c:pt>
                      <c:pt idx="7">
                        <c:v>1.5</c:v>
                      </c:pt>
                    </c:numCache>
                  </c:numRef>
                </c:yVal>
                <c:smooth val="0"/>
                <c:extLst xmlns:c15="http://schemas.microsoft.com/office/drawing/2012/chart">
                  <c:ext xmlns:c16="http://schemas.microsoft.com/office/drawing/2014/chart" uri="{C3380CC4-5D6E-409C-BE32-E72D297353CC}">
                    <c16:uniqueId val="{00000004-778A-459C-91BE-945553FB1776}"/>
                  </c:ext>
                </c:extLst>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Sheet1!$K$4</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Sheet1!$K$5:$K$12</c15:sqref>
                        </c15:formulaRef>
                      </c:ext>
                    </c:extLst>
                    <c:numCache>
                      <c:formatCode>General</c:formatCode>
                      <c:ptCount val="8"/>
                    </c:numCache>
                  </c:numRef>
                </c:xVal>
                <c:yVal>
                  <c:numRef>
                    <c:extLst xmlns:c15="http://schemas.microsoft.com/office/drawing/2012/chart">
                      <c:ext xmlns:c15="http://schemas.microsoft.com/office/drawing/2012/chart" uri="{02D57815-91ED-43cb-92C2-25804820EDAC}">
                        <c15:formulaRef>
                          <c15:sqref>Sheet1!$N$5:$N$12</c15:sqref>
                        </c15:formulaRef>
                      </c:ext>
                    </c:extLst>
                    <c:numCache>
                      <c:formatCode>0.0</c:formatCode>
                      <c:ptCount val="8"/>
                      <c:pt idx="0">
                        <c:v>8.5</c:v>
                      </c:pt>
                      <c:pt idx="1">
                        <c:v>7.5</c:v>
                      </c:pt>
                      <c:pt idx="2">
                        <c:v>6.5</c:v>
                      </c:pt>
                      <c:pt idx="3">
                        <c:v>5.5</c:v>
                      </c:pt>
                      <c:pt idx="4">
                        <c:v>4.5</c:v>
                      </c:pt>
                      <c:pt idx="5">
                        <c:v>3.5</c:v>
                      </c:pt>
                      <c:pt idx="6">
                        <c:v>2.5</c:v>
                      </c:pt>
                      <c:pt idx="7">
                        <c:v>1.5</c:v>
                      </c:pt>
                    </c:numCache>
                  </c:numRef>
                </c:yVal>
                <c:smooth val="0"/>
                <c:extLst xmlns:c15="http://schemas.microsoft.com/office/drawing/2012/chart">
                  <c:ext xmlns:c16="http://schemas.microsoft.com/office/drawing/2014/chart" uri="{C3380CC4-5D6E-409C-BE32-E72D297353CC}">
                    <c16:uniqueId val="{00000005-778A-459C-91BE-945553FB1776}"/>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Sheet1!$L$4</c15:sqref>
                        </c15:formulaRef>
                      </c:ext>
                    </c:extLst>
                    <c:strCache>
                      <c:ptCount val="1"/>
                    </c:strCache>
                  </c:strRef>
                </c:tx>
                <c:marker>
                  <c:symbol val="none"/>
                </c:marker>
                <c:xVal>
                  <c:numRef>
                    <c:extLst xmlns:c15="http://schemas.microsoft.com/office/drawing/2012/chart">
                      <c:ext xmlns:c15="http://schemas.microsoft.com/office/drawing/2012/chart" uri="{02D57815-91ED-43cb-92C2-25804820EDAC}">
                        <c15:formulaRef>
                          <c15:sqref>Sheet1!$L$5:$L$12</c15:sqref>
                        </c15:formulaRef>
                      </c:ext>
                    </c:extLst>
                    <c:numCache>
                      <c:formatCode>General</c:formatCode>
                      <c:ptCount val="8"/>
                    </c:numCache>
                  </c:numRef>
                </c:xVal>
                <c:yVal>
                  <c:numRef>
                    <c:extLst xmlns:c15="http://schemas.microsoft.com/office/drawing/2012/chart">
                      <c:ext xmlns:c15="http://schemas.microsoft.com/office/drawing/2012/chart" uri="{02D57815-91ED-43cb-92C2-25804820EDAC}">
                        <c15:formulaRef>
                          <c15:sqref>Sheet1!$N$5:$N$12</c15:sqref>
                        </c15:formulaRef>
                      </c:ext>
                    </c:extLst>
                    <c:numCache>
                      <c:formatCode>0.0</c:formatCode>
                      <c:ptCount val="8"/>
                      <c:pt idx="0">
                        <c:v>8.5</c:v>
                      </c:pt>
                      <c:pt idx="1">
                        <c:v>7.5</c:v>
                      </c:pt>
                      <c:pt idx="2">
                        <c:v>6.5</c:v>
                      </c:pt>
                      <c:pt idx="3">
                        <c:v>5.5</c:v>
                      </c:pt>
                      <c:pt idx="4">
                        <c:v>4.5</c:v>
                      </c:pt>
                      <c:pt idx="5">
                        <c:v>3.5</c:v>
                      </c:pt>
                      <c:pt idx="6">
                        <c:v>2.5</c:v>
                      </c:pt>
                      <c:pt idx="7">
                        <c:v>1.5</c:v>
                      </c:pt>
                    </c:numCache>
                  </c:numRef>
                </c:yVal>
                <c:smooth val="0"/>
                <c:extLst xmlns:c15="http://schemas.microsoft.com/office/drawing/2012/chart">
                  <c:ext xmlns:c16="http://schemas.microsoft.com/office/drawing/2014/chart" uri="{C3380CC4-5D6E-409C-BE32-E72D297353CC}">
                    <c16:uniqueId val="{00000006-778A-459C-91BE-945553FB1776}"/>
                  </c:ext>
                </c:extLst>
              </c15:ser>
            </c15:filteredScatterSeries>
          </c:ext>
        </c:extLst>
      </c:scatterChart>
      <c:valAx>
        <c:axId val="79544704"/>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a:lstStyle/>
              <a:p>
                <a:pPr>
                  <a:defRPr b="0">
                    <a:solidFill>
                      <a:srgbClr val="444444"/>
                    </a:solidFill>
                  </a:defRPr>
                </a:pPr>
                <a:r>
                  <a:rPr lang="fi-FI" b="0">
                    <a:solidFill>
                      <a:srgbClr val="444444"/>
                    </a:solidFill>
                  </a:rPr>
                  <a:t>%</a:t>
                </a:r>
              </a:p>
            </c:rich>
          </c:tx>
          <c:layout>
            <c:manualLayout>
              <c:xMode val="edge"/>
              <c:yMode val="edge"/>
              <c:x val="0.97741717309108167"/>
              <c:y val="0.95307389690115141"/>
            </c:manualLayout>
          </c:layout>
          <c:overlay val="0"/>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solidFill>
                  <a:srgbClr val="444444"/>
                </a:solidFill>
              </a:defRPr>
            </a:pPr>
            <a:endParaRPr lang="en-US"/>
          </a:p>
        </c:txPr>
        <c:crossAx val="79546624"/>
        <c:crosses val="autoZero"/>
        <c:crossBetween val="midCat"/>
        <c:majorUnit val="10"/>
      </c:valAx>
      <c:valAx>
        <c:axId val="79546624"/>
        <c:scaling>
          <c:orientation val="minMax"/>
          <c:max val="9"/>
          <c:min val="1"/>
        </c:scaling>
        <c:delete val="0"/>
        <c:axPos val="l"/>
        <c:majorGridlines>
          <c:spPr>
            <a:ln w="9525" cap="flat" cmpd="sng" algn="ctr">
              <a:noFill/>
              <a:round/>
            </a:ln>
            <a:effectLst/>
          </c:spPr>
        </c:majorGridlines>
        <c:numFmt formatCode="0.0" sourceLinked="1"/>
        <c:majorTickMark val="none"/>
        <c:minorTickMark val="none"/>
        <c:tickLblPos val="none"/>
        <c:spPr>
          <a:ln>
            <a:noFill/>
          </a:ln>
        </c:spPr>
        <c:crossAx val="79544704"/>
        <c:crossesAt val="0"/>
        <c:crossBetween val="midCat"/>
      </c:valAx>
      <c:valAx>
        <c:axId val="79560704"/>
        <c:scaling>
          <c:orientation val="minMax"/>
          <c:max val="100"/>
          <c:min val="0"/>
        </c:scaling>
        <c:delete val="0"/>
        <c:axPos val="t"/>
        <c:numFmt formatCode="General" sourceLinked="1"/>
        <c:majorTickMark val="out"/>
        <c:minorTickMark val="out"/>
        <c:tickLblPos val="none"/>
        <c:spPr>
          <a:ln>
            <a:noFill/>
          </a:ln>
        </c:spPr>
        <c:crossAx val="79562240"/>
        <c:crossesAt val="16"/>
        <c:crossBetween val="between"/>
        <c:majorUnit val="100"/>
      </c:valAx>
      <c:catAx>
        <c:axId val="79562240"/>
        <c:scaling>
          <c:orientation val="maxMin"/>
        </c:scaling>
        <c:delete val="0"/>
        <c:axPos val="l"/>
        <c:numFmt formatCode="General" sourceLinked="1"/>
        <c:majorTickMark val="out"/>
        <c:minorTickMark val="none"/>
        <c:tickLblPos val="nextTo"/>
        <c:txPr>
          <a:bodyPr/>
          <a:lstStyle/>
          <a:p>
            <a:pPr>
              <a:defRPr sz="1200">
                <a:solidFill>
                  <a:srgbClr val="444444"/>
                </a:solidFill>
              </a:defRPr>
            </a:pPr>
            <a:endParaRPr lang="en-US"/>
          </a:p>
        </c:txPr>
        <c:crossAx val="79560704"/>
        <c:crosses val="autoZero"/>
        <c:auto val="1"/>
        <c:lblAlgn val="ctr"/>
        <c:lblOffset val="100"/>
        <c:tickLblSkip val="1"/>
        <c:noMultiLvlLbl val="0"/>
      </c:catAx>
      <c:spPr>
        <a:noFill/>
        <a:ln>
          <a:noFill/>
        </a:ln>
        <a:effectLst/>
      </c:spPr>
    </c:plotArea>
    <c:legend>
      <c:legendPos val="r"/>
      <c:legendEntry>
        <c:idx val="1"/>
        <c:txPr>
          <a:bodyPr/>
          <a:lstStyle/>
          <a:p>
            <a:pPr>
              <a:defRPr b="1">
                <a:solidFill>
                  <a:srgbClr val="444444"/>
                </a:solidFill>
              </a:defRPr>
            </a:pPr>
            <a:endParaRPr lang="en-US"/>
          </a:p>
        </c:txPr>
      </c:legendEntry>
      <c:layout>
        <c:manualLayout>
          <c:xMode val="edge"/>
          <c:yMode val="edge"/>
          <c:x val="0.79234573589233681"/>
          <c:y val="0.30887779773565655"/>
          <c:w val="0.15915331546487119"/>
          <c:h val="0.31428592163306773"/>
        </c:manualLayout>
      </c:layout>
      <c:overlay val="1"/>
      <c:spPr>
        <a:solidFill>
          <a:schemeClr val="bg1"/>
        </a:solidFill>
      </c:spPr>
      <c:txPr>
        <a:bodyPr/>
        <a:lstStyle/>
        <a:p>
          <a:pPr>
            <a:defRPr>
              <a:solidFill>
                <a:srgbClr val="444444"/>
              </a:solidFill>
            </a:defRPr>
          </a:pPr>
          <a:endParaRPr lang="en-US"/>
        </a:p>
      </c:txPr>
    </c:legend>
    <c:plotVisOnly val="1"/>
    <c:dispBlanksAs val="gap"/>
    <c:showDLblsOverMax val="0"/>
  </c:chart>
  <c:spPr>
    <a:noFill/>
    <a:ln>
      <a:noFill/>
    </a:ln>
    <a:effectLst/>
  </c:spPr>
  <c:txPr>
    <a:bodyPr/>
    <a:lstStyle/>
    <a:p>
      <a:pPr>
        <a:defRPr sz="1200">
          <a:solidFill>
            <a:srgbClr val="323232"/>
          </a:solidFill>
          <a:latin typeface="Calibri" panose="020F050202020403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85771228102736"/>
          <c:y val="0.1264984641769068"/>
          <c:w val="0.78992011753455826"/>
          <c:h val="0.80794874643558123"/>
        </c:manualLayout>
      </c:layout>
      <c:barChart>
        <c:barDir val="bar"/>
        <c:grouping val="stacked"/>
        <c:varyColors val="0"/>
        <c:ser>
          <c:idx val="0"/>
          <c:order val="0"/>
          <c:tx>
            <c:strRef>
              <c:f>Taul1!$B$4</c:f>
              <c:strCache>
                <c:ptCount val="1"/>
                <c:pt idx="0">
                  <c:v>4=Erittäin
kiinnostunut</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Taul1!$A$5:$A$6</c:f>
              <c:strCache>
                <c:ptCount val="2"/>
                <c:pt idx="0">
                  <c:v>2018, n=1004</c:v>
                </c:pt>
                <c:pt idx="1">
                  <c:v>2017, n=1007</c:v>
                </c:pt>
              </c:strCache>
            </c:strRef>
          </c:cat>
          <c:val>
            <c:numRef>
              <c:f>Taul1!$B$5:$B$6</c:f>
              <c:numCache>
                <c:formatCode>General</c:formatCode>
                <c:ptCount val="2"/>
                <c:pt idx="0">
                  <c:v>10.82132</c:v>
                </c:pt>
                <c:pt idx="1">
                  <c:v>7.9987199999999996</c:v>
                </c:pt>
              </c:numCache>
            </c:numRef>
          </c:val>
          <c:extLst xmlns:c16r2="http://schemas.microsoft.com/office/drawing/2015/06/chart">
            <c:ext xmlns:c16="http://schemas.microsoft.com/office/drawing/2014/chart" uri="{C3380CC4-5D6E-409C-BE32-E72D297353CC}">
              <c16:uniqueId val="{00000000-866A-41BA-8B5B-08F74A14198F}"/>
            </c:ext>
          </c:extLst>
        </c:ser>
        <c:ser>
          <c:idx val="1"/>
          <c:order val="1"/>
          <c:tx>
            <c:strRef>
              <c:f>Taul1!$C$4</c:f>
              <c:strCache>
                <c:ptCount val="1"/>
                <c:pt idx="0">
                  <c:v>3=Melko
kiinnostunut</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Taul1!$A$5:$A$6</c:f>
              <c:strCache>
                <c:ptCount val="2"/>
                <c:pt idx="0">
                  <c:v>2018, n=1004</c:v>
                </c:pt>
                <c:pt idx="1">
                  <c:v>2017, n=1007</c:v>
                </c:pt>
              </c:strCache>
            </c:strRef>
          </c:cat>
          <c:val>
            <c:numRef>
              <c:f>Taul1!$C$5:$C$6</c:f>
              <c:numCache>
                <c:formatCode>General</c:formatCode>
                <c:ptCount val="2"/>
                <c:pt idx="0">
                  <c:v>45.153019999999998</c:v>
                </c:pt>
                <c:pt idx="1">
                  <c:v>43.601019999999998</c:v>
                </c:pt>
              </c:numCache>
            </c:numRef>
          </c:val>
          <c:extLst xmlns:c16r2="http://schemas.microsoft.com/office/drawing/2015/06/chart">
            <c:ext xmlns:c16="http://schemas.microsoft.com/office/drawing/2014/chart" uri="{C3380CC4-5D6E-409C-BE32-E72D297353CC}">
              <c16:uniqueId val="{00000001-866A-41BA-8B5B-08F74A14198F}"/>
            </c:ext>
          </c:extLst>
        </c:ser>
        <c:ser>
          <c:idx val="2"/>
          <c:order val="2"/>
          <c:tx>
            <c:strRef>
              <c:f>Taul1!$D$4</c:f>
              <c:strCache>
                <c:ptCount val="1"/>
                <c:pt idx="0">
                  <c:v>2=Vähän
kiinnostunut</c:v>
                </c:pt>
              </c:strCache>
            </c:strRef>
          </c:tx>
          <c:spPr>
            <a:solidFill>
              <a:srgbClr val="F5A2FD"/>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866A-41BA-8B5B-08F74A14198F}"/>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Taul1!$A$5:$A$6</c:f>
              <c:strCache>
                <c:ptCount val="2"/>
                <c:pt idx="0">
                  <c:v>2018, n=1004</c:v>
                </c:pt>
                <c:pt idx="1">
                  <c:v>2017, n=1007</c:v>
                </c:pt>
              </c:strCache>
            </c:strRef>
          </c:cat>
          <c:val>
            <c:numRef>
              <c:f>Taul1!$D$5:$D$6</c:f>
              <c:numCache>
                <c:formatCode>General</c:formatCode>
                <c:ptCount val="2"/>
                <c:pt idx="0">
                  <c:v>37.453569999999999</c:v>
                </c:pt>
                <c:pt idx="1">
                  <c:v>43.129069999999999</c:v>
                </c:pt>
              </c:numCache>
            </c:numRef>
          </c:val>
          <c:extLst xmlns:c16r2="http://schemas.microsoft.com/office/drawing/2015/06/chart">
            <c:ext xmlns:c16="http://schemas.microsoft.com/office/drawing/2014/chart" uri="{C3380CC4-5D6E-409C-BE32-E72D297353CC}">
              <c16:uniqueId val="{00000003-866A-41BA-8B5B-08F74A14198F}"/>
            </c:ext>
          </c:extLst>
        </c:ser>
        <c:ser>
          <c:idx val="3"/>
          <c:order val="3"/>
          <c:tx>
            <c:strRef>
              <c:f>Taul1!$E$4</c:f>
              <c:strCache>
                <c:ptCount val="1"/>
                <c:pt idx="0">
                  <c:v>1=Ei ollenkaan
kiinnostunut</c:v>
                </c:pt>
              </c:strCache>
            </c:strRef>
          </c:tx>
          <c:spPr>
            <a:solidFill>
              <a:srgbClr val="D070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Taul1!$A$5:$A$6</c:f>
              <c:strCache>
                <c:ptCount val="2"/>
                <c:pt idx="0">
                  <c:v>2018, n=1004</c:v>
                </c:pt>
                <c:pt idx="1">
                  <c:v>2017, n=1007</c:v>
                </c:pt>
              </c:strCache>
            </c:strRef>
          </c:cat>
          <c:val>
            <c:numRef>
              <c:f>Taul1!$E$5:$E$6</c:f>
              <c:numCache>
                <c:formatCode>General</c:formatCode>
                <c:ptCount val="2"/>
                <c:pt idx="0">
                  <c:v>6.5720900000000002</c:v>
                </c:pt>
                <c:pt idx="1">
                  <c:v>5.2712000000000003</c:v>
                </c:pt>
              </c:numCache>
            </c:numRef>
          </c:val>
          <c:extLst xmlns:c16r2="http://schemas.microsoft.com/office/drawing/2015/06/chart">
            <c:ext xmlns:c16="http://schemas.microsoft.com/office/drawing/2014/chart" uri="{C3380CC4-5D6E-409C-BE32-E72D297353CC}">
              <c16:uniqueId val="{00000004-866A-41BA-8B5B-08F74A14198F}"/>
            </c:ext>
          </c:extLst>
        </c:ser>
        <c:ser>
          <c:idx val="4"/>
          <c:order val="4"/>
          <c:tx>
            <c:strRef>
              <c:f>Taul1!$F$4</c:f>
              <c:strCache>
                <c:ptCount val="1"/>
                <c:pt idx="0">
                  <c:v>Keskiarvo</c:v>
                </c:pt>
              </c:strCache>
            </c:strRef>
          </c:tx>
          <c:spPr>
            <a:noFill/>
          </c:spPr>
          <c:invertIfNegative val="0"/>
          <c:dLbls>
            <c:numFmt formatCode="#,##0.0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Taul1!$A$5:$A$6</c:f>
              <c:strCache>
                <c:ptCount val="2"/>
                <c:pt idx="0">
                  <c:v>2018, n=1004</c:v>
                </c:pt>
                <c:pt idx="1">
                  <c:v>2017, n=1007</c:v>
                </c:pt>
              </c:strCache>
            </c:strRef>
          </c:cat>
          <c:val>
            <c:numRef>
              <c:f>Taul1!$F$5:$F$6</c:f>
              <c:numCache>
                <c:formatCode>General</c:formatCode>
                <c:ptCount val="2"/>
                <c:pt idx="0">
                  <c:v>2.6</c:v>
                </c:pt>
                <c:pt idx="1">
                  <c:v>2.54</c:v>
                </c:pt>
              </c:numCache>
            </c:numRef>
          </c:val>
          <c:extLst xmlns:c16r2="http://schemas.microsoft.com/office/drawing/2015/06/chart">
            <c:ext xmlns:c16="http://schemas.microsoft.com/office/drawing/2014/chart" uri="{C3380CC4-5D6E-409C-BE32-E72D297353CC}">
              <c16:uniqueId val="{00000005-866A-41BA-8B5B-08F74A14198F}"/>
            </c:ext>
          </c:extLst>
        </c:ser>
        <c:dLbls>
          <c:showLegendKey val="0"/>
          <c:showVal val="0"/>
          <c:showCatName val="0"/>
          <c:showSerName val="0"/>
          <c:showPercent val="0"/>
          <c:showBubbleSize val="0"/>
        </c:dLbls>
        <c:gapWidth val="40"/>
        <c:overlap val="100"/>
        <c:axId val="80193408"/>
        <c:axId val="80194944"/>
      </c:barChart>
      <c:catAx>
        <c:axId val="80193408"/>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0194944"/>
        <c:crosses val="autoZero"/>
        <c:auto val="1"/>
        <c:lblAlgn val="ctr"/>
        <c:lblOffset val="100"/>
        <c:tickLblSkip val="1"/>
        <c:noMultiLvlLbl val="0"/>
      </c:catAx>
      <c:valAx>
        <c:axId val="8019494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0193408"/>
        <c:crosses val="autoZero"/>
        <c:crossBetween val="between"/>
        <c:majorUnit val="10"/>
        <c:minorUnit val="1"/>
      </c:valAx>
      <c:spPr>
        <a:ln>
          <a:noFill/>
        </a:ln>
      </c:spPr>
    </c:plotArea>
    <c:legend>
      <c:legendPos val="t"/>
      <c:layout>
        <c:manualLayout>
          <c:xMode val="edge"/>
          <c:yMode val="edge"/>
          <c:x val="0.13862038266155022"/>
          <c:y val="2.2869928250016675E-2"/>
          <c:w val="0.85995175950219638"/>
          <c:h val="9.0164258309975237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90620869851428"/>
          <c:y val="0.1264984641769068"/>
          <c:w val="0.47687162111707121"/>
          <c:h val="0.80794874643558123"/>
        </c:manualLayout>
      </c:layout>
      <c:barChart>
        <c:barDir val="bar"/>
        <c:grouping val="stacked"/>
        <c:varyColors val="0"/>
        <c:ser>
          <c:idx val="0"/>
          <c:order val="0"/>
          <c:tx>
            <c:strRef>
              <c:f>Taul1!$B$4</c:f>
              <c:strCache>
                <c:ptCount val="1"/>
                <c:pt idx="0">
                  <c:v>4=Erittäin
kiinnostunut</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Suomen Kristillisdemokraatit (KD), n=31</c:v>
                </c:pt>
                <c:pt idx="16">
                  <c:v>Vihreä Liitto, n=148</c:v>
                </c:pt>
                <c:pt idx="17">
                  <c:v>Vasemmistoliitto, n=70</c:v>
                </c:pt>
                <c:pt idx="18">
                  <c:v>Suomen Sosialidemokraattinen Puolue (SDP), n=140</c:v>
                </c:pt>
                <c:pt idx="19">
                  <c:v>Ruotsalainen Kansanpuolue (RKP), n=13</c:v>
                </c:pt>
                <c:pt idx="20">
                  <c:v>Kansallinen Kokoomus (KOK), n=102</c:v>
                </c:pt>
                <c:pt idx="21">
                  <c:v>Suomen Keskusta, n=74</c:v>
                </c:pt>
                <c:pt idx="22">
                  <c:v>Perussuomalaiset, n=77</c:v>
                </c:pt>
                <c:pt idx="23">
                  <c:v>Sininen tulevaisuus /Uusi vaihtoehto, n=6</c:v>
                </c:pt>
              </c:strCache>
            </c:strRef>
          </c:cat>
          <c:val>
            <c:numRef>
              <c:f>Taul1!$B$5:$B$28</c:f>
              <c:numCache>
                <c:formatCode>General</c:formatCode>
                <c:ptCount val="24"/>
                <c:pt idx="0">
                  <c:v>10.82132</c:v>
                </c:pt>
                <c:pt idx="2">
                  <c:v>14.670210000000001</c:v>
                </c:pt>
                <c:pt idx="3">
                  <c:v>8.5453399999999995</c:v>
                </c:pt>
                <c:pt idx="4">
                  <c:v>10.07854</c:v>
                </c:pt>
                <c:pt idx="5">
                  <c:v>11.571910000000001</c:v>
                </c:pt>
                <c:pt idx="7">
                  <c:v>5.05307</c:v>
                </c:pt>
                <c:pt idx="8">
                  <c:v>13.577640000000001</c:v>
                </c:pt>
                <c:pt idx="9">
                  <c:v>15.81725</c:v>
                </c:pt>
                <c:pt idx="11">
                  <c:v>12.960699999999999</c:v>
                </c:pt>
                <c:pt idx="12">
                  <c:v>9.2855399999999992</c:v>
                </c:pt>
                <c:pt idx="13">
                  <c:v>8.7603799999999996</c:v>
                </c:pt>
                <c:pt idx="15">
                  <c:v>22.06588</c:v>
                </c:pt>
                <c:pt idx="16">
                  <c:v>17.607990000000001</c:v>
                </c:pt>
                <c:pt idx="17">
                  <c:v>19.721820000000001</c:v>
                </c:pt>
                <c:pt idx="18">
                  <c:v>14.889089999999999</c:v>
                </c:pt>
                <c:pt idx="19">
                  <c:v>11.672549999999999</c:v>
                </c:pt>
                <c:pt idx="20">
                  <c:v>5.4567100000000002</c:v>
                </c:pt>
                <c:pt idx="21">
                  <c:v>5.8354200000000001</c:v>
                </c:pt>
                <c:pt idx="22">
                  <c:v>3.96225</c:v>
                </c:pt>
                <c:pt idx="23">
                  <c:v>6.2115799999999997</c:v>
                </c:pt>
              </c:numCache>
            </c:numRef>
          </c:val>
          <c:extLst xmlns:c16r2="http://schemas.microsoft.com/office/drawing/2015/06/chart">
            <c:ext xmlns:c16="http://schemas.microsoft.com/office/drawing/2014/chart" uri="{C3380CC4-5D6E-409C-BE32-E72D297353CC}">
              <c16:uniqueId val="{00000000-866A-41BA-8B5B-08F74A14198F}"/>
            </c:ext>
          </c:extLst>
        </c:ser>
        <c:ser>
          <c:idx val="1"/>
          <c:order val="1"/>
          <c:tx>
            <c:strRef>
              <c:f>Taul1!$C$4</c:f>
              <c:strCache>
                <c:ptCount val="1"/>
                <c:pt idx="0">
                  <c:v>3=Melko
kiinnostunut</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Suomen Kristillisdemokraatit (KD), n=31</c:v>
                </c:pt>
                <c:pt idx="16">
                  <c:v>Vihreä Liitto, n=148</c:v>
                </c:pt>
                <c:pt idx="17">
                  <c:v>Vasemmistoliitto, n=70</c:v>
                </c:pt>
                <c:pt idx="18">
                  <c:v>Suomen Sosialidemokraattinen Puolue (SDP), n=140</c:v>
                </c:pt>
                <c:pt idx="19">
                  <c:v>Ruotsalainen Kansanpuolue (RKP), n=13</c:v>
                </c:pt>
                <c:pt idx="20">
                  <c:v>Kansallinen Kokoomus (KOK), n=102</c:v>
                </c:pt>
                <c:pt idx="21">
                  <c:v>Suomen Keskusta, n=74</c:v>
                </c:pt>
                <c:pt idx="22">
                  <c:v>Perussuomalaiset, n=77</c:v>
                </c:pt>
                <c:pt idx="23">
                  <c:v>Sininen tulevaisuus /Uusi vaihtoehto, n=6</c:v>
                </c:pt>
              </c:strCache>
            </c:strRef>
          </c:cat>
          <c:val>
            <c:numRef>
              <c:f>Taul1!$C$5:$C$28</c:f>
              <c:numCache>
                <c:formatCode>General</c:formatCode>
                <c:ptCount val="24"/>
                <c:pt idx="0">
                  <c:v>45.153019999999998</c:v>
                </c:pt>
                <c:pt idx="2">
                  <c:v>54.908670000000001</c:v>
                </c:pt>
                <c:pt idx="3">
                  <c:v>46.332279999999997</c:v>
                </c:pt>
                <c:pt idx="4">
                  <c:v>39.328859999999999</c:v>
                </c:pt>
                <c:pt idx="5">
                  <c:v>46.04365</c:v>
                </c:pt>
                <c:pt idx="7">
                  <c:v>38.438510000000001</c:v>
                </c:pt>
                <c:pt idx="8">
                  <c:v>48.827170000000002</c:v>
                </c:pt>
                <c:pt idx="9">
                  <c:v>52.55218</c:v>
                </c:pt>
                <c:pt idx="11">
                  <c:v>42.634160000000001</c:v>
                </c:pt>
                <c:pt idx="12">
                  <c:v>48.974850000000004</c:v>
                </c:pt>
                <c:pt idx="13">
                  <c:v>45.192839999999997</c:v>
                </c:pt>
                <c:pt idx="15">
                  <c:v>56.964570000000002</c:v>
                </c:pt>
                <c:pt idx="16">
                  <c:v>54.542090000000002</c:v>
                </c:pt>
                <c:pt idx="17">
                  <c:v>44.825270000000003</c:v>
                </c:pt>
                <c:pt idx="18">
                  <c:v>52.536549999999998</c:v>
                </c:pt>
                <c:pt idx="19">
                  <c:v>36.447099999999999</c:v>
                </c:pt>
                <c:pt idx="20">
                  <c:v>40.52946</c:v>
                </c:pt>
                <c:pt idx="21">
                  <c:v>40.618169999999999</c:v>
                </c:pt>
                <c:pt idx="22">
                  <c:v>29.914950000000001</c:v>
                </c:pt>
              </c:numCache>
            </c:numRef>
          </c:val>
          <c:extLst xmlns:c16r2="http://schemas.microsoft.com/office/drawing/2015/06/chart">
            <c:ext xmlns:c16="http://schemas.microsoft.com/office/drawing/2014/chart" uri="{C3380CC4-5D6E-409C-BE32-E72D297353CC}">
              <c16:uniqueId val="{00000001-866A-41BA-8B5B-08F74A14198F}"/>
            </c:ext>
          </c:extLst>
        </c:ser>
        <c:ser>
          <c:idx val="2"/>
          <c:order val="2"/>
          <c:tx>
            <c:strRef>
              <c:f>Taul1!$D$4</c:f>
              <c:strCache>
                <c:ptCount val="1"/>
                <c:pt idx="0">
                  <c:v>2=Vähän
kiinnostunut</c:v>
                </c:pt>
              </c:strCache>
            </c:strRef>
          </c:tx>
          <c:spPr>
            <a:solidFill>
              <a:srgbClr val="F5A2FD"/>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866A-41BA-8B5B-08F74A14198F}"/>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Suomen Kristillisdemokraatit (KD), n=31</c:v>
                </c:pt>
                <c:pt idx="16">
                  <c:v>Vihreä Liitto, n=148</c:v>
                </c:pt>
                <c:pt idx="17">
                  <c:v>Vasemmistoliitto, n=70</c:v>
                </c:pt>
                <c:pt idx="18">
                  <c:v>Suomen Sosialidemokraattinen Puolue (SDP), n=140</c:v>
                </c:pt>
                <c:pt idx="19">
                  <c:v>Ruotsalainen Kansanpuolue (RKP), n=13</c:v>
                </c:pt>
                <c:pt idx="20">
                  <c:v>Kansallinen Kokoomus (KOK), n=102</c:v>
                </c:pt>
                <c:pt idx="21">
                  <c:v>Suomen Keskusta, n=74</c:v>
                </c:pt>
                <c:pt idx="22">
                  <c:v>Perussuomalaiset, n=77</c:v>
                </c:pt>
                <c:pt idx="23">
                  <c:v>Sininen tulevaisuus /Uusi vaihtoehto, n=6</c:v>
                </c:pt>
              </c:strCache>
            </c:strRef>
          </c:cat>
          <c:val>
            <c:numRef>
              <c:f>Taul1!$D$5:$D$28</c:f>
              <c:numCache>
                <c:formatCode>General</c:formatCode>
                <c:ptCount val="24"/>
                <c:pt idx="0">
                  <c:v>37.453569999999999</c:v>
                </c:pt>
                <c:pt idx="2">
                  <c:v>23.65578</c:v>
                </c:pt>
                <c:pt idx="3">
                  <c:v>36.218110000000003</c:v>
                </c:pt>
                <c:pt idx="4">
                  <c:v>44.284529999999997</c:v>
                </c:pt>
                <c:pt idx="5">
                  <c:v>37.502890000000001</c:v>
                </c:pt>
                <c:pt idx="7">
                  <c:v>46.7575</c:v>
                </c:pt>
                <c:pt idx="8">
                  <c:v>32.712870000000002</c:v>
                </c:pt>
                <c:pt idx="9">
                  <c:v>28.3596</c:v>
                </c:pt>
                <c:pt idx="11">
                  <c:v>38.964669999999998</c:v>
                </c:pt>
                <c:pt idx="12">
                  <c:v>35.80509</c:v>
                </c:pt>
                <c:pt idx="13">
                  <c:v>36.666020000000003</c:v>
                </c:pt>
                <c:pt idx="15">
                  <c:v>20.969550000000002</c:v>
                </c:pt>
                <c:pt idx="16">
                  <c:v>25.703849999999999</c:v>
                </c:pt>
                <c:pt idx="17">
                  <c:v>29.618110000000001</c:v>
                </c:pt>
                <c:pt idx="18">
                  <c:v>28.051880000000001</c:v>
                </c:pt>
                <c:pt idx="19">
                  <c:v>50.72045</c:v>
                </c:pt>
                <c:pt idx="20">
                  <c:v>49.312829999999998</c:v>
                </c:pt>
                <c:pt idx="21">
                  <c:v>47.144770000000001</c:v>
                </c:pt>
                <c:pt idx="22">
                  <c:v>50.461460000000002</c:v>
                </c:pt>
                <c:pt idx="23">
                  <c:v>57.843969999999999</c:v>
                </c:pt>
              </c:numCache>
            </c:numRef>
          </c:val>
          <c:extLst xmlns:c16r2="http://schemas.microsoft.com/office/drawing/2015/06/chart">
            <c:ext xmlns:c16="http://schemas.microsoft.com/office/drawing/2014/chart" uri="{C3380CC4-5D6E-409C-BE32-E72D297353CC}">
              <c16:uniqueId val="{00000003-866A-41BA-8B5B-08F74A14198F}"/>
            </c:ext>
          </c:extLst>
        </c:ser>
        <c:ser>
          <c:idx val="3"/>
          <c:order val="3"/>
          <c:tx>
            <c:strRef>
              <c:f>Taul1!$E$4</c:f>
              <c:strCache>
                <c:ptCount val="1"/>
                <c:pt idx="0">
                  <c:v>1=Ei ollenkaan
kiinnostunut</c:v>
                </c:pt>
              </c:strCache>
            </c:strRef>
          </c:tx>
          <c:spPr>
            <a:solidFill>
              <a:srgbClr val="D070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Suomen Kristillisdemokraatit (KD), n=31</c:v>
                </c:pt>
                <c:pt idx="16">
                  <c:v>Vihreä Liitto, n=148</c:v>
                </c:pt>
                <c:pt idx="17">
                  <c:v>Vasemmistoliitto, n=70</c:v>
                </c:pt>
                <c:pt idx="18">
                  <c:v>Suomen Sosialidemokraattinen Puolue (SDP), n=140</c:v>
                </c:pt>
                <c:pt idx="19">
                  <c:v>Ruotsalainen Kansanpuolue (RKP), n=13</c:v>
                </c:pt>
                <c:pt idx="20">
                  <c:v>Kansallinen Kokoomus (KOK), n=102</c:v>
                </c:pt>
                <c:pt idx="21">
                  <c:v>Suomen Keskusta, n=74</c:v>
                </c:pt>
                <c:pt idx="22">
                  <c:v>Perussuomalaiset, n=77</c:v>
                </c:pt>
                <c:pt idx="23">
                  <c:v>Sininen tulevaisuus /Uusi vaihtoehto, n=6</c:v>
                </c:pt>
              </c:strCache>
            </c:strRef>
          </c:cat>
          <c:val>
            <c:numRef>
              <c:f>Taul1!$E$5:$E$28</c:f>
              <c:numCache>
                <c:formatCode>General</c:formatCode>
                <c:ptCount val="24"/>
                <c:pt idx="0">
                  <c:v>6.5720900000000002</c:v>
                </c:pt>
                <c:pt idx="2">
                  <c:v>6.7653400000000001</c:v>
                </c:pt>
                <c:pt idx="3">
                  <c:v>8.9042700000000004</c:v>
                </c:pt>
                <c:pt idx="4">
                  <c:v>6.3080699999999998</c:v>
                </c:pt>
                <c:pt idx="5">
                  <c:v>4.8815499999999998</c:v>
                </c:pt>
                <c:pt idx="7">
                  <c:v>9.7509200000000007</c:v>
                </c:pt>
                <c:pt idx="8">
                  <c:v>4.88232</c:v>
                </c:pt>
                <c:pt idx="9">
                  <c:v>3.2709700000000002</c:v>
                </c:pt>
                <c:pt idx="11">
                  <c:v>5.4404700000000004</c:v>
                </c:pt>
                <c:pt idx="12">
                  <c:v>5.9345299999999996</c:v>
                </c:pt>
                <c:pt idx="13">
                  <c:v>9.3807600000000004</c:v>
                </c:pt>
                <c:pt idx="16">
                  <c:v>2.14608</c:v>
                </c:pt>
                <c:pt idx="17">
                  <c:v>5.8348000000000004</c:v>
                </c:pt>
                <c:pt idx="18">
                  <c:v>4.5224700000000002</c:v>
                </c:pt>
                <c:pt idx="19">
                  <c:v>1.1598999999999999</c:v>
                </c:pt>
                <c:pt idx="20">
                  <c:v>4.70099</c:v>
                </c:pt>
                <c:pt idx="21">
                  <c:v>6.4016500000000001</c:v>
                </c:pt>
                <c:pt idx="22">
                  <c:v>15.661350000000001</c:v>
                </c:pt>
                <c:pt idx="23">
                  <c:v>35.944459999999999</c:v>
                </c:pt>
              </c:numCache>
            </c:numRef>
          </c:val>
          <c:extLst xmlns:c16r2="http://schemas.microsoft.com/office/drawing/2015/06/chart">
            <c:ext xmlns:c16="http://schemas.microsoft.com/office/drawing/2014/chart" uri="{C3380CC4-5D6E-409C-BE32-E72D297353CC}">
              <c16:uniqueId val="{00000004-866A-41BA-8B5B-08F74A14198F}"/>
            </c:ext>
          </c:extLst>
        </c:ser>
        <c:ser>
          <c:idx val="4"/>
          <c:order val="4"/>
          <c:tx>
            <c:strRef>
              <c:f>Taul1!$F$4</c:f>
              <c:strCache>
                <c:ptCount val="1"/>
                <c:pt idx="0">
                  <c:v>Keskiarvo</c:v>
                </c:pt>
              </c:strCache>
            </c:strRef>
          </c:tx>
          <c:spPr>
            <a:noFill/>
          </c:spPr>
          <c:invertIfNegative val="0"/>
          <c:dLbls>
            <c:numFmt formatCode="#,##0.0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Suomen Kristillisdemokraatit (KD), n=31</c:v>
                </c:pt>
                <c:pt idx="16">
                  <c:v>Vihreä Liitto, n=148</c:v>
                </c:pt>
                <c:pt idx="17">
                  <c:v>Vasemmistoliitto, n=70</c:v>
                </c:pt>
                <c:pt idx="18">
                  <c:v>Suomen Sosialidemokraattinen Puolue (SDP), n=140</c:v>
                </c:pt>
                <c:pt idx="19">
                  <c:v>Ruotsalainen Kansanpuolue (RKP), n=13</c:v>
                </c:pt>
                <c:pt idx="20">
                  <c:v>Kansallinen Kokoomus (KOK), n=102</c:v>
                </c:pt>
                <c:pt idx="21">
                  <c:v>Suomen Keskusta, n=74</c:v>
                </c:pt>
                <c:pt idx="22">
                  <c:v>Perussuomalaiset, n=77</c:v>
                </c:pt>
                <c:pt idx="23">
                  <c:v>Sininen tulevaisuus /Uusi vaihtoehto, n=6</c:v>
                </c:pt>
              </c:strCache>
            </c:strRef>
          </c:cat>
          <c:val>
            <c:numRef>
              <c:f>Taul1!$F$5:$F$28</c:f>
              <c:numCache>
                <c:formatCode>General</c:formatCode>
                <c:ptCount val="24"/>
                <c:pt idx="0">
                  <c:v>2.6</c:v>
                </c:pt>
                <c:pt idx="2">
                  <c:v>2.77</c:v>
                </c:pt>
                <c:pt idx="3">
                  <c:v>2.5499999999999998</c:v>
                </c:pt>
                <c:pt idx="4">
                  <c:v>2.5299999999999998</c:v>
                </c:pt>
                <c:pt idx="5">
                  <c:v>2.64</c:v>
                </c:pt>
                <c:pt idx="7">
                  <c:v>2.39</c:v>
                </c:pt>
                <c:pt idx="8">
                  <c:v>2.71</c:v>
                </c:pt>
                <c:pt idx="9">
                  <c:v>2.81</c:v>
                </c:pt>
                <c:pt idx="11">
                  <c:v>2.63</c:v>
                </c:pt>
                <c:pt idx="12">
                  <c:v>2.62</c:v>
                </c:pt>
                <c:pt idx="13">
                  <c:v>2.5299999999999998</c:v>
                </c:pt>
                <c:pt idx="15">
                  <c:v>3.01</c:v>
                </c:pt>
                <c:pt idx="16">
                  <c:v>2.88</c:v>
                </c:pt>
                <c:pt idx="17">
                  <c:v>2.78</c:v>
                </c:pt>
                <c:pt idx="18">
                  <c:v>2.78</c:v>
                </c:pt>
                <c:pt idx="19">
                  <c:v>2.59</c:v>
                </c:pt>
                <c:pt idx="20">
                  <c:v>2.4700000000000002</c:v>
                </c:pt>
                <c:pt idx="21">
                  <c:v>2.46</c:v>
                </c:pt>
                <c:pt idx="22">
                  <c:v>2.2200000000000002</c:v>
                </c:pt>
                <c:pt idx="23">
                  <c:v>1.76</c:v>
                </c:pt>
              </c:numCache>
            </c:numRef>
          </c:val>
          <c:extLst xmlns:c16r2="http://schemas.microsoft.com/office/drawing/2015/06/chart">
            <c:ext xmlns:c16="http://schemas.microsoft.com/office/drawing/2014/chart" uri="{C3380CC4-5D6E-409C-BE32-E72D297353CC}">
              <c16:uniqueId val="{00000005-866A-41BA-8B5B-08F74A14198F}"/>
            </c:ext>
          </c:extLst>
        </c:ser>
        <c:dLbls>
          <c:showLegendKey val="0"/>
          <c:showVal val="0"/>
          <c:showCatName val="0"/>
          <c:showSerName val="0"/>
          <c:showPercent val="0"/>
          <c:showBubbleSize val="0"/>
        </c:dLbls>
        <c:gapWidth val="20"/>
        <c:overlap val="100"/>
        <c:axId val="80825728"/>
        <c:axId val="80839808"/>
      </c:barChart>
      <c:catAx>
        <c:axId val="80825728"/>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0839808"/>
        <c:crosses val="autoZero"/>
        <c:auto val="1"/>
        <c:lblAlgn val="ctr"/>
        <c:lblOffset val="100"/>
        <c:tickLblSkip val="1"/>
        <c:noMultiLvlLbl val="0"/>
      </c:catAx>
      <c:valAx>
        <c:axId val="8083980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0825728"/>
        <c:crosses val="autoZero"/>
        <c:crossBetween val="between"/>
        <c:majorUnit val="10"/>
        <c:minorUnit val="1"/>
      </c:valAx>
      <c:spPr>
        <a:ln>
          <a:noFill/>
        </a:ln>
      </c:spPr>
    </c:plotArea>
    <c:legend>
      <c:legendPos val="t"/>
      <c:layout>
        <c:manualLayout>
          <c:xMode val="edge"/>
          <c:yMode val="edge"/>
          <c:x val="0.45397070625857749"/>
          <c:y val="2.2869928250016675E-2"/>
          <c:w val="0.54460143590516907"/>
          <c:h val="9.0164258309975237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80131715263616"/>
          <c:y val="0.1264984641769068"/>
          <c:w val="0.8298098763248194"/>
          <c:h val="0.80794874643558123"/>
        </c:manualLayout>
      </c:layout>
      <c:barChart>
        <c:barDir val="bar"/>
        <c:grouping val="stacked"/>
        <c:varyColors val="0"/>
        <c:ser>
          <c:idx val="0"/>
          <c:order val="0"/>
          <c:tx>
            <c:strRef>
              <c:f>Taul1!$B$4</c:f>
              <c:strCache>
                <c:ptCount val="1"/>
                <c:pt idx="0">
                  <c:v>Kyllä</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Taul1!$A$5:$A$20</c:f>
              <c:strCache>
                <c:ptCount val="16"/>
                <c:pt idx="0">
                  <c:v>2018, n=1004</c:v>
                </c:pt>
                <c:pt idx="1">
                  <c:v>2017, n=1007</c:v>
                </c:pt>
                <c:pt idx="2">
                  <c:v>2016, n=1004</c:v>
                </c:pt>
                <c:pt idx="3">
                  <c:v>2015, n=992</c:v>
                </c:pt>
                <c:pt idx="4">
                  <c:v>2014, n=1011</c:v>
                </c:pt>
                <c:pt idx="5">
                  <c:v>2013, n=987</c:v>
                </c:pt>
                <c:pt idx="6">
                  <c:v>2012, n=1010</c:v>
                </c:pt>
                <c:pt idx="7">
                  <c:v>2011, n=1007</c:v>
                </c:pt>
                <c:pt idx="8">
                  <c:v>2010, n=989</c:v>
                </c:pt>
                <c:pt idx="9">
                  <c:v>2009, n=1000</c:v>
                </c:pt>
                <c:pt idx="10">
                  <c:v>2008, n=978</c:v>
                </c:pt>
                <c:pt idx="11">
                  <c:v>2007, n=993</c:v>
                </c:pt>
                <c:pt idx="12">
                  <c:v>2006, n=1006</c:v>
                </c:pt>
                <c:pt idx="13">
                  <c:v>2005, n=1340</c:v>
                </c:pt>
                <c:pt idx="14">
                  <c:v>2003, n=1010</c:v>
                </c:pt>
                <c:pt idx="15">
                  <c:v>2002, n=985</c:v>
                </c:pt>
              </c:strCache>
            </c:strRef>
          </c:cat>
          <c:val>
            <c:numRef>
              <c:f>Taul1!$B$5:$B$20</c:f>
              <c:numCache>
                <c:formatCode>General</c:formatCode>
                <c:ptCount val="16"/>
                <c:pt idx="0">
                  <c:v>66.476669999999999</c:v>
                </c:pt>
                <c:pt idx="1">
                  <c:v>60.865879999999997</c:v>
                </c:pt>
                <c:pt idx="2">
                  <c:v>65.535309999999996</c:v>
                </c:pt>
                <c:pt idx="3">
                  <c:v>61.286999999999999</c:v>
                </c:pt>
                <c:pt idx="4">
                  <c:v>70</c:v>
                </c:pt>
                <c:pt idx="5">
                  <c:v>65</c:v>
                </c:pt>
                <c:pt idx="6">
                  <c:v>69</c:v>
                </c:pt>
                <c:pt idx="7">
                  <c:v>72</c:v>
                </c:pt>
                <c:pt idx="8">
                  <c:v>72</c:v>
                </c:pt>
                <c:pt idx="9">
                  <c:v>76</c:v>
                </c:pt>
                <c:pt idx="10">
                  <c:v>72</c:v>
                </c:pt>
                <c:pt idx="11">
                  <c:v>76</c:v>
                </c:pt>
                <c:pt idx="12">
                  <c:v>75</c:v>
                </c:pt>
                <c:pt idx="13">
                  <c:v>43</c:v>
                </c:pt>
                <c:pt idx="14">
                  <c:v>66</c:v>
                </c:pt>
                <c:pt idx="15">
                  <c:v>64</c:v>
                </c:pt>
              </c:numCache>
            </c:numRef>
          </c:val>
          <c:extLst xmlns:c16r2="http://schemas.microsoft.com/office/drawing/2015/06/chart">
            <c:ext xmlns:c16="http://schemas.microsoft.com/office/drawing/2014/chart" uri="{C3380CC4-5D6E-409C-BE32-E72D297353CC}">
              <c16:uniqueId val="{00000000-75E8-40FC-9B74-3632793D2F99}"/>
            </c:ext>
          </c:extLst>
        </c:ser>
        <c:ser>
          <c:idx val="1"/>
          <c:order val="1"/>
          <c:tx>
            <c:strRef>
              <c:f>Taul1!$C$4</c:f>
              <c:strCache>
                <c:ptCount val="1"/>
                <c:pt idx="0">
                  <c:v>Ei</c:v>
                </c:pt>
              </c:strCache>
            </c:strRef>
          </c:tx>
          <c:spPr>
            <a:solidFill>
              <a:srgbClr val="F5A2FD"/>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Taul1!$A$5:$A$20</c:f>
              <c:strCache>
                <c:ptCount val="16"/>
                <c:pt idx="0">
                  <c:v>2018, n=1004</c:v>
                </c:pt>
                <c:pt idx="1">
                  <c:v>2017, n=1007</c:v>
                </c:pt>
                <c:pt idx="2">
                  <c:v>2016, n=1004</c:v>
                </c:pt>
                <c:pt idx="3">
                  <c:v>2015, n=992</c:v>
                </c:pt>
                <c:pt idx="4">
                  <c:v>2014, n=1011</c:v>
                </c:pt>
                <c:pt idx="5">
                  <c:v>2013, n=987</c:v>
                </c:pt>
                <c:pt idx="6">
                  <c:v>2012, n=1010</c:v>
                </c:pt>
                <c:pt idx="7">
                  <c:v>2011, n=1007</c:v>
                </c:pt>
                <c:pt idx="8">
                  <c:v>2010, n=989</c:v>
                </c:pt>
                <c:pt idx="9">
                  <c:v>2009, n=1000</c:v>
                </c:pt>
                <c:pt idx="10">
                  <c:v>2008, n=978</c:v>
                </c:pt>
                <c:pt idx="11">
                  <c:v>2007, n=993</c:v>
                </c:pt>
                <c:pt idx="12">
                  <c:v>2006, n=1006</c:v>
                </c:pt>
                <c:pt idx="13">
                  <c:v>2005, n=1340</c:v>
                </c:pt>
                <c:pt idx="14">
                  <c:v>2003, n=1010</c:v>
                </c:pt>
                <c:pt idx="15">
                  <c:v>2002, n=985</c:v>
                </c:pt>
              </c:strCache>
            </c:strRef>
          </c:cat>
          <c:val>
            <c:numRef>
              <c:f>Taul1!$C$5:$C$20</c:f>
              <c:numCache>
                <c:formatCode>General</c:formatCode>
                <c:ptCount val="16"/>
                <c:pt idx="0">
                  <c:v>29.3735</c:v>
                </c:pt>
                <c:pt idx="1">
                  <c:v>33.140790000000003</c:v>
                </c:pt>
                <c:pt idx="2">
                  <c:v>30.865970000000001</c:v>
                </c:pt>
                <c:pt idx="3">
                  <c:v>33.640709999999999</c:v>
                </c:pt>
                <c:pt idx="4">
                  <c:v>26</c:v>
                </c:pt>
                <c:pt idx="5">
                  <c:v>30</c:v>
                </c:pt>
                <c:pt idx="6">
                  <c:v>27</c:v>
                </c:pt>
                <c:pt idx="7">
                  <c:v>25</c:v>
                </c:pt>
                <c:pt idx="8">
                  <c:v>23</c:v>
                </c:pt>
                <c:pt idx="9">
                  <c:v>21</c:v>
                </c:pt>
                <c:pt idx="10">
                  <c:v>24</c:v>
                </c:pt>
                <c:pt idx="11">
                  <c:v>20</c:v>
                </c:pt>
                <c:pt idx="12">
                  <c:v>22</c:v>
                </c:pt>
                <c:pt idx="13">
                  <c:v>28</c:v>
                </c:pt>
                <c:pt idx="14">
                  <c:v>29</c:v>
                </c:pt>
                <c:pt idx="15">
                  <c:v>33</c:v>
                </c:pt>
              </c:numCache>
            </c:numRef>
          </c:val>
          <c:extLst xmlns:c16r2="http://schemas.microsoft.com/office/drawing/2015/06/chart">
            <c:ext xmlns:c16="http://schemas.microsoft.com/office/drawing/2014/chart" uri="{C3380CC4-5D6E-409C-BE32-E72D297353CC}">
              <c16:uniqueId val="{00000001-75E8-40FC-9B74-3632793D2F99}"/>
            </c:ext>
          </c:extLst>
        </c:ser>
        <c:ser>
          <c:idx val="2"/>
          <c:order val="2"/>
          <c:tx>
            <c:strRef>
              <c:f>Taul1!$D$4</c:f>
              <c:strCache>
                <c:ptCount val="1"/>
                <c:pt idx="0">
                  <c:v>Ei osaa sanoa</c:v>
                </c:pt>
              </c:strCache>
            </c:strRef>
          </c:tx>
          <c:spPr>
            <a:solidFill>
              <a:srgbClr val="E1E1E1"/>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75E8-40FC-9B74-3632793D2F99}"/>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Taul1!$A$5:$A$20</c:f>
              <c:strCache>
                <c:ptCount val="16"/>
                <c:pt idx="0">
                  <c:v>2018, n=1004</c:v>
                </c:pt>
                <c:pt idx="1">
                  <c:v>2017, n=1007</c:v>
                </c:pt>
                <c:pt idx="2">
                  <c:v>2016, n=1004</c:v>
                </c:pt>
                <c:pt idx="3">
                  <c:v>2015, n=992</c:v>
                </c:pt>
                <c:pt idx="4">
                  <c:v>2014, n=1011</c:v>
                </c:pt>
                <c:pt idx="5">
                  <c:v>2013, n=987</c:v>
                </c:pt>
                <c:pt idx="6">
                  <c:v>2012, n=1010</c:v>
                </c:pt>
                <c:pt idx="7">
                  <c:v>2011, n=1007</c:v>
                </c:pt>
                <c:pt idx="8">
                  <c:v>2010, n=989</c:v>
                </c:pt>
                <c:pt idx="9">
                  <c:v>2009, n=1000</c:v>
                </c:pt>
                <c:pt idx="10">
                  <c:v>2008, n=978</c:v>
                </c:pt>
                <c:pt idx="11">
                  <c:v>2007, n=993</c:v>
                </c:pt>
                <c:pt idx="12">
                  <c:v>2006, n=1006</c:v>
                </c:pt>
                <c:pt idx="13">
                  <c:v>2005, n=1340</c:v>
                </c:pt>
                <c:pt idx="14">
                  <c:v>2003, n=1010</c:v>
                </c:pt>
                <c:pt idx="15">
                  <c:v>2002, n=985</c:v>
                </c:pt>
              </c:strCache>
            </c:strRef>
          </c:cat>
          <c:val>
            <c:numRef>
              <c:f>Taul1!$D$5:$D$20</c:f>
              <c:numCache>
                <c:formatCode>General</c:formatCode>
                <c:ptCount val="16"/>
                <c:pt idx="0">
                  <c:v>4.1498299999999997</c:v>
                </c:pt>
                <c:pt idx="1">
                  <c:v>5.9933199999999998</c:v>
                </c:pt>
                <c:pt idx="2">
                  <c:v>3.5987200000000001</c:v>
                </c:pt>
                <c:pt idx="3">
                  <c:v>5.0722899999999997</c:v>
                </c:pt>
                <c:pt idx="4">
                  <c:v>4</c:v>
                </c:pt>
                <c:pt idx="5">
                  <c:v>5</c:v>
                </c:pt>
                <c:pt idx="6">
                  <c:v>4</c:v>
                </c:pt>
                <c:pt idx="7">
                  <c:v>3</c:v>
                </c:pt>
                <c:pt idx="8">
                  <c:v>5</c:v>
                </c:pt>
                <c:pt idx="9">
                  <c:v>3</c:v>
                </c:pt>
                <c:pt idx="10">
                  <c:v>4</c:v>
                </c:pt>
                <c:pt idx="11">
                  <c:v>4</c:v>
                </c:pt>
                <c:pt idx="12">
                  <c:v>3</c:v>
                </c:pt>
                <c:pt idx="13">
                  <c:v>29</c:v>
                </c:pt>
                <c:pt idx="14">
                  <c:v>5</c:v>
                </c:pt>
                <c:pt idx="15">
                  <c:v>3</c:v>
                </c:pt>
              </c:numCache>
            </c:numRef>
          </c:val>
          <c:extLst xmlns:c16r2="http://schemas.microsoft.com/office/drawing/2015/06/chart">
            <c:ext xmlns:c16="http://schemas.microsoft.com/office/drawing/2014/chart" uri="{C3380CC4-5D6E-409C-BE32-E72D297353CC}">
              <c16:uniqueId val="{00000003-75E8-40FC-9B74-3632793D2F99}"/>
            </c:ext>
          </c:extLst>
        </c:ser>
        <c:dLbls>
          <c:showLegendKey val="0"/>
          <c:showVal val="0"/>
          <c:showCatName val="0"/>
          <c:showSerName val="0"/>
          <c:showPercent val="0"/>
          <c:showBubbleSize val="0"/>
        </c:dLbls>
        <c:gapWidth val="25"/>
        <c:overlap val="100"/>
        <c:axId val="80885632"/>
        <c:axId val="80887168"/>
      </c:barChart>
      <c:catAx>
        <c:axId val="80885632"/>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0887168"/>
        <c:crosses val="autoZero"/>
        <c:auto val="1"/>
        <c:lblAlgn val="ctr"/>
        <c:lblOffset val="100"/>
        <c:tickLblSkip val="1"/>
        <c:noMultiLvlLbl val="0"/>
      </c:catAx>
      <c:valAx>
        <c:axId val="8088716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0885632"/>
        <c:crosses val="autoZero"/>
        <c:crossBetween val="between"/>
        <c:majorUnit val="10"/>
        <c:minorUnit val="1"/>
      </c:valAx>
      <c:spPr>
        <a:ln>
          <a:noFill/>
        </a:ln>
      </c:spPr>
    </c:plotArea>
    <c:legend>
      <c:legendPos val="t"/>
      <c:layout>
        <c:manualLayout>
          <c:xMode val="edge"/>
          <c:yMode val="edge"/>
          <c:x val="0.13345577120635316"/>
          <c:y val="6.004218570365015E-2"/>
          <c:w val="0.82774992224536537"/>
          <c:h val="5.2992000856341766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61067366579178"/>
          <c:y val="0.1264984641769068"/>
          <c:w val="0.72316710411198593"/>
          <c:h val="0.80794874643558123"/>
        </c:manualLayout>
      </c:layout>
      <c:barChart>
        <c:barDir val="bar"/>
        <c:grouping val="stacked"/>
        <c:varyColors val="0"/>
        <c:ser>
          <c:idx val="0"/>
          <c:order val="0"/>
          <c:tx>
            <c:strRef>
              <c:f>Taul1!$B$4</c:f>
              <c:strCache>
                <c:ptCount val="1"/>
                <c:pt idx="0">
                  <c:v>4=Erittäin
luotettavaa</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Viranomaisten antama tieto</c:v>
                </c:pt>
                <c:pt idx="1">
                  <c:v>2018, n=1004</c:v>
                </c:pt>
                <c:pt idx="2">
                  <c:v>2017, n=1007</c:v>
                </c:pt>
                <c:pt idx="3">
                  <c:v>2016, n=1004</c:v>
                </c:pt>
                <c:pt idx="4">
                  <c:v>2015, n=992</c:v>
                </c:pt>
                <c:pt idx="5">
                  <c:v>2014, n=1011</c:v>
                </c:pt>
                <c:pt idx="6">
                  <c:v>2013, n=987</c:v>
                </c:pt>
                <c:pt idx="7">
                  <c:v>2012, n=1010</c:v>
                </c:pt>
                <c:pt idx="8">
                  <c:v>2011, n=1007</c:v>
                </c:pt>
                <c:pt idx="9">
                  <c:v>2010, n=989</c:v>
                </c:pt>
                <c:pt idx="10">
                  <c:v>2009, n=1000</c:v>
                </c:pt>
                <c:pt idx="11">
                  <c:v>2008, n=978</c:v>
                </c:pt>
                <c:pt idx="12">
                  <c:v>Kansalaisjärjestöjen antama tieto</c:v>
                </c:pt>
                <c:pt idx="13">
                  <c:v>2018, n=1004</c:v>
                </c:pt>
                <c:pt idx="14">
                  <c:v>2017, n=1007</c:v>
                </c:pt>
                <c:pt idx="15">
                  <c:v>2016, n=1004</c:v>
                </c:pt>
                <c:pt idx="16">
                  <c:v>2015, n=992</c:v>
                </c:pt>
                <c:pt idx="17">
                  <c:v>2014, n=1011</c:v>
                </c:pt>
                <c:pt idx="18">
                  <c:v>2013, n=987</c:v>
                </c:pt>
                <c:pt idx="19">
                  <c:v>2012, n=1010</c:v>
                </c:pt>
                <c:pt idx="20">
                  <c:v>2011, n=1007</c:v>
                </c:pt>
                <c:pt idx="21">
                  <c:v>2010, n=989</c:v>
                </c:pt>
                <c:pt idx="22">
                  <c:v>2009, n=1000</c:v>
                </c:pt>
                <c:pt idx="23">
                  <c:v>2008, n=978</c:v>
                </c:pt>
              </c:strCache>
            </c:strRef>
          </c:cat>
          <c:val>
            <c:numRef>
              <c:f>Taul1!$B$5:$B$28</c:f>
              <c:numCache>
                <c:formatCode>General</c:formatCode>
                <c:ptCount val="24"/>
                <c:pt idx="1">
                  <c:v>28.763059999999999</c:v>
                </c:pt>
                <c:pt idx="2">
                  <c:v>28.883510000000001</c:v>
                </c:pt>
                <c:pt idx="3">
                  <c:v>29.280670000000001</c:v>
                </c:pt>
                <c:pt idx="4">
                  <c:v>29.125679999999999</c:v>
                </c:pt>
                <c:pt idx="5">
                  <c:v>22.4</c:v>
                </c:pt>
                <c:pt idx="6">
                  <c:v>25.4</c:v>
                </c:pt>
                <c:pt idx="7">
                  <c:v>23</c:v>
                </c:pt>
                <c:pt idx="8">
                  <c:v>23</c:v>
                </c:pt>
                <c:pt idx="9">
                  <c:v>19</c:v>
                </c:pt>
                <c:pt idx="10">
                  <c:v>25.2</c:v>
                </c:pt>
                <c:pt idx="11">
                  <c:v>28.2</c:v>
                </c:pt>
                <c:pt idx="13">
                  <c:v>15.75863</c:v>
                </c:pt>
                <c:pt idx="14">
                  <c:v>15.37945</c:v>
                </c:pt>
                <c:pt idx="15">
                  <c:v>15.109030000000001</c:v>
                </c:pt>
                <c:pt idx="16">
                  <c:v>19.091809999999999</c:v>
                </c:pt>
                <c:pt idx="17">
                  <c:v>13</c:v>
                </c:pt>
                <c:pt idx="18">
                  <c:v>14</c:v>
                </c:pt>
                <c:pt idx="19">
                  <c:v>15</c:v>
                </c:pt>
                <c:pt idx="20">
                  <c:v>18.3</c:v>
                </c:pt>
                <c:pt idx="21">
                  <c:v>12</c:v>
                </c:pt>
                <c:pt idx="22">
                  <c:v>13</c:v>
                </c:pt>
                <c:pt idx="23">
                  <c:v>17</c:v>
                </c:pt>
              </c:numCache>
            </c:numRef>
          </c:val>
          <c:extLst xmlns:c16r2="http://schemas.microsoft.com/office/drawing/2015/06/chart">
            <c:ext xmlns:c16="http://schemas.microsoft.com/office/drawing/2014/chart" uri="{C3380CC4-5D6E-409C-BE32-E72D297353CC}">
              <c16:uniqueId val="{00000000-229A-4306-9765-DAA01E0CEEAD}"/>
            </c:ext>
          </c:extLst>
        </c:ser>
        <c:ser>
          <c:idx val="1"/>
          <c:order val="1"/>
          <c:tx>
            <c:strRef>
              <c:f>Taul1!$C$4</c:f>
              <c:strCache>
                <c:ptCount val="1"/>
                <c:pt idx="0">
                  <c:v>3=Melko
luotettavaa</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Viranomaisten antama tieto</c:v>
                </c:pt>
                <c:pt idx="1">
                  <c:v>2018, n=1004</c:v>
                </c:pt>
                <c:pt idx="2">
                  <c:v>2017, n=1007</c:v>
                </c:pt>
                <c:pt idx="3">
                  <c:v>2016, n=1004</c:v>
                </c:pt>
                <c:pt idx="4">
                  <c:v>2015, n=992</c:v>
                </c:pt>
                <c:pt idx="5">
                  <c:v>2014, n=1011</c:v>
                </c:pt>
                <c:pt idx="6">
                  <c:v>2013, n=987</c:v>
                </c:pt>
                <c:pt idx="7">
                  <c:v>2012, n=1010</c:v>
                </c:pt>
                <c:pt idx="8">
                  <c:v>2011, n=1007</c:v>
                </c:pt>
                <c:pt idx="9">
                  <c:v>2010, n=989</c:v>
                </c:pt>
                <c:pt idx="10">
                  <c:v>2009, n=1000</c:v>
                </c:pt>
                <c:pt idx="11">
                  <c:v>2008, n=978</c:v>
                </c:pt>
                <c:pt idx="12">
                  <c:v>Kansalaisjärjestöjen antama tieto</c:v>
                </c:pt>
                <c:pt idx="13">
                  <c:v>2018, n=1004</c:v>
                </c:pt>
                <c:pt idx="14">
                  <c:v>2017, n=1007</c:v>
                </c:pt>
                <c:pt idx="15">
                  <c:v>2016, n=1004</c:v>
                </c:pt>
                <c:pt idx="16">
                  <c:v>2015, n=992</c:v>
                </c:pt>
                <c:pt idx="17">
                  <c:v>2014, n=1011</c:v>
                </c:pt>
                <c:pt idx="18">
                  <c:v>2013, n=987</c:v>
                </c:pt>
                <c:pt idx="19">
                  <c:v>2012, n=1010</c:v>
                </c:pt>
                <c:pt idx="20">
                  <c:v>2011, n=1007</c:v>
                </c:pt>
                <c:pt idx="21">
                  <c:v>2010, n=989</c:v>
                </c:pt>
                <c:pt idx="22">
                  <c:v>2009, n=1000</c:v>
                </c:pt>
                <c:pt idx="23">
                  <c:v>2008, n=978</c:v>
                </c:pt>
              </c:strCache>
            </c:strRef>
          </c:cat>
          <c:val>
            <c:numRef>
              <c:f>Taul1!$C$5:$C$28</c:f>
              <c:numCache>
                <c:formatCode>General</c:formatCode>
                <c:ptCount val="24"/>
                <c:pt idx="1">
                  <c:v>58.153939999999999</c:v>
                </c:pt>
                <c:pt idx="2">
                  <c:v>59.787649999999999</c:v>
                </c:pt>
                <c:pt idx="3">
                  <c:v>58.302660000000003</c:v>
                </c:pt>
                <c:pt idx="4">
                  <c:v>57.866979999999998</c:v>
                </c:pt>
                <c:pt idx="5">
                  <c:v>63.4</c:v>
                </c:pt>
                <c:pt idx="6">
                  <c:v>57.4</c:v>
                </c:pt>
                <c:pt idx="7">
                  <c:v>60</c:v>
                </c:pt>
                <c:pt idx="8">
                  <c:v>60</c:v>
                </c:pt>
                <c:pt idx="9">
                  <c:v>60</c:v>
                </c:pt>
                <c:pt idx="10">
                  <c:v>57.2</c:v>
                </c:pt>
                <c:pt idx="11">
                  <c:v>53.2</c:v>
                </c:pt>
                <c:pt idx="13">
                  <c:v>61.551830000000002</c:v>
                </c:pt>
                <c:pt idx="14">
                  <c:v>64.191289999999995</c:v>
                </c:pt>
                <c:pt idx="15">
                  <c:v>64.652339999999995</c:v>
                </c:pt>
                <c:pt idx="16">
                  <c:v>61.887749999999997</c:v>
                </c:pt>
                <c:pt idx="17">
                  <c:v>67</c:v>
                </c:pt>
                <c:pt idx="18">
                  <c:v>64</c:v>
                </c:pt>
                <c:pt idx="19">
                  <c:v>58</c:v>
                </c:pt>
                <c:pt idx="20">
                  <c:v>59.3</c:v>
                </c:pt>
                <c:pt idx="21">
                  <c:v>61</c:v>
                </c:pt>
                <c:pt idx="22">
                  <c:v>62</c:v>
                </c:pt>
                <c:pt idx="23">
                  <c:v>63</c:v>
                </c:pt>
              </c:numCache>
            </c:numRef>
          </c:val>
          <c:extLst xmlns:c16r2="http://schemas.microsoft.com/office/drawing/2015/06/chart">
            <c:ext xmlns:c16="http://schemas.microsoft.com/office/drawing/2014/chart" uri="{C3380CC4-5D6E-409C-BE32-E72D297353CC}">
              <c16:uniqueId val="{00000001-229A-4306-9765-DAA01E0CEEAD}"/>
            </c:ext>
          </c:extLst>
        </c:ser>
        <c:ser>
          <c:idx val="2"/>
          <c:order val="2"/>
          <c:tx>
            <c:strRef>
              <c:f>Taul1!$D$4</c:f>
              <c:strCache>
                <c:ptCount val="1"/>
                <c:pt idx="0">
                  <c:v>2=Ei kovin
luotettavaa</c:v>
                </c:pt>
              </c:strCache>
            </c:strRef>
          </c:tx>
          <c:spPr>
            <a:solidFill>
              <a:srgbClr val="F5A2FD"/>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229A-4306-9765-DAA01E0CEEAD}"/>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Viranomaisten antama tieto</c:v>
                </c:pt>
                <c:pt idx="1">
                  <c:v>2018, n=1004</c:v>
                </c:pt>
                <c:pt idx="2">
                  <c:v>2017, n=1007</c:v>
                </c:pt>
                <c:pt idx="3">
                  <c:v>2016, n=1004</c:v>
                </c:pt>
                <c:pt idx="4">
                  <c:v>2015, n=992</c:v>
                </c:pt>
                <c:pt idx="5">
                  <c:v>2014, n=1011</c:v>
                </c:pt>
                <c:pt idx="6">
                  <c:v>2013, n=987</c:v>
                </c:pt>
                <c:pt idx="7">
                  <c:v>2012, n=1010</c:v>
                </c:pt>
                <c:pt idx="8">
                  <c:v>2011, n=1007</c:v>
                </c:pt>
                <c:pt idx="9">
                  <c:v>2010, n=989</c:v>
                </c:pt>
                <c:pt idx="10">
                  <c:v>2009, n=1000</c:v>
                </c:pt>
                <c:pt idx="11">
                  <c:v>2008, n=978</c:v>
                </c:pt>
                <c:pt idx="12">
                  <c:v>Kansalaisjärjestöjen antama tieto</c:v>
                </c:pt>
                <c:pt idx="13">
                  <c:v>2018, n=1004</c:v>
                </c:pt>
                <c:pt idx="14">
                  <c:v>2017, n=1007</c:v>
                </c:pt>
                <c:pt idx="15">
                  <c:v>2016, n=1004</c:v>
                </c:pt>
                <c:pt idx="16">
                  <c:v>2015, n=992</c:v>
                </c:pt>
                <c:pt idx="17">
                  <c:v>2014, n=1011</c:v>
                </c:pt>
                <c:pt idx="18">
                  <c:v>2013, n=987</c:v>
                </c:pt>
                <c:pt idx="19">
                  <c:v>2012, n=1010</c:v>
                </c:pt>
                <c:pt idx="20">
                  <c:v>2011, n=1007</c:v>
                </c:pt>
                <c:pt idx="21">
                  <c:v>2010, n=989</c:v>
                </c:pt>
                <c:pt idx="22">
                  <c:v>2009, n=1000</c:v>
                </c:pt>
                <c:pt idx="23">
                  <c:v>2008, n=978</c:v>
                </c:pt>
              </c:strCache>
            </c:strRef>
          </c:cat>
          <c:val>
            <c:numRef>
              <c:f>Taul1!$D$5:$D$28</c:f>
              <c:numCache>
                <c:formatCode>General</c:formatCode>
                <c:ptCount val="24"/>
                <c:pt idx="1">
                  <c:v>10.85014</c:v>
                </c:pt>
                <c:pt idx="2">
                  <c:v>9.1930999999999994</c:v>
                </c:pt>
                <c:pt idx="3">
                  <c:v>11.12565</c:v>
                </c:pt>
                <c:pt idx="4">
                  <c:v>10.07583</c:v>
                </c:pt>
                <c:pt idx="5">
                  <c:v>13.2</c:v>
                </c:pt>
                <c:pt idx="6">
                  <c:v>13</c:v>
                </c:pt>
                <c:pt idx="7">
                  <c:v>13.5</c:v>
                </c:pt>
                <c:pt idx="8">
                  <c:v>15</c:v>
                </c:pt>
                <c:pt idx="9">
                  <c:v>18</c:v>
                </c:pt>
                <c:pt idx="10">
                  <c:v>15.2</c:v>
                </c:pt>
                <c:pt idx="11">
                  <c:v>15.2</c:v>
                </c:pt>
                <c:pt idx="13">
                  <c:v>18.26699</c:v>
                </c:pt>
                <c:pt idx="14">
                  <c:v>17.333390000000001</c:v>
                </c:pt>
                <c:pt idx="15">
                  <c:v>16.460329999999999</c:v>
                </c:pt>
                <c:pt idx="16">
                  <c:v>14.398860000000001</c:v>
                </c:pt>
                <c:pt idx="17">
                  <c:v>18</c:v>
                </c:pt>
                <c:pt idx="18">
                  <c:v>17</c:v>
                </c:pt>
                <c:pt idx="19">
                  <c:v>21</c:v>
                </c:pt>
                <c:pt idx="20">
                  <c:v>17</c:v>
                </c:pt>
                <c:pt idx="21">
                  <c:v>21</c:v>
                </c:pt>
                <c:pt idx="22">
                  <c:v>21</c:v>
                </c:pt>
                <c:pt idx="23">
                  <c:v>17</c:v>
                </c:pt>
              </c:numCache>
            </c:numRef>
          </c:val>
          <c:extLst xmlns:c16r2="http://schemas.microsoft.com/office/drawing/2015/06/chart">
            <c:ext xmlns:c16="http://schemas.microsoft.com/office/drawing/2014/chart" uri="{C3380CC4-5D6E-409C-BE32-E72D297353CC}">
              <c16:uniqueId val="{00000003-229A-4306-9765-DAA01E0CEEAD}"/>
            </c:ext>
          </c:extLst>
        </c:ser>
        <c:ser>
          <c:idx val="3"/>
          <c:order val="3"/>
          <c:tx>
            <c:strRef>
              <c:f>Taul1!$E$4</c:f>
              <c:strCache>
                <c:ptCount val="1"/>
                <c:pt idx="0">
                  <c:v>1=Erittäin
epäluotettavaa</c:v>
                </c:pt>
              </c:strCache>
            </c:strRef>
          </c:tx>
          <c:spPr>
            <a:solidFill>
              <a:srgbClr val="D070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Viranomaisten antama tieto</c:v>
                </c:pt>
                <c:pt idx="1">
                  <c:v>2018, n=1004</c:v>
                </c:pt>
                <c:pt idx="2">
                  <c:v>2017, n=1007</c:v>
                </c:pt>
                <c:pt idx="3">
                  <c:v>2016, n=1004</c:v>
                </c:pt>
                <c:pt idx="4">
                  <c:v>2015, n=992</c:v>
                </c:pt>
                <c:pt idx="5">
                  <c:v>2014, n=1011</c:v>
                </c:pt>
                <c:pt idx="6">
                  <c:v>2013, n=987</c:v>
                </c:pt>
                <c:pt idx="7">
                  <c:v>2012, n=1010</c:v>
                </c:pt>
                <c:pt idx="8">
                  <c:v>2011, n=1007</c:v>
                </c:pt>
                <c:pt idx="9">
                  <c:v>2010, n=989</c:v>
                </c:pt>
                <c:pt idx="10">
                  <c:v>2009, n=1000</c:v>
                </c:pt>
                <c:pt idx="11">
                  <c:v>2008, n=978</c:v>
                </c:pt>
                <c:pt idx="12">
                  <c:v>Kansalaisjärjestöjen antama tieto</c:v>
                </c:pt>
                <c:pt idx="13">
                  <c:v>2018, n=1004</c:v>
                </c:pt>
                <c:pt idx="14">
                  <c:v>2017, n=1007</c:v>
                </c:pt>
                <c:pt idx="15">
                  <c:v>2016, n=1004</c:v>
                </c:pt>
                <c:pt idx="16">
                  <c:v>2015, n=992</c:v>
                </c:pt>
                <c:pt idx="17">
                  <c:v>2014, n=1011</c:v>
                </c:pt>
                <c:pt idx="18">
                  <c:v>2013, n=987</c:v>
                </c:pt>
                <c:pt idx="19">
                  <c:v>2012, n=1010</c:v>
                </c:pt>
                <c:pt idx="20">
                  <c:v>2011, n=1007</c:v>
                </c:pt>
                <c:pt idx="21">
                  <c:v>2010, n=989</c:v>
                </c:pt>
                <c:pt idx="22">
                  <c:v>2009, n=1000</c:v>
                </c:pt>
                <c:pt idx="23">
                  <c:v>2008, n=978</c:v>
                </c:pt>
              </c:strCache>
            </c:strRef>
          </c:cat>
          <c:val>
            <c:numRef>
              <c:f>Taul1!$E$5:$E$28</c:f>
              <c:numCache>
                <c:formatCode>General</c:formatCode>
                <c:ptCount val="24"/>
                <c:pt idx="1">
                  <c:v>1.2851300000000001</c:v>
                </c:pt>
                <c:pt idx="2">
                  <c:v>0.31304999999999999</c:v>
                </c:pt>
                <c:pt idx="3">
                  <c:v>0.95591000000000004</c:v>
                </c:pt>
                <c:pt idx="4">
                  <c:v>2.1556799999999998</c:v>
                </c:pt>
                <c:pt idx="5">
                  <c:v>1</c:v>
                </c:pt>
                <c:pt idx="6">
                  <c:v>2</c:v>
                </c:pt>
                <c:pt idx="7">
                  <c:v>2</c:v>
                </c:pt>
                <c:pt idx="8">
                  <c:v>1</c:v>
                </c:pt>
                <c:pt idx="9">
                  <c:v>2</c:v>
                </c:pt>
                <c:pt idx="10">
                  <c:v>1.2</c:v>
                </c:pt>
                <c:pt idx="11">
                  <c:v>2.2000000000000002</c:v>
                </c:pt>
                <c:pt idx="13">
                  <c:v>2.04447</c:v>
                </c:pt>
                <c:pt idx="14">
                  <c:v>0.94920000000000004</c:v>
                </c:pt>
                <c:pt idx="15">
                  <c:v>1.4208499999999999</c:v>
                </c:pt>
                <c:pt idx="16">
                  <c:v>2.4171100000000001</c:v>
                </c:pt>
                <c:pt idx="17">
                  <c:v>1</c:v>
                </c:pt>
                <c:pt idx="18">
                  <c:v>2</c:v>
                </c:pt>
                <c:pt idx="19">
                  <c:v>2</c:v>
                </c:pt>
                <c:pt idx="20">
                  <c:v>2</c:v>
                </c:pt>
                <c:pt idx="21">
                  <c:v>2</c:v>
                </c:pt>
                <c:pt idx="22">
                  <c:v>2</c:v>
                </c:pt>
                <c:pt idx="23">
                  <c:v>1</c:v>
                </c:pt>
              </c:numCache>
            </c:numRef>
          </c:val>
          <c:extLst xmlns:c16r2="http://schemas.microsoft.com/office/drawing/2015/06/chart">
            <c:ext xmlns:c16="http://schemas.microsoft.com/office/drawing/2014/chart" uri="{C3380CC4-5D6E-409C-BE32-E72D297353CC}">
              <c16:uniqueId val="{00000004-229A-4306-9765-DAA01E0CEEAD}"/>
            </c:ext>
          </c:extLst>
        </c:ser>
        <c:ser>
          <c:idx val="4"/>
          <c:order val="4"/>
          <c:tx>
            <c:strRef>
              <c:f>Taul1!$F$4</c:f>
              <c:strCache>
                <c:ptCount val="1"/>
                <c:pt idx="0">
                  <c:v>Ei osaa
sanoa</c:v>
                </c:pt>
              </c:strCache>
            </c:strRef>
          </c:tx>
          <c:spPr>
            <a:solidFill>
              <a:srgbClr val="E1E1E1"/>
            </a:solidFill>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Viranomaisten antama tieto</c:v>
                </c:pt>
                <c:pt idx="1">
                  <c:v>2018, n=1004</c:v>
                </c:pt>
                <c:pt idx="2">
                  <c:v>2017, n=1007</c:v>
                </c:pt>
                <c:pt idx="3">
                  <c:v>2016, n=1004</c:v>
                </c:pt>
                <c:pt idx="4">
                  <c:v>2015, n=992</c:v>
                </c:pt>
                <c:pt idx="5">
                  <c:v>2014, n=1011</c:v>
                </c:pt>
                <c:pt idx="6">
                  <c:v>2013, n=987</c:v>
                </c:pt>
                <c:pt idx="7">
                  <c:v>2012, n=1010</c:v>
                </c:pt>
                <c:pt idx="8">
                  <c:v>2011, n=1007</c:v>
                </c:pt>
                <c:pt idx="9">
                  <c:v>2010, n=989</c:v>
                </c:pt>
                <c:pt idx="10">
                  <c:v>2009, n=1000</c:v>
                </c:pt>
                <c:pt idx="11">
                  <c:v>2008, n=978</c:v>
                </c:pt>
                <c:pt idx="12">
                  <c:v>Kansalaisjärjestöjen antama tieto</c:v>
                </c:pt>
                <c:pt idx="13">
                  <c:v>2018, n=1004</c:v>
                </c:pt>
                <c:pt idx="14">
                  <c:v>2017, n=1007</c:v>
                </c:pt>
                <c:pt idx="15">
                  <c:v>2016, n=1004</c:v>
                </c:pt>
                <c:pt idx="16">
                  <c:v>2015, n=992</c:v>
                </c:pt>
                <c:pt idx="17">
                  <c:v>2014, n=1011</c:v>
                </c:pt>
                <c:pt idx="18">
                  <c:v>2013, n=987</c:v>
                </c:pt>
                <c:pt idx="19">
                  <c:v>2012, n=1010</c:v>
                </c:pt>
                <c:pt idx="20">
                  <c:v>2011, n=1007</c:v>
                </c:pt>
                <c:pt idx="21">
                  <c:v>2010, n=989</c:v>
                </c:pt>
                <c:pt idx="22">
                  <c:v>2009, n=1000</c:v>
                </c:pt>
                <c:pt idx="23">
                  <c:v>2008, n=978</c:v>
                </c:pt>
              </c:strCache>
            </c:strRef>
          </c:cat>
          <c:val>
            <c:numRef>
              <c:f>Taul1!$F$5:$F$28</c:f>
              <c:numCache>
                <c:formatCode>General</c:formatCode>
                <c:ptCount val="24"/>
                <c:pt idx="1">
                  <c:v>0.94772999999999996</c:v>
                </c:pt>
                <c:pt idx="2">
                  <c:v>1.8226899999999999</c:v>
                </c:pt>
                <c:pt idx="3">
                  <c:v>0.33511000000000002</c:v>
                </c:pt>
                <c:pt idx="4">
                  <c:v>0.77583000000000002</c:v>
                </c:pt>
                <c:pt idx="6">
                  <c:v>2.2000000000000002</c:v>
                </c:pt>
                <c:pt idx="7">
                  <c:v>1.5</c:v>
                </c:pt>
                <c:pt idx="8">
                  <c:v>1</c:v>
                </c:pt>
                <c:pt idx="9">
                  <c:v>1</c:v>
                </c:pt>
                <c:pt idx="10">
                  <c:v>1.2</c:v>
                </c:pt>
                <c:pt idx="11">
                  <c:v>1.2</c:v>
                </c:pt>
                <c:pt idx="13">
                  <c:v>2.3780800000000002</c:v>
                </c:pt>
                <c:pt idx="14">
                  <c:v>2.1466799999999999</c:v>
                </c:pt>
                <c:pt idx="15">
                  <c:v>2.3574600000000001</c:v>
                </c:pt>
                <c:pt idx="16">
                  <c:v>2.2044700000000002</c:v>
                </c:pt>
                <c:pt idx="17">
                  <c:v>1</c:v>
                </c:pt>
                <c:pt idx="18">
                  <c:v>3</c:v>
                </c:pt>
                <c:pt idx="19">
                  <c:v>4</c:v>
                </c:pt>
                <c:pt idx="20">
                  <c:v>3.4</c:v>
                </c:pt>
                <c:pt idx="21">
                  <c:v>4</c:v>
                </c:pt>
                <c:pt idx="22">
                  <c:v>2</c:v>
                </c:pt>
                <c:pt idx="23">
                  <c:v>2</c:v>
                </c:pt>
              </c:numCache>
            </c:numRef>
          </c:val>
          <c:extLst xmlns:c16r2="http://schemas.microsoft.com/office/drawing/2015/06/chart">
            <c:ext xmlns:c16="http://schemas.microsoft.com/office/drawing/2014/chart" uri="{C3380CC4-5D6E-409C-BE32-E72D297353CC}">
              <c16:uniqueId val="{00000005-229A-4306-9765-DAA01E0CEEAD}"/>
            </c:ext>
          </c:extLst>
        </c:ser>
        <c:ser>
          <c:idx val="5"/>
          <c:order val="5"/>
          <c:tx>
            <c:strRef>
              <c:f>Taul1!$G$4</c:f>
              <c:strCache>
                <c:ptCount val="1"/>
                <c:pt idx="0">
                  <c:v>Keskiarvo</c:v>
                </c:pt>
              </c:strCache>
            </c:strRef>
          </c:tx>
          <c:spPr>
            <a:noFill/>
          </c:spPr>
          <c:invertIfNegative val="0"/>
          <c:dLbls>
            <c:numFmt formatCode="#,##0.00" sourceLinked="0"/>
            <c:spPr>
              <a:noFill/>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Viranomaisten antama tieto</c:v>
                </c:pt>
                <c:pt idx="1">
                  <c:v>2018, n=1004</c:v>
                </c:pt>
                <c:pt idx="2">
                  <c:v>2017, n=1007</c:v>
                </c:pt>
                <c:pt idx="3">
                  <c:v>2016, n=1004</c:v>
                </c:pt>
                <c:pt idx="4">
                  <c:v>2015, n=992</c:v>
                </c:pt>
                <c:pt idx="5">
                  <c:v>2014, n=1011</c:v>
                </c:pt>
                <c:pt idx="6">
                  <c:v>2013, n=987</c:v>
                </c:pt>
                <c:pt idx="7">
                  <c:v>2012, n=1010</c:v>
                </c:pt>
                <c:pt idx="8">
                  <c:v>2011, n=1007</c:v>
                </c:pt>
                <c:pt idx="9">
                  <c:v>2010, n=989</c:v>
                </c:pt>
                <c:pt idx="10">
                  <c:v>2009, n=1000</c:v>
                </c:pt>
                <c:pt idx="11">
                  <c:v>2008, n=978</c:v>
                </c:pt>
                <c:pt idx="12">
                  <c:v>Kansalaisjärjestöjen antama tieto</c:v>
                </c:pt>
                <c:pt idx="13">
                  <c:v>2018, n=1004</c:v>
                </c:pt>
                <c:pt idx="14">
                  <c:v>2017, n=1007</c:v>
                </c:pt>
                <c:pt idx="15">
                  <c:v>2016, n=1004</c:v>
                </c:pt>
                <c:pt idx="16">
                  <c:v>2015, n=992</c:v>
                </c:pt>
                <c:pt idx="17">
                  <c:v>2014, n=1011</c:v>
                </c:pt>
                <c:pt idx="18">
                  <c:v>2013, n=987</c:v>
                </c:pt>
                <c:pt idx="19">
                  <c:v>2012, n=1010</c:v>
                </c:pt>
                <c:pt idx="20">
                  <c:v>2011, n=1007</c:v>
                </c:pt>
                <c:pt idx="21">
                  <c:v>2010, n=989</c:v>
                </c:pt>
                <c:pt idx="22">
                  <c:v>2009, n=1000</c:v>
                </c:pt>
                <c:pt idx="23">
                  <c:v>2008, n=978</c:v>
                </c:pt>
              </c:strCache>
            </c:strRef>
          </c:cat>
          <c:val>
            <c:numRef>
              <c:f>Taul1!$G$5:$G$28</c:f>
              <c:numCache>
                <c:formatCode>General</c:formatCode>
                <c:ptCount val="24"/>
                <c:pt idx="1">
                  <c:v>3.15</c:v>
                </c:pt>
                <c:pt idx="2">
                  <c:v>3.19</c:v>
                </c:pt>
                <c:pt idx="3">
                  <c:v>3.16</c:v>
                </c:pt>
                <c:pt idx="4">
                  <c:v>3.15</c:v>
                </c:pt>
                <c:pt idx="5">
                  <c:v>3.07</c:v>
                </c:pt>
                <c:pt idx="6">
                  <c:v>3.07</c:v>
                </c:pt>
                <c:pt idx="7">
                  <c:v>3.07</c:v>
                </c:pt>
                <c:pt idx="8">
                  <c:v>3.05</c:v>
                </c:pt>
                <c:pt idx="9">
                  <c:v>2.97</c:v>
                </c:pt>
                <c:pt idx="10">
                  <c:v>3.08</c:v>
                </c:pt>
                <c:pt idx="11">
                  <c:v>3.09</c:v>
                </c:pt>
                <c:pt idx="13">
                  <c:v>2.93</c:v>
                </c:pt>
                <c:pt idx="14">
                  <c:v>2.96</c:v>
                </c:pt>
                <c:pt idx="15">
                  <c:v>2.96</c:v>
                </c:pt>
                <c:pt idx="16">
                  <c:v>3</c:v>
                </c:pt>
                <c:pt idx="17">
                  <c:v>2.92</c:v>
                </c:pt>
                <c:pt idx="18">
                  <c:v>2.93</c:v>
                </c:pt>
                <c:pt idx="19">
                  <c:v>2.88</c:v>
                </c:pt>
                <c:pt idx="20">
                  <c:v>2.97</c:v>
                </c:pt>
                <c:pt idx="21">
                  <c:v>2.87</c:v>
                </c:pt>
                <c:pt idx="22">
                  <c:v>2.88</c:v>
                </c:pt>
                <c:pt idx="23">
                  <c:v>2.97</c:v>
                </c:pt>
              </c:numCache>
            </c:numRef>
          </c:val>
          <c:extLst xmlns:c16r2="http://schemas.microsoft.com/office/drawing/2015/06/chart">
            <c:ext xmlns:c16="http://schemas.microsoft.com/office/drawing/2014/chart" uri="{C3380CC4-5D6E-409C-BE32-E72D297353CC}">
              <c16:uniqueId val="{00000006-229A-4306-9765-DAA01E0CEEAD}"/>
            </c:ext>
          </c:extLst>
        </c:ser>
        <c:dLbls>
          <c:showLegendKey val="0"/>
          <c:showVal val="0"/>
          <c:showCatName val="0"/>
          <c:showSerName val="0"/>
          <c:showPercent val="0"/>
          <c:showBubbleSize val="0"/>
        </c:dLbls>
        <c:gapWidth val="20"/>
        <c:overlap val="100"/>
        <c:axId val="82137472"/>
        <c:axId val="82139008"/>
      </c:barChart>
      <c:catAx>
        <c:axId val="82137472"/>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2139008"/>
        <c:crosses val="autoZero"/>
        <c:auto val="1"/>
        <c:lblAlgn val="ctr"/>
        <c:lblOffset val="100"/>
        <c:tickLblSkip val="1"/>
        <c:noMultiLvlLbl val="0"/>
      </c:catAx>
      <c:valAx>
        <c:axId val="8213900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2137472"/>
        <c:crosses val="autoZero"/>
        <c:crossBetween val="between"/>
        <c:majorUnit val="10"/>
        <c:minorUnit val="1"/>
      </c:valAx>
      <c:spPr>
        <a:ln>
          <a:noFill/>
        </a:ln>
      </c:spPr>
    </c:plotArea>
    <c:legend>
      <c:legendPos val="t"/>
      <c:layout>
        <c:manualLayout>
          <c:xMode val="edge"/>
          <c:yMode val="edge"/>
          <c:x val="0.20767519804776055"/>
          <c:y val="2.8180250743392889E-2"/>
          <c:w val="0.79089694411598599"/>
          <c:h val="8.4853935816599016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09840510563392"/>
          <c:y val="0.1264984641769068"/>
          <c:w val="0.61267942470995174"/>
          <c:h val="0.80794874643558123"/>
        </c:manualLayout>
      </c:layout>
      <c:barChart>
        <c:barDir val="bar"/>
        <c:grouping val="stacked"/>
        <c:varyColors val="0"/>
        <c:ser>
          <c:idx val="0"/>
          <c:order val="0"/>
          <c:tx>
            <c:strRef>
              <c:f>Taul1!$B$4</c:f>
              <c:strCache>
                <c:ptCount val="1"/>
                <c:pt idx="0">
                  <c:v>4=Erittäin
luotettavaa</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Taul1!$A$5:$A$18</c:f>
              <c:strCache>
                <c:ptCount val="14"/>
                <c:pt idx="0">
                  <c:v>Tiedotusvälineiden antama tieto</c:v>
                </c:pt>
                <c:pt idx="1">
                  <c:v>2018, n=1004</c:v>
                </c:pt>
                <c:pt idx="2">
                  <c:v>2017, n=1007</c:v>
                </c:pt>
                <c:pt idx="3">
                  <c:v>2016, n=1004</c:v>
                </c:pt>
                <c:pt idx="4">
                  <c:v>2015, n=992</c:v>
                </c:pt>
                <c:pt idx="5">
                  <c:v>2014, n=1011</c:v>
                </c:pt>
                <c:pt idx="6">
                  <c:v>2013, n=987</c:v>
                </c:pt>
                <c:pt idx="7">
                  <c:v>2012, n=1010</c:v>
                </c:pt>
                <c:pt idx="8">
                  <c:v>2011, n=1007</c:v>
                </c:pt>
                <c:pt idx="9">
                  <c:v>2010, n=989</c:v>
                </c:pt>
                <c:pt idx="10">
                  <c:v>2009, n=1000</c:v>
                </c:pt>
                <c:pt idx="11">
                  <c:v>2008, n=978</c:v>
                </c:pt>
                <c:pt idx="12">
                  <c:v>Sosiaalisen median ja oman tuttavapiirin antama tieto</c:v>
                </c:pt>
                <c:pt idx="13">
                  <c:v>2018, n=1004</c:v>
                </c:pt>
              </c:strCache>
            </c:strRef>
          </c:cat>
          <c:val>
            <c:numRef>
              <c:f>Taul1!$B$5:$B$18</c:f>
              <c:numCache>
                <c:formatCode>General</c:formatCode>
                <c:ptCount val="14"/>
                <c:pt idx="1">
                  <c:v>10.299060000000001</c:v>
                </c:pt>
                <c:pt idx="2">
                  <c:v>12.14221</c:v>
                </c:pt>
                <c:pt idx="3">
                  <c:v>14.38823</c:v>
                </c:pt>
                <c:pt idx="4">
                  <c:v>9.67319</c:v>
                </c:pt>
                <c:pt idx="5">
                  <c:v>10</c:v>
                </c:pt>
                <c:pt idx="6">
                  <c:v>10</c:v>
                </c:pt>
                <c:pt idx="7">
                  <c:v>12</c:v>
                </c:pt>
                <c:pt idx="8">
                  <c:v>12</c:v>
                </c:pt>
                <c:pt idx="9">
                  <c:v>9.8000000000000007</c:v>
                </c:pt>
                <c:pt idx="10">
                  <c:v>11</c:v>
                </c:pt>
                <c:pt idx="11">
                  <c:v>15</c:v>
                </c:pt>
                <c:pt idx="13">
                  <c:v>4.6106400000000001</c:v>
                </c:pt>
              </c:numCache>
            </c:numRef>
          </c:val>
          <c:extLst xmlns:c16r2="http://schemas.microsoft.com/office/drawing/2015/06/chart">
            <c:ext xmlns:c16="http://schemas.microsoft.com/office/drawing/2014/chart" uri="{C3380CC4-5D6E-409C-BE32-E72D297353CC}">
              <c16:uniqueId val="{00000000-229A-4306-9765-DAA01E0CEEAD}"/>
            </c:ext>
          </c:extLst>
        </c:ser>
        <c:ser>
          <c:idx val="1"/>
          <c:order val="1"/>
          <c:tx>
            <c:strRef>
              <c:f>Taul1!$C$4</c:f>
              <c:strCache>
                <c:ptCount val="1"/>
                <c:pt idx="0">
                  <c:v>3=Melko
luotettavaa</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Taul1!$A$5:$A$18</c:f>
              <c:strCache>
                <c:ptCount val="14"/>
                <c:pt idx="0">
                  <c:v>Tiedotusvälineiden antama tieto</c:v>
                </c:pt>
                <c:pt idx="1">
                  <c:v>2018, n=1004</c:v>
                </c:pt>
                <c:pt idx="2">
                  <c:v>2017, n=1007</c:v>
                </c:pt>
                <c:pt idx="3">
                  <c:v>2016, n=1004</c:v>
                </c:pt>
                <c:pt idx="4">
                  <c:v>2015, n=992</c:v>
                </c:pt>
                <c:pt idx="5">
                  <c:v>2014, n=1011</c:v>
                </c:pt>
                <c:pt idx="6">
                  <c:v>2013, n=987</c:v>
                </c:pt>
                <c:pt idx="7">
                  <c:v>2012, n=1010</c:v>
                </c:pt>
                <c:pt idx="8">
                  <c:v>2011, n=1007</c:v>
                </c:pt>
                <c:pt idx="9">
                  <c:v>2010, n=989</c:v>
                </c:pt>
                <c:pt idx="10">
                  <c:v>2009, n=1000</c:v>
                </c:pt>
                <c:pt idx="11">
                  <c:v>2008, n=978</c:v>
                </c:pt>
                <c:pt idx="12">
                  <c:v>Sosiaalisen median ja oman tuttavapiirin antama tieto</c:v>
                </c:pt>
                <c:pt idx="13">
                  <c:v>2018, n=1004</c:v>
                </c:pt>
              </c:strCache>
            </c:strRef>
          </c:cat>
          <c:val>
            <c:numRef>
              <c:f>Taul1!$C$5:$C$18</c:f>
              <c:numCache>
                <c:formatCode>General</c:formatCode>
                <c:ptCount val="14"/>
                <c:pt idx="1">
                  <c:v>59.449420000000003</c:v>
                </c:pt>
                <c:pt idx="2">
                  <c:v>67.060050000000004</c:v>
                </c:pt>
                <c:pt idx="3">
                  <c:v>61.184089999999998</c:v>
                </c:pt>
                <c:pt idx="4">
                  <c:v>61.633360000000003</c:v>
                </c:pt>
                <c:pt idx="5">
                  <c:v>67</c:v>
                </c:pt>
                <c:pt idx="6">
                  <c:v>67</c:v>
                </c:pt>
                <c:pt idx="7">
                  <c:v>66</c:v>
                </c:pt>
                <c:pt idx="8">
                  <c:v>64</c:v>
                </c:pt>
                <c:pt idx="9">
                  <c:v>59.8</c:v>
                </c:pt>
                <c:pt idx="10">
                  <c:v>63</c:v>
                </c:pt>
                <c:pt idx="11">
                  <c:v>56</c:v>
                </c:pt>
                <c:pt idx="13">
                  <c:v>25.04871</c:v>
                </c:pt>
              </c:numCache>
            </c:numRef>
          </c:val>
          <c:extLst xmlns:c16r2="http://schemas.microsoft.com/office/drawing/2015/06/chart">
            <c:ext xmlns:c16="http://schemas.microsoft.com/office/drawing/2014/chart" uri="{C3380CC4-5D6E-409C-BE32-E72D297353CC}">
              <c16:uniqueId val="{00000001-229A-4306-9765-DAA01E0CEEAD}"/>
            </c:ext>
          </c:extLst>
        </c:ser>
        <c:ser>
          <c:idx val="2"/>
          <c:order val="2"/>
          <c:tx>
            <c:strRef>
              <c:f>Taul1!$D$4</c:f>
              <c:strCache>
                <c:ptCount val="1"/>
                <c:pt idx="0">
                  <c:v>2=Ei kovin
luotettavaa</c:v>
                </c:pt>
              </c:strCache>
            </c:strRef>
          </c:tx>
          <c:spPr>
            <a:solidFill>
              <a:srgbClr val="F5A2FD"/>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229A-4306-9765-DAA01E0CEEAD}"/>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Taul1!$A$5:$A$18</c:f>
              <c:strCache>
                <c:ptCount val="14"/>
                <c:pt idx="0">
                  <c:v>Tiedotusvälineiden antama tieto</c:v>
                </c:pt>
                <c:pt idx="1">
                  <c:v>2018, n=1004</c:v>
                </c:pt>
                <c:pt idx="2">
                  <c:v>2017, n=1007</c:v>
                </c:pt>
                <c:pt idx="3">
                  <c:v>2016, n=1004</c:v>
                </c:pt>
                <c:pt idx="4">
                  <c:v>2015, n=992</c:v>
                </c:pt>
                <c:pt idx="5">
                  <c:v>2014, n=1011</c:v>
                </c:pt>
                <c:pt idx="6">
                  <c:v>2013, n=987</c:v>
                </c:pt>
                <c:pt idx="7">
                  <c:v>2012, n=1010</c:v>
                </c:pt>
                <c:pt idx="8">
                  <c:v>2011, n=1007</c:v>
                </c:pt>
                <c:pt idx="9">
                  <c:v>2010, n=989</c:v>
                </c:pt>
                <c:pt idx="10">
                  <c:v>2009, n=1000</c:v>
                </c:pt>
                <c:pt idx="11">
                  <c:v>2008, n=978</c:v>
                </c:pt>
                <c:pt idx="12">
                  <c:v>Sosiaalisen median ja oman tuttavapiirin antama tieto</c:v>
                </c:pt>
                <c:pt idx="13">
                  <c:v>2018, n=1004</c:v>
                </c:pt>
              </c:strCache>
            </c:strRef>
          </c:cat>
          <c:val>
            <c:numRef>
              <c:f>Taul1!$D$5:$D$18</c:f>
              <c:numCache>
                <c:formatCode>General</c:formatCode>
                <c:ptCount val="14"/>
                <c:pt idx="1">
                  <c:v>25.39405</c:v>
                </c:pt>
                <c:pt idx="2">
                  <c:v>19.107019999999999</c:v>
                </c:pt>
                <c:pt idx="3">
                  <c:v>21.710920000000002</c:v>
                </c:pt>
                <c:pt idx="4">
                  <c:v>25.0871</c:v>
                </c:pt>
                <c:pt idx="5">
                  <c:v>20</c:v>
                </c:pt>
                <c:pt idx="6">
                  <c:v>19</c:v>
                </c:pt>
                <c:pt idx="7">
                  <c:v>19</c:v>
                </c:pt>
                <c:pt idx="8">
                  <c:v>21</c:v>
                </c:pt>
                <c:pt idx="9">
                  <c:v>25.8</c:v>
                </c:pt>
                <c:pt idx="10">
                  <c:v>23</c:v>
                </c:pt>
                <c:pt idx="11">
                  <c:v>26</c:v>
                </c:pt>
                <c:pt idx="13">
                  <c:v>51.81662</c:v>
                </c:pt>
              </c:numCache>
            </c:numRef>
          </c:val>
          <c:extLst xmlns:c16r2="http://schemas.microsoft.com/office/drawing/2015/06/chart">
            <c:ext xmlns:c16="http://schemas.microsoft.com/office/drawing/2014/chart" uri="{C3380CC4-5D6E-409C-BE32-E72D297353CC}">
              <c16:uniqueId val="{00000003-229A-4306-9765-DAA01E0CEEAD}"/>
            </c:ext>
          </c:extLst>
        </c:ser>
        <c:ser>
          <c:idx val="3"/>
          <c:order val="3"/>
          <c:tx>
            <c:strRef>
              <c:f>Taul1!$E$4</c:f>
              <c:strCache>
                <c:ptCount val="1"/>
                <c:pt idx="0">
                  <c:v>1=Erittäin
epäluotettavaa</c:v>
                </c:pt>
              </c:strCache>
            </c:strRef>
          </c:tx>
          <c:spPr>
            <a:solidFill>
              <a:srgbClr val="D070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Taul1!$A$5:$A$18</c:f>
              <c:strCache>
                <c:ptCount val="14"/>
                <c:pt idx="0">
                  <c:v>Tiedotusvälineiden antama tieto</c:v>
                </c:pt>
                <c:pt idx="1">
                  <c:v>2018, n=1004</c:v>
                </c:pt>
                <c:pt idx="2">
                  <c:v>2017, n=1007</c:v>
                </c:pt>
                <c:pt idx="3">
                  <c:v>2016, n=1004</c:v>
                </c:pt>
                <c:pt idx="4">
                  <c:v>2015, n=992</c:v>
                </c:pt>
                <c:pt idx="5">
                  <c:v>2014, n=1011</c:v>
                </c:pt>
                <c:pt idx="6">
                  <c:v>2013, n=987</c:v>
                </c:pt>
                <c:pt idx="7">
                  <c:v>2012, n=1010</c:v>
                </c:pt>
                <c:pt idx="8">
                  <c:v>2011, n=1007</c:v>
                </c:pt>
                <c:pt idx="9">
                  <c:v>2010, n=989</c:v>
                </c:pt>
                <c:pt idx="10">
                  <c:v>2009, n=1000</c:v>
                </c:pt>
                <c:pt idx="11">
                  <c:v>2008, n=978</c:v>
                </c:pt>
                <c:pt idx="12">
                  <c:v>Sosiaalisen median ja oman tuttavapiirin antama tieto</c:v>
                </c:pt>
                <c:pt idx="13">
                  <c:v>2018, n=1004</c:v>
                </c:pt>
              </c:strCache>
            </c:strRef>
          </c:cat>
          <c:val>
            <c:numRef>
              <c:f>Taul1!$E$5:$E$18</c:f>
              <c:numCache>
                <c:formatCode>General</c:formatCode>
                <c:ptCount val="14"/>
                <c:pt idx="1">
                  <c:v>3.4335499999999999</c:v>
                </c:pt>
                <c:pt idx="2">
                  <c:v>0.52985000000000004</c:v>
                </c:pt>
                <c:pt idx="3">
                  <c:v>1.73767</c:v>
                </c:pt>
                <c:pt idx="4">
                  <c:v>2.2307100000000002</c:v>
                </c:pt>
                <c:pt idx="5">
                  <c:v>2</c:v>
                </c:pt>
                <c:pt idx="6">
                  <c:v>3</c:v>
                </c:pt>
                <c:pt idx="7">
                  <c:v>2</c:v>
                </c:pt>
                <c:pt idx="8">
                  <c:v>2</c:v>
                </c:pt>
                <c:pt idx="9">
                  <c:v>2.8</c:v>
                </c:pt>
                <c:pt idx="10">
                  <c:v>2</c:v>
                </c:pt>
                <c:pt idx="11">
                  <c:v>2</c:v>
                </c:pt>
                <c:pt idx="13">
                  <c:v>14.694089999999999</c:v>
                </c:pt>
              </c:numCache>
            </c:numRef>
          </c:val>
          <c:extLst xmlns:c16r2="http://schemas.microsoft.com/office/drawing/2015/06/chart">
            <c:ext xmlns:c16="http://schemas.microsoft.com/office/drawing/2014/chart" uri="{C3380CC4-5D6E-409C-BE32-E72D297353CC}">
              <c16:uniqueId val="{00000004-229A-4306-9765-DAA01E0CEEAD}"/>
            </c:ext>
          </c:extLst>
        </c:ser>
        <c:ser>
          <c:idx val="4"/>
          <c:order val="4"/>
          <c:tx>
            <c:strRef>
              <c:f>Taul1!$F$4</c:f>
              <c:strCache>
                <c:ptCount val="1"/>
                <c:pt idx="0">
                  <c:v>Ei osaa
sanoa</c:v>
                </c:pt>
              </c:strCache>
            </c:strRef>
          </c:tx>
          <c:spPr>
            <a:solidFill>
              <a:srgbClr val="E1E1E1"/>
            </a:solidFill>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Taul1!$A$5:$A$18</c:f>
              <c:strCache>
                <c:ptCount val="14"/>
                <c:pt idx="0">
                  <c:v>Tiedotusvälineiden antama tieto</c:v>
                </c:pt>
                <c:pt idx="1">
                  <c:v>2018, n=1004</c:v>
                </c:pt>
                <c:pt idx="2">
                  <c:v>2017, n=1007</c:v>
                </c:pt>
                <c:pt idx="3">
                  <c:v>2016, n=1004</c:v>
                </c:pt>
                <c:pt idx="4">
                  <c:v>2015, n=992</c:v>
                </c:pt>
                <c:pt idx="5">
                  <c:v>2014, n=1011</c:v>
                </c:pt>
                <c:pt idx="6">
                  <c:v>2013, n=987</c:v>
                </c:pt>
                <c:pt idx="7">
                  <c:v>2012, n=1010</c:v>
                </c:pt>
                <c:pt idx="8">
                  <c:v>2011, n=1007</c:v>
                </c:pt>
                <c:pt idx="9">
                  <c:v>2010, n=989</c:v>
                </c:pt>
                <c:pt idx="10">
                  <c:v>2009, n=1000</c:v>
                </c:pt>
                <c:pt idx="11">
                  <c:v>2008, n=978</c:v>
                </c:pt>
                <c:pt idx="12">
                  <c:v>Sosiaalisen median ja oman tuttavapiirin antama tieto</c:v>
                </c:pt>
                <c:pt idx="13">
                  <c:v>2018, n=1004</c:v>
                </c:pt>
              </c:strCache>
            </c:strRef>
          </c:cat>
          <c:val>
            <c:numRef>
              <c:f>Taul1!$F$5:$F$18</c:f>
              <c:numCache>
                <c:formatCode>General</c:formatCode>
                <c:ptCount val="14"/>
                <c:pt idx="1">
                  <c:v>1.42391</c:v>
                </c:pt>
                <c:pt idx="2">
                  <c:v>1.1608700000000001</c:v>
                </c:pt>
                <c:pt idx="3">
                  <c:v>0.97909000000000002</c:v>
                </c:pt>
                <c:pt idx="4">
                  <c:v>1.3756299999999999</c:v>
                </c:pt>
                <c:pt idx="5">
                  <c:v>1</c:v>
                </c:pt>
                <c:pt idx="6">
                  <c:v>1</c:v>
                </c:pt>
                <c:pt idx="7">
                  <c:v>1</c:v>
                </c:pt>
                <c:pt idx="8">
                  <c:v>1</c:v>
                </c:pt>
                <c:pt idx="9">
                  <c:v>1.8</c:v>
                </c:pt>
                <c:pt idx="10">
                  <c:v>1</c:v>
                </c:pt>
                <c:pt idx="11">
                  <c:v>1</c:v>
                </c:pt>
                <c:pt idx="13">
                  <c:v>3.8299400000000001</c:v>
                </c:pt>
              </c:numCache>
            </c:numRef>
          </c:val>
          <c:extLst xmlns:c16r2="http://schemas.microsoft.com/office/drawing/2015/06/chart">
            <c:ext xmlns:c16="http://schemas.microsoft.com/office/drawing/2014/chart" uri="{C3380CC4-5D6E-409C-BE32-E72D297353CC}">
              <c16:uniqueId val="{00000005-229A-4306-9765-DAA01E0CEEAD}"/>
            </c:ext>
          </c:extLst>
        </c:ser>
        <c:ser>
          <c:idx val="5"/>
          <c:order val="5"/>
          <c:tx>
            <c:strRef>
              <c:f>Taul1!$G$4</c:f>
              <c:strCache>
                <c:ptCount val="1"/>
                <c:pt idx="0">
                  <c:v>Keskiarvo</c:v>
                </c:pt>
              </c:strCache>
            </c:strRef>
          </c:tx>
          <c:spPr>
            <a:noFill/>
          </c:spPr>
          <c:invertIfNegative val="0"/>
          <c:dLbls>
            <c:numFmt formatCode="#,##0.00" sourceLinked="0"/>
            <c:spPr>
              <a:noFill/>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Taul1!$A$5:$A$18</c:f>
              <c:strCache>
                <c:ptCount val="14"/>
                <c:pt idx="0">
                  <c:v>Tiedotusvälineiden antama tieto</c:v>
                </c:pt>
                <c:pt idx="1">
                  <c:v>2018, n=1004</c:v>
                </c:pt>
                <c:pt idx="2">
                  <c:v>2017, n=1007</c:v>
                </c:pt>
                <c:pt idx="3">
                  <c:v>2016, n=1004</c:v>
                </c:pt>
                <c:pt idx="4">
                  <c:v>2015, n=992</c:v>
                </c:pt>
                <c:pt idx="5">
                  <c:v>2014, n=1011</c:v>
                </c:pt>
                <c:pt idx="6">
                  <c:v>2013, n=987</c:v>
                </c:pt>
                <c:pt idx="7">
                  <c:v>2012, n=1010</c:v>
                </c:pt>
                <c:pt idx="8">
                  <c:v>2011, n=1007</c:v>
                </c:pt>
                <c:pt idx="9">
                  <c:v>2010, n=989</c:v>
                </c:pt>
                <c:pt idx="10">
                  <c:v>2009, n=1000</c:v>
                </c:pt>
                <c:pt idx="11">
                  <c:v>2008, n=978</c:v>
                </c:pt>
                <c:pt idx="12">
                  <c:v>Sosiaalisen median ja oman tuttavapiirin antama tieto</c:v>
                </c:pt>
                <c:pt idx="13">
                  <c:v>2018, n=1004</c:v>
                </c:pt>
              </c:strCache>
            </c:strRef>
          </c:cat>
          <c:val>
            <c:numRef>
              <c:f>Taul1!$G$5:$G$18</c:f>
              <c:numCache>
                <c:formatCode>General</c:formatCode>
                <c:ptCount val="14"/>
                <c:pt idx="1">
                  <c:v>2.78</c:v>
                </c:pt>
                <c:pt idx="2">
                  <c:v>2.92</c:v>
                </c:pt>
                <c:pt idx="3">
                  <c:v>2.89</c:v>
                </c:pt>
                <c:pt idx="4">
                  <c:v>2.8</c:v>
                </c:pt>
                <c:pt idx="5">
                  <c:v>2.85</c:v>
                </c:pt>
                <c:pt idx="6">
                  <c:v>2.86</c:v>
                </c:pt>
                <c:pt idx="7">
                  <c:v>2.89</c:v>
                </c:pt>
                <c:pt idx="8">
                  <c:v>2.88</c:v>
                </c:pt>
                <c:pt idx="9">
                  <c:v>2.77</c:v>
                </c:pt>
                <c:pt idx="10">
                  <c:v>2.83</c:v>
                </c:pt>
                <c:pt idx="11">
                  <c:v>2.84</c:v>
                </c:pt>
                <c:pt idx="13">
                  <c:v>2.2000000000000002</c:v>
                </c:pt>
              </c:numCache>
            </c:numRef>
          </c:val>
          <c:extLst xmlns:c16r2="http://schemas.microsoft.com/office/drawing/2015/06/chart">
            <c:ext xmlns:c16="http://schemas.microsoft.com/office/drawing/2014/chart" uri="{C3380CC4-5D6E-409C-BE32-E72D297353CC}">
              <c16:uniqueId val="{00000006-229A-4306-9765-DAA01E0CEEAD}"/>
            </c:ext>
          </c:extLst>
        </c:ser>
        <c:dLbls>
          <c:showLegendKey val="0"/>
          <c:showVal val="0"/>
          <c:showCatName val="0"/>
          <c:showSerName val="0"/>
          <c:showPercent val="0"/>
          <c:showBubbleSize val="0"/>
        </c:dLbls>
        <c:gapWidth val="25"/>
        <c:overlap val="100"/>
        <c:axId val="82209792"/>
        <c:axId val="82215680"/>
      </c:barChart>
      <c:catAx>
        <c:axId val="82209792"/>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2215680"/>
        <c:crosses val="autoZero"/>
        <c:auto val="1"/>
        <c:lblAlgn val="ctr"/>
        <c:lblOffset val="100"/>
        <c:tickLblSkip val="1"/>
        <c:noMultiLvlLbl val="0"/>
      </c:catAx>
      <c:valAx>
        <c:axId val="82215680"/>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2209792"/>
        <c:crosses val="autoZero"/>
        <c:crossBetween val="between"/>
        <c:majorUnit val="10"/>
        <c:minorUnit val="1"/>
      </c:valAx>
      <c:spPr>
        <a:ln>
          <a:noFill/>
        </a:ln>
      </c:spPr>
    </c:plotArea>
    <c:legend>
      <c:legendPos val="t"/>
      <c:layout>
        <c:manualLayout>
          <c:xMode val="edge"/>
          <c:yMode val="edge"/>
          <c:x val="0.31701198907592693"/>
          <c:y val="2.8180250743392889E-2"/>
          <c:w val="0.68156015308781959"/>
          <c:h val="8.4853935816599016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75529510874413"/>
          <c:y val="0.1264984641769068"/>
          <c:w val="0.47802253470684147"/>
          <c:h val="0.80794874643558123"/>
        </c:manualLayout>
      </c:layout>
      <c:barChart>
        <c:barDir val="bar"/>
        <c:grouping val="stacked"/>
        <c:varyColors val="0"/>
        <c:ser>
          <c:idx val="0"/>
          <c:order val="0"/>
          <c:tx>
            <c:strRef>
              <c:f>Taul1!$B$4</c:f>
              <c:strCache>
                <c:ptCount val="1"/>
                <c:pt idx="0">
                  <c:v>4=Erittäin
tärkeänä</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Kansallinen Kokoomus (KOK), n=102</c:v>
                </c:pt>
                <c:pt idx="16">
                  <c:v>Suomen Sosialidemokraattinen Puolue (SDP), n=140</c:v>
                </c:pt>
                <c:pt idx="17">
                  <c:v>Suomen Kristillisdemokraatit (KD), n=31</c:v>
                </c:pt>
                <c:pt idx="18">
                  <c:v>Suomen Keskusta, n=74</c:v>
                </c:pt>
                <c:pt idx="19">
                  <c:v>Vasemmistoliitto, n=70</c:v>
                </c:pt>
                <c:pt idx="20">
                  <c:v>Vihreä Liitto, n=148</c:v>
                </c:pt>
                <c:pt idx="21">
                  <c:v>Ruotsalainen Kansanpuolue (RKP), n=13</c:v>
                </c:pt>
                <c:pt idx="22">
                  <c:v>Perussuomalaiset, n=77</c:v>
                </c:pt>
                <c:pt idx="23">
                  <c:v>Sininen tulevaisuus /Uusi vaihtoehto, n=6</c:v>
                </c:pt>
              </c:strCache>
            </c:strRef>
          </c:cat>
          <c:val>
            <c:numRef>
              <c:f>Taul1!$B$5:$B$28</c:f>
              <c:numCache>
                <c:formatCode>General</c:formatCode>
                <c:ptCount val="24"/>
                <c:pt idx="0">
                  <c:v>20.410920000000001</c:v>
                </c:pt>
                <c:pt idx="2">
                  <c:v>22.001110000000001</c:v>
                </c:pt>
                <c:pt idx="3">
                  <c:v>20.721689999999999</c:v>
                </c:pt>
                <c:pt idx="4">
                  <c:v>22.434660000000001</c:v>
                </c:pt>
                <c:pt idx="5">
                  <c:v>16.94632</c:v>
                </c:pt>
                <c:pt idx="7">
                  <c:v>14.597060000000001</c:v>
                </c:pt>
                <c:pt idx="8">
                  <c:v>23.1004</c:v>
                </c:pt>
                <c:pt idx="9">
                  <c:v>27.63655</c:v>
                </c:pt>
                <c:pt idx="11">
                  <c:v>24.629729999999999</c:v>
                </c:pt>
                <c:pt idx="12">
                  <c:v>15.531739999999999</c:v>
                </c:pt>
                <c:pt idx="13">
                  <c:v>18.540330000000001</c:v>
                </c:pt>
                <c:pt idx="15">
                  <c:v>32.499270000000003</c:v>
                </c:pt>
                <c:pt idx="16">
                  <c:v>23.656929999999999</c:v>
                </c:pt>
                <c:pt idx="17">
                  <c:v>26.582370000000001</c:v>
                </c:pt>
                <c:pt idx="18">
                  <c:v>23.12819</c:v>
                </c:pt>
                <c:pt idx="19">
                  <c:v>22.843150000000001</c:v>
                </c:pt>
                <c:pt idx="20">
                  <c:v>19.29055</c:v>
                </c:pt>
                <c:pt idx="21">
                  <c:v>39.791220000000003</c:v>
                </c:pt>
                <c:pt idx="22">
                  <c:v>16.6877</c:v>
                </c:pt>
              </c:numCache>
            </c:numRef>
          </c:val>
          <c:extLst xmlns:c16r2="http://schemas.microsoft.com/office/drawing/2015/06/chart">
            <c:ext xmlns:c16="http://schemas.microsoft.com/office/drawing/2014/chart" uri="{C3380CC4-5D6E-409C-BE32-E72D297353CC}">
              <c16:uniqueId val="{00000000-229A-4306-9765-DAA01E0CEEAD}"/>
            </c:ext>
          </c:extLst>
        </c:ser>
        <c:ser>
          <c:idx val="1"/>
          <c:order val="1"/>
          <c:tx>
            <c:strRef>
              <c:f>Taul1!$C$4</c:f>
              <c:strCache>
                <c:ptCount val="1"/>
                <c:pt idx="0">
                  <c:v>3=Melko
tärkeänä</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Kansallinen Kokoomus (KOK), n=102</c:v>
                </c:pt>
                <c:pt idx="16">
                  <c:v>Suomen Sosialidemokraattinen Puolue (SDP), n=140</c:v>
                </c:pt>
                <c:pt idx="17">
                  <c:v>Suomen Kristillisdemokraatit (KD), n=31</c:v>
                </c:pt>
                <c:pt idx="18">
                  <c:v>Suomen Keskusta, n=74</c:v>
                </c:pt>
                <c:pt idx="19">
                  <c:v>Vasemmistoliitto, n=70</c:v>
                </c:pt>
                <c:pt idx="20">
                  <c:v>Vihreä Liitto, n=148</c:v>
                </c:pt>
                <c:pt idx="21">
                  <c:v>Ruotsalainen Kansanpuolue (RKP), n=13</c:v>
                </c:pt>
                <c:pt idx="22">
                  <c:v>Perussuomalaiset, n=77</c:v>
                </c:pt>
                <c:pt idx="23">
                  <c:v>Sininen tulevaisuus /Uusi vaihtoehto, n=6</c:v>
                </c:pt>
              </c:strCache>
            </c:strRef>
          </c:cat>
          <c:val>
            <c:numRef>
              <c:f>Taul1!$C$5:$C$28</c:f>
              <c:numCache>
                <c:formatCode>General</c:formatCode>
                <c:ptCount val="24"/>
                <c:pt idx="0">
                  <c:v>56.722369999999998</c:v>
                </c:pt>
                <c:pt idx="2">
                  <c:v>65.202470000000005</c:v>
                </c:pt>
                <c:pt idx="3">
                  <c:v>58.926360000000003</c:v>
                </c:pt>
                <c:pt idx="4">
                  <c:v>52.537190000000002</c:v>
                </c:pt>
                <c:pt idx="5">
                  <c:v>55.497799999999998</c:v>
                </c:pt>
                <c:pt idx="7">
                  <c:v>58.671500000000002</c:v>
                </c:pt>
                <c:pt idx="8">
                  <c:v>57.258620000000001</c:v>
                </c:pt>
                <c:pt idx="9">
                  <c:v>52.581969999999998</c:v>
                </c:pt>
                <c:pt idx="11">
                  <c:v>53.855049999999999</c:v>
                </c:pt>
                <c:pt idx="12">
                  <c:v>60.854900000000001</c:v>
                </c:pt>
                <c:pt idx="13">
                  <c:v>57.02608</c:v>
                </c:pt>
                <c:pt idx="15">
                  <c:v>54.34366</c:v>
                </c:pt>
                <c:pt idx="16">
                  <c:v>62.407069999999997</c:v>
                </c:pt>
                <c:pt idx="17">
                  <c:v>58.115830000000003</c:v>
                </c:pt>
                <c:pt idx="18">
                  <c:v>60.007939999999998</c:v>
                </c:pt>
                <c:pt idx="19">
                  <c:v>52.382480000000001</c:v>
                </c:pt>
                <c:pt idx="20">
                  <c:v>56.574629999999999</c:v>
                </c:pt>
                <c:pt idx="21">
                  <c:v>13.76201</c:v>
                </c:pt>
                <c:pt idx="22">
                  <c:v>55.67774</c:v>
                </c:pt>
                <c:pt idx="23">
                  <c:v>31.089680000000001</c:v>
                </c:pt>
              </c:numCache>
            </c:numRef>
          </c:val>
          <c:extLst xmlns:c16r2="http://schemas.microsoft.com/office/drawing/2015/06/chart">
            <c:ext xmlns:c16="http://schemas.microsoft.com/office/drawing/2014/chart" uri="{C3380CC4-5D6E-409C-BE32-E72D297353CC}">
              <c16:uniqueId val="{00000001-229A-4306-9765-DAA01E0CEEAD}"/>
            </c:ext>
          </c:extLst>
        </c:ser>
        <c:ser>
          <c:idx val="2"/>
          <c:order val="2"/>
          <c:tx>
            <c:strRef>
              <c:f>Taul1!$D$4</c:f>
              <c:strCache>
                <c:ptCount val="1"/>
                <c:pt idx="0">
                  <c:v>2=Melko
vähämerkityksisenä</c:v>
                </c:pt>
              </c:strCache>
            </c:strRef>
          </c:tx>
          <c:spPr>
            <a:solidFill>
              <a:srgbClr val="F5A2FD"/>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229A-4306-9765-DAA01E0CEEAD}"/>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Kansallinen Kokoomus (KOK), n=102</c:v>
                </c:pt>
                <c:pt idx="16">
                  <c:v>Suomen Sosialidemokraattinen Puolue (SDP), n=140</c:v>
                </c:pt>
                <c:pt idx="17">
                  <c:v>Suomen Kristillisdemokraatit (KD), n=31</c:v>
                </c:pt>
                <c:pt idx="18">
                  <c:v>Suomen Keskusta, n=74</c:v>
                </c:pt>
                <c:pt idx="19">
                  <c:v>Vasemmistoliitto, n=70</c:v>
                </c:pt>
                <c:pt idx="20">
                  <c:v>Vihreä Liitto, n=148</c:v>
                </c:pt>
                <c:pt idx="21">
                  <c:v>Ruotsalainen Kansanpuolue (RKP), n=13</c:v>
                </c:pt>
                <c:pt idx="22">
                  <c:v>Perussuomalaiset, n=77</c:v>
                </c:pt>
                <c:pt idx="23">
                  <c:v>Sininen tulevaisuus /Uusi vaihtoehto, n=6</c:v>
                </c:pt>
              </c:strCache>
            </c:strRef>
          </c:cat>
          <c:val>
            <c:numRef>
              <c:f>Taul1!$D$5:$D$28</c:f>
              <c:numCache>
                <c:formatCode>General</c:formatCode>
                <c:ptCount val="24"/>
                <c:pt idx="0">
                  <c:v>16.040569999999999</c:v>
                </c:pt>
                <c:pt idx="2">
                  <c:v>5.2611400000000001</c:v>
                </c:pt>
                <c:pt idx="3">
                  <c:v>15.01258</c:v>
                </c:pt>
                <c:pt idx="4">
                  <c:v>17.917680000000001</c:v>
                </c:pt>
                <c:pt idx="5">
                  <c:v>20.21818</c:v>
                </c:pt>
                <c:pt idx="7">
                  <c:v>14.93534</c:v>
                </c:pt>
                <c:pt idx="8">
                  <c:v>16.762989999999999</c:v>
                </c:pt>
                <c:pt idx="9">
                  <c:v>16.91141</c:v>
                </c:pt>
                <c:pt idx="11">
                  <c:v>16.355720000000002</c:v>
                </c:pt>
                <c:pt idx="12">
                  <c:v>19.032219999999999</c:v>
                </c:pt>
                <c:pt idx="13">
                  <c:v>11.922940000000001</c:v>
                </c:pt>
                <c:pt idx="15">
                  <c:v>12.40263</c:v>
                </c:pt>
                <c:pt idx="16">
                  <c:v>11.122070000000001</c:v>
                </c:pt>
                <c:pt idx="17">
                  <c:v>10.228529999999999</c:v>
                </c:pt>
                <c:pt idx="18">
                  <c:v>16.015180000000001</c:v>
                </c:pt>
                <c:pt idx="19">
                  <c:v>13.809979999999999</c:v>
                </c:pt>
                <c:pt idx="20">
                  <c:v>19.713730000000002</c:v>
                </c:pt>
                <c:pt idx="21">
                  <c:v>46.446779999999997</c:v>
                </c:pt>
                <c:pt idx="22">
                  <c:v>16.802019999999999</c:v>
                </c:pt>
                <c:pt idx="23">
                  <c:v>39.79224</c:v>
                </c:pt>
              </c:numCache>
            </c:numRef>
          </c:val>
          <c:extLst xmlns:c16r2="http://schemas.microsoft.com/office/drawing/2015/06/chart">
            <c:ext xmlns:c16="http://schemas.microsoft.com/office/drawing/2014/chart" uri="{C3380CC4-5D6E-409C-BE32-E72D297353CC}">
              <c16:uniqueId val="{00000003-229A-4306-9765-DAA01E0CEEAD}"/>
            </c:ext>
          </c:extLst>
        </c:ser>
        <c:ser>
          <c:idx val="3"/>
          <c:order val="3"/>
          <c:tx>
            <c:strRef>
              <c:f>Taul1!$E$4</c:f>
              <c:strCache>
                <c:ptCount val="1"/>
                <c:pt idx="0">
                  <c:v>1=Yhden-
tekevänä</c:v>
                </c:pt>
              </c:strCache>
            </c:strRef>
          </c:tx>
          <c:spPr>
            <a:solidFill>
              <a:srgbClr val="D070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Kansallinen Kokoomus (KOK), n=102</c:v>
                </c:pt>
                <c:pt idx="16">
                  <c:v>Suomen Sosialidemokraattinen Puolue (SDP), n=140</c:v>
                </c:pt>
                <c:pt idx="17">
                  <c:v>Suomen Kristillisdemokraatit (KD), n=31</c:v>
                </c:pt>
                <c:pt idx="18">
                  <c:v>Suomen Keskusta, n=74</c:v>
                </c:pt>
                <c:pt idx="19">
                  <c:v>Vasemmistoliitto, n=70</c:v>
                </c:pt>
                <c:pt idx="20">
                  <c:v>Vihreä Liitto, n=148</c:v>
                </c:pt>
                <c:pt idx="21">
                  <c:v>Ruotsalainen Kansanpuolue (RKP), n=13</c:v>
                </c:pt>
                <c:pt idx="22">
                  <c:v>Perussuomalaiset, n=77</c:v>
                </c:pt>
                <c:pt idx="23">
                  <c:v>Sininen tulevaisuus /Uusi vaihtoehto, n=6</c:v>
                </c:pt>
              </c:strCache>
            </c:strRef>
          </c:cat>
          <c:val>
            <c:numRef>
              <c:f>Taul1!$E$5:$E$28</c:f>
              <c:numCache>
                <c:formatCode>General</c:formatCode>
                <c:ptCount val="24"/>
                <c:pt idx="0">
                  <c:v>2.1645699999999999</c:v>
                </c:pt>
                <c:pt idx="2">
                  <c:v>1.07769</c:v>
                </c:pt>
                <c:pt idx="3">
                  <c:v>1.65608</c:v>
                </c:pt>
                <c:pt idx="4">
                  <c:v>2.86029</c:v>
                </c:pt>
                <c:pt idx="5">
                  <c:v>2.3176800000000002</c:v>
                </c:pt>
                <c:pt idx="7">
                  <c:v>4.0279999999999996</c:v>
                </c:pt>
                <c:pt idx="8">
                  <c:v>0.46583000000000002</c:v>
                </c:pt>
                <c:pt idx="9">
                  <c:v>1.22034</c:v>
                </c:pt>
                <c:pt idx="11">
                  <c:v>2.0312399999999999</c:v>
                </c:pt>
                <c:pt idx="12">
                  <c:v>1.6505399999999999</c:v>
                </c:pt>
                <c:pt idx="13">
                  <c:v>3.01572</c:v>
                </c:pt>
                <c:pt idx="17">
                  <c:v>5.0732699999999999</c:v>
                </c:pt>
                <c:pt idx="18">
                  <c:v>0.60136999999999996</c:v>
                </c:pt>
                <c:pt idx="19">
                  <c:v>2.2024300000000001</c:v>
                </c:pt>
                <c:pt idx="20">
                  <c:v>1.4299200000000001</c:v>
                </c:pt>
                <c:pt idx="22">
                  <c:v>7.78904</c:v>
                </c:pt>
              </c:numCache>
            </c:numRef>
          </c:val>
          <c:extLst xmlns:c16r2="http://schemas.microsoft.com/office/drawing/2015/06/chart">
            <c:ext xmlns:c16="http://schemas.microsoft.com/office/drawing/2014/chart" uri="{C3380CC4-5D6E-409C-BE32-E72D297353CC}">
              <c16:uniqueId val="{00000004-229A-4306-9765-DAA01E0CEEAD}"/>
            </c:ext>
          </c:extLst>
        </c:ser>
        <c:ser>
          <c:idx val="4"/>
          <c:order val="4"/>
          <c:tx>
            <c:strRef>
              <c:f>Taul1!$F$4</c:f>
              <c:strCache>
                <c:ptCount val="1"/>
                <c:pt idx="0">
                  <c:v>Ei osaa
sanoa</c:v>
                </c:pt>
              </c:strCache>
            </c:strRef>
          </c:tx>
          <c:spPr>
            <a:solidFill>
              <a:srgbClr val="E1E1E1"/>
            </a:solidFill>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Kansallinen Kokoomus (KOK), n=102</c:v>
                </c:pt>
                <c:pt idx="16">
                  <c:v>Suomen Sosialidemokraattinen Puolue (SDP), n=140</c:v>
                </c:pt>
                <c:pt idx="17">
                  <c:v>Suomen Kristillisdemokraatit (KD), n=31</c:v>
                </c:pt>
                <c:pt idx="18">
                  <c:v>Suomen Keskusta, n=74</c:v>
                </c:pt>
                <c:pt idx="19">
                  <c:v>Vasemmistoliitto, n=70</c:v>
                </c:pt>
                <c:pt idx="20">
                  <c:v>Vihreä Liitto, n=148</c:v>
                </c:pt>
                <c:pt idx="21">
                  <c:v>Ruotsalainen Kansanpuolue (RKP), n=13</c:v>
                </c:pt>
                <c:pt idx="22">
                  <c:v>Perussuomalaiset, n=77</c:v>
                </c:pt>
                <c:pt idx="23">
                  <c:v>Sininen tulevaisuus /Uusi vaihtoehto, n=6</c:v>
                </c:pt>
              </c:strCache>
            </c:strRef>
          </c:cat>
          <c:val>
            <c:numRef>
              <c:f>Taul1!$F$5:$F$28</c:f>
              <c:numCache>
                <c:formatCode>General</c:formatCode>
                <c:ptCount val="24"/>
                <c:pt idx="0">
                  <c:v>4.6615700000000002</c:v>
                </c:pt>
                <c:pt idx="2">
                  <c:v>6.4575899999999997</c:v>
                </c:pt>
                <c:pt idx="3">
                  <c:v>3.6833</c:v>
                </c:pt>
                <c:pt idx="4">
                  <c:v>4.2501800000000003</c:v>
                </c:pt>
                <c:pt idx="5">
                  <c:v>5.0200100000000001</c:v>
                </c:pt>
                <c:pt idx="7">
                  <c:v>7.7680999999999996</c:v>
                </c:pt>
                <c:pt idx="8">
                  <c:v>2.4121600000000001</c:v>
                </c:pt>
                <c:pt idx="9">
                  <c:v>1.64974</c:v>
                </c:pt>
                <c:pt idx="11">
                  <c:v>3.12826</c:v>
                </c:pt>
                <c:pt idx="12">
                  <c:v>2.9306000000000001</c:v>
                </c:pt>
                <c:pt idx="13">
                  <c:v>9.4949300000000001</c:v>
                </c:pt>
                <c:pt idx="15">
                  <c:v>0.75444</c:v>
                </c:pt>
                <c:pt idx="16">
                  <c:v>2.81392</c:v>
                </c:pt>
                <c:pt idx="18">
                  <c:v>0.24732000000000001</c:v>
                </c:pt>
                <c:pt idx="19">
                  <c:v>8.7619600000000002</c:v>
                </c:pt>
                <c:pt idx="20">
                  <c:v>2.9911699999999999</c:v>
                </c:pt>
                <c:pt idx="22">
                  <c:v>3.0434999999999999</c:v>
                </c:pt>
                <c:pt idx="23">
                  <c:v>29.118079999999999</c:v>
                </c:pt>
              </c:numCache>
            </c:numRef>
          </c:val>
          <c:extLst xmlns:c16r2="http://schemas.microsoft.com/office/drawing/2015/06/chart">
            <c:ext xmlns:c16="http://schemas.microsoft.com/office/drawing/2014/chart" uri="{C3380CC4-5D6E-409C-BE32-E72D297353CC}">
              <c16:uniqueId val="{00000005-229A-4306-9765-DAA01E0CEEAD}"/>
            </c:ext>
          </c:extLst>
        </c:ser>
        <c:ser>
          <c:idx val="5"/>
          <c:order val="5"/>
          <c:tx>
            <c:strRef>
              <c:f>Taul1!$G$4</c:f>
              <c:strCache>
                <c:ptCount val="1"/>
                <c:pt idx="0">
                  <c:v>Keskiarvo</c:v>
                </c:pt>
              </c:strCache>
            </c:strRef>
          </c:tx>
          <c:spPr>
            <a:noFill/>
          </c:spPr>
          <c:invertIfNegative val="0"/>
          <c:dLbls>
            <c:numFmt formatCode="#,##0.00" sourceLinked="0"/>
            <c:spPr>
              <a:noFill/>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Kansallinen Kokoomus (KOK), n=102</c:v>
                </c:pt>
                <c:pt idx="16">
                  <c:v>Suomen Sosialidemokraattinen Puolue (SDP), n=140</c:v>
                </c:pt>
                <c:pt idx="17">
                  <c:v>Suomen Kristillisdemokraatit (KD), n=31</c:v>
                </c:pt>
                <c:pt idx="18">
                  <c:v>Suomen Keskusta, n=74</c:v>
                </c:pt>
                <c:pt idx="19">
                  <c:v>Vasemmistoliitto, n=70</c:v>
                </c:pt>
                <c:pt idx="20">
                  <c:v>Vihreä Liitto, n=148</c:v>
                </c:pt>
                <c:pt idx="21">
                  <c:v>Ruotsalainen Kansanpuolue (RKP), n=13</c:v>
                </c:pt>
                <c:pt idx="22">
                  <c:v>Perussuomalaiset, n=77</c:v>
                </c:pt>
                <c:pt idx="23">
                  <c:v>Sininen tulevaisuus /Uusi vaihtoehto, n=6</c:v>
                </c:pt>
              </c:strCache>
            </c:strRef>
          </c:cat>
          <c:val>
            <c:numRef>
              <c:f>Taul1!$G$5:$G$28</c:f>
              <c:numCache>
                <c:formatCode>General</c:formatCode>
                <c:ptCount val="24"/>
                <c:pt idx="0">
                  <c:v>3</c:v>
                </c:pt>
                <c:pt idx="2">
                  <c:v>3.16</c:v>
                </c:pt>
                <c:pt idx="3">
                  <c:v>3.02</c:v>
                </c:pt>
                <c:pt idx="4">
                  <c:v>2.99</c:v>
                </c:pt>
                <c:pt idx="5">
                  <c:v>2.92</c:v>
                </c:pt>
                <c:pt idx="7">
                  <c:v>2.91</c:v>
                </c:pt>
                <c:pt idx="8">
                  <c:v>3.06</c:v>
                </c:pt>
                <c:pt idx="9">
                  <c:v>3.08</c:v>
                </c:pt>
                <c:pt idx="11">
                  <c:v>3.04</c:v>
                </c:pt>
                <c:pt idx="12">
                  <c:v>2.93</c:v>
                </c:pt>
                <c:pt idx="13">
                  <c:v>3.01</c:v>
                </c:pt>
                <c:pt idx="15">
                  <c:v>3.2</c:v>
                </c:pt>
                <c:pt idx="16">
                  <c:v>3.13</c:v>
                </c:pt>
                <c:pt idx="17">
                  <c:v>3.06</c:v>
                </c:pt>
                <c:pt idx="18">
                  <c:v>3.06</c:v>
                </c:pt>
                <c:pt idx="19">
                  <c:v>3.05</c:v>
                </c:pt>
                <c:pt idx="20">
                  <c:v>2.97</c:v>
                </c:pt>
                <c:pt idx="21">
                  <c:v>2.93</c:v>
                </c:pt>
                <c:pt idx="22">
                  <c:v>2.84</c:v>
                </c:pt>
                <c:pt idx="23">
                  <c:v>2.44</c:v>
                </c:pt>
              </c:numCache>
            </c:numRef>
          </c:val>
          <c:extLst xmlns:c16r2="http://schemas.microsoft.com/office/drawing/2015/06/chart">
            <c:ext xmlns:c16="http://schemas.microsoft.com/office/drawing/2014/chart" uri="{C3380CC4-5D6E-409C-BE32-E72D297353CC}">
              <c16:uniqueId val="{00000006-229A-4306-9765-DAA01E0CEEAD}"/>
            </c:ext>
          </c:extLst>
        </c:ser>
        <c:dLbls>
          <c:showLegendKey val="0"/>
          <c:showVal val="0"/>
          <c:showCatName val="0"/>
          <c:showSerName val="0"/>
          <c:showPercent val="0"/>
          <c:showBubbleSize val="0"/>
        </c:dLbls>
        <c:gapWidth val="20"/>
        <c:overlap val="100"/>
        <c:axId val="82367616"/>
        <c:axId val="82369152"/>
      </c:barChart>
      <c:catAx>
        <c:axId val="82367616"/>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2369152"/>
        <c:crosses val="autoZero"/>
        <c:auto val="1"/>
        <c:lblAlgn val="ctr"/>
        <c:lblOffset val="100"/>
        <c:tickLblSkip val="1"/>
        <c:noMultiLvlLbl val="0"/>
      </c:catAx>
      <c:valAx>
        <c:axId val="82369152"/>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2367616"/>
        <c:crosses val="autoZero"/>
        <c:crossBetween val="between"/>
        <c:majorUnit val="10"/>
        <c:minorUnit val="1"/>
      </c:valAx>
      <c:spPr>
        <a:ln>
          <a:noFill/>
        </a:ln>
      </c:spPr>
    </c:plotArea>
    <c:legend>
      <c:legendPos val="t"/>
      <c:layout>
        <c:manualLayout>
          <c:xMode val="edge"/>
          <c:yMode val="edge"/>
          <c:x val="0.43670700241202487"/>
          <c:y val="2.5525089496704782E-2"/>
          <c:w val="0.54805417667447964"/>
          <c:h val="8.7509097063287133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6777862439908"/>
          <c:y val="7.6050299207403013E-2"/>
          <c:w val="0.47917344829661163"/>
          <c:h val="0.85839690562908821"/>
        </c:manualLayout>
      </c:layout>
      <c:barChart>
        <c:barDir val="bar"/>
        <c:grouping val="stacked"/>
        <c:varyColors val="0"/>
        <c:ser>
          <c:idx val="0"/>
          <c:order val="0"/>
          <c:tx>
            <c:strRef>
              <c:f>Taul1!$B$4</c:f>
              <c:strCache>
                <c:ptCount val="1"/>
                <c:pt idx="0">
                  <c:v>Erittäin tärkeää</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Taul1!$A$5:$A$22</c:f>
              <c:strCache>
                <c:ptCount val="18"/>
                <c:pt idx="0">
                  <c:v>Koulutus</c:v>
                </c:pt>
                <c:pt idx="1">
                  <c:v>Perus-/keski-/kansa-/kansalaiskoulu/ammatti-/tekninen-/kauppakoulu, n=455</c:v>
                </c:pt>
                <c:pt idx="2">
                  <c:v>Ylioppilas/lukio/opistotaso/ammattikorkeakoulu, n=338</c:v>
                </c:pt>
                <c:pt idx="3">
                  <c:v>Yliopisto/korkeakoulu, n=205</c:v>
                </c:pt>
                <c:pt idx="4">
                  <c:v>Talouden bruttotulot vuodessa</c:v>
                </c:pt>
                <c:pt idx="5">
                  <c:v>Alle 20 000 eur/v, n=243</c:v>
                </c:pt>
                <c:pt idx="6">
                  <c:v>20 001 - 40 000 eur/v, n=262</c:v>
                </c:pt>
                <c:pt idx="7">
                  <c:v>Yli 40 000 eur/v, n=348</c:v>
                </c:pt>
                <c:pt idx="8">
                  <c:v>Äänestäisi eduskuntavaaleissa</c:v>
                </c:pt>
                <c:pt idx="9">
                  <c:v>Vasemmistoliitto, n=70</c:v>
                </c:pt>
                <c:pt idx="10">
                  <c:v>Vihreä Liitto, n=148</c:v>
                </c:pt>
                <c:pt idx="11">
                  <c:v>Suomen Sosialidemokraattinen Puolue (SDP), n=140</c:v>
                </c:pt>
                <c:pt idx="12">
                  <c:v>Ruotsalainen Kansanpuolue (RKP), n=13</c:v>
                </c:pt>
                <c:pt idx="13">
                  <c:v>Kansallinen Kokoomus (KOK), n=102</c:v>
                </c:pt>
                <c:pt idx="14">
                  <c:v>Suomen Kristillisdemokraatit (KD), n=31</c:v>
                </c:pt>
                <c:pt idx="15">
                  <c:v>Suomen Keskusta, n=74</c:v>
                </c:pt>
                <c:pt idx="16">
                  <c:v>Perussuomalaiset, n=77</c:v>
                </c:pt>
                <c:pt idx="17">
                  <c:v>Sininen tulevaisuus /Uusi vaihtoehto, n=6</c:v>
                </c:pt>
              </c:strCache>
            </c:strRef>
          </c:cat>
          <c:val>
            <c:numRef>
              <c:f>Taul1!$B$5:$B$22</c:f>
              <c:numCache>
                <c:formatCode>General</c:formatCode>
                <c:ptCount val="18"/>
                <c:pt idx="1">
                  <c:v>37.407649999999997</c:v>
                </c:pt>
                <c:pt idx="2">
                  <c:v>54.894829999999999</c:v>
                </c:pt>
                <c:pt idx="3">
                  <c:v>51.68347</c:v>
                </c:pt>
                <c:pt idx="5">
                  <c:v>47.347450000000002</c:v>
                </c:pt>
                <c:pt idx="6">
                  <c:v>45.427799999999998</c:v>
                </c:pt>
                <c:pt idx="7">
                  <c:v>47.79956</c:v>
                </c:pt>
                <c:pt idx="9">
                  <c:v>70.654489999999996</c:v>
                </c:pt>
                <c:pt idx="10">
                  <c:v>64.082170000000005</c:v>
                </c:pt>
                <c:pt idx="11">
                  <c:v>61.896079999999998</c:v>
                </c:pt>
                <c:pt idx="12">
                  <c:v>46.613410000000002</c:v>
                </c:pt>
                <c:pt idx="13">
                  <c:v>44.018610000000002</c:v>
                </c:pt>
                <c:pt idx="14">
                  <c:v>43.763579999999997</c:v>
                </c:pt>
                <c:pt idx="15">
                  <c:v>36.538060000000002</c:v>
                </c:pt>
                <c:pt idx="16">
                  <c:v>17.005369999999999</c:v>
                </c:pt>
                <c:pt idx="17">
                  <c:v>6.2115799999999997</c:v>
                </c:pt>
              </c:numCache>
            </c:numRef>
          </c:val>
          <c:extLst xmlns:c16r2="http://schemas.microsoft.com/office/drawing/2015/06/chart">
            <c:ext xmlns:c16="http://schemas.microsoft.com/office/drawing/2014/chart" uri="{C3380CC4-5D6E-409C-BE32-E72D297353CC}">
              <c16:uniqueId val="{00000000-229A-4306-9765-DAA01E0CEEAD}"/>
            </c:ext>
          </c:extLst>
        </c:ser>
        <c:ser>
          <c:idx val="1"/>
          <c:order val="1"/>
          <c:tx>
            <c:strRef>
              <c:f>Taul1!$C$4</c:f>
              <c:strCache>
                <c:ptCount val="1"/>
                <c:pt idx="0">
                  <c:v>Melko tärkeää</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Taul1!$A$5:$A$22</c:f>
              <c:strCache>
                <c:ptCount val="18"/>
                <c:pt idx="0">
                  <c:v>Koulutus</c:v>
                </c:pt>
                <c:pt idx="1">
                  <c:v>Perus-/keski-/kansa-/kansalaiskoulu/ammatti-/tekninen-/kauppakoulu, n=455</c:v>
                </c:pt>
                <c:pt idx="2">
                  <c:v>Ylioppilas/lukio/opistotaso/ammattikorkeakoulu, n=338</c:v>
                </c:pt>
                <c:pt idx="3">
                  <c:v>Yliopisto/korkeakoulu, n=205</c:v>
                </c:pt>
                <c:pt idx="4">
                  <c:v>Talouden bruttotulot vuodessa</c:v>
                </c:pt>
                <c:pt idx="5">
                  <c:v>Alle 20 000 eur/v, n=243</c:v>
                </c:pt>
                <c:pt idx="6">
                  <c:v>20 001 - 40 000 eur/v, n=262</c:v>
                </c:pt>
                <c:pt idx="7">
                  <c:v>Yli 40 000 eur/v, n=348</c:v>
                </c:pt>
                <c:pt idx="8">
                  <c:v>Äänestäisi eduskuntavaaleissa</c:v>
                </c:pt>
                <c:pt idx="9">
                  <c:v>Vasemmistoliitto, n=70</c:v>
                </c:pt>
                <c:pt idx="10">
                  <c:v>Vihreä Liitto, n=148</c:v>
                </c:pt>
                <c:pt idx="11">
                  <c:v>Suomen Sosialidemokraattinen Puolue (SDP), n=140</c:v>
                </c:pt>
                <c:pt idx="12">
                  <c:v>Ruotsalainen Kansanpuolue (RKP), n=13</c:v>
                </c:pt>
                <c:pt idx="13">
                  <c:v>Kansallinen Kokoomus (KOK), n=102</c:v>
                </c:pt>
                <c:pt idx="14">
                  <c:v>Suomen Kristillisdemokraatit (KD), n=31</c:v>
                </c:pt>
                <c:pt idx="15">
                  <c:v>Suomen Keskusta, n=74</c:v>
                </c:pt>
                <c:pt idx="16">
                  <c:v>Perussuomalaiset, n=77</c:v>
                </c:pt>
                <c:pt idx="17">
                  <c:v>Sininen tulevaisuus /Uusi vaihtoehto, n=6</c:v>
                </c:pt>
              </c:strCache>
            </c:strRef>
          </c:cat>
          <c:val>
            <c:numRef>
              <c:f>Taul1!$C$5:$C$22</c:f>
              <c:numCache>
                <c:formatCode>General</c:formatCode>
                <c:ptCount val="18"/>
                <c:pt idx="1">
                  <c:v>49.387099999999997</c:v>
                </c:pt>
                <c:pt idx="2">
                  <c:v>35.58719</c:v>
                </c:pt>
                <c:pt idx="3">
                  <c:v>33.411819999999999</c:v>
                </c:pt>
                <c:pt idx="5">
                  <c:v>42.918129999999998</c:v>
                </c:pt>
                <c:pt idx="6">
                  <c:v>39.923079999999999</c:v>
                </c:pt>
                <c:pt idx="7">
                  <c:v>39.139209999999999</c:v>
                </c:pt>
                <c:pt idx="9">
                  <c:v>23.670369999999998</c:v>
                </c:pt>
                <c:pt idx="10">
                  <c:v>33.813679999999998</c:v>
                </c:pt>
                <c:pt idx="11">
                  <c:v>35.032800000000002</c:v>
                </c:pt>
                <c:pt idx="12">
                  <c:v>44.077959999999997</c:v>
                </c:pt>
                <c:pt idx="13">
                  <c:v>38.144480000000001</c:v>
                </c:pt>
                <c:pt idx="14">
                  <c:v>47.823340000000002</c:v>
                </c:pt>
                <c:pt idx="15">
                  <c:v>48.084580000000003</c:v>
                </c:pt>
                <c:pt idx="16">
                  <c:v>53.950400000000002</c:v>
                </c:pt>
                <c:pt idx="17">
                  <c:v>24.8781</c:v>
                </c:pt>
              </c:numCache>
            </c:numRef>
          </c:val>
          <c:extLst xmlns:c16r2="http://schemas.microsoft.com/office/drawing/2015/06/chart">
            <c:ext xmlns:c16="http://schemas.microsoft.com/office/drawing/2014/chart" uri="{C3380CC4-5D6E-409C-BE32-E72D297353CC}">
              <c16:uniqueId val="{00000001-229A-4306-9765-DAA01E0CEEAD}"/>
            </c:ext>
          </c:extLst>
        </c:ser>
        <c:ser>
          <c:idx val="2"/>
          <c:order val="2"/>
          <c:tx>
            <c:strRef>
              <c:f>Taul1!$D$4</c:f>
              <c:strCache>
                <c:ptCount val="1"/>
                <c:pt idx="0">
                  <c:v>Melko vähämerkityksistä</c:v>
                </c:pt>
              </c:strCache>
            </c:strRef>
          </c:tx>
          <c:spPr>
            <a:solidFill>
              <a:srgbClr val="F5A2FD"/>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229A-4306-9765-DAA01E0CEEAD}"/>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Taul1!$A$5:$A$22</c:f>
              <c:strCache>
                <c:ptCount val="18"/>
                <c:pt idx="0">
                  <c:v>Koulutus</c:v>
                </c:pt>
                <c:pt idx="1">
                  <c:v>Perus-/keski-/kansa-/kansalaiskoulu/ammatti-/tekninen-/kauppakoulu, n=455</c:v>
                </c:pt>
                <c:pt idx="2">
                  <c:v>Ylioppilas/lukio/opistotaso/ammattikorkeakoulu, n=338</c:v>
                </c:pt>
                <c:pt idx="3">
                  <c:v>Yliopisto/korkeakoulu, n=205</c:v>
                </c:pt>
                <c:pt idx="4">
                  <c:v>Talouden bruttotulot vuodessa</c:v>
                </c:pt>
                <c:pt idx="5">
                  <c:v>Alle 20 000 eur/v, n=243</c:v>
                </c:pt>
                <c:pt idx="6">
                  <c:v>20 001 - 40 000 eur/v, n=262</c:v>
                </c:pt>
                <c:pt idx="7">
                  <c:v>Yli 40 000 eur/v, n=348</c:v>
                </c:pt>
                <c:pt idx="8">
                  <c:v>Äänestäisi eduskuntavaaleissa</c:v>
                </c:pt>
                <c:pt idx="9">
                  <c:v>Vasemmistoliitto, n=70</c:v>
                </c:pt>
                <c:pt idx="10">
                  <c:v>Vihreä Liitto, n=148</c:v>
                </c:pt>
                <c:pt idx="11">
                  <c:v>Suomen Sosialidemokraattinen Puolue (SDP), n=140</c:v>
                </c:pt>
                <c:pt idx="12">
                  <c:v>Ruotsalainen Kansanpuolue (RKP), n=13</c:v>
                </c:pt>
                <c:pt idx="13">
                  <c:v>Kansallinen Kokoomus (KOK), n=102</c:v>
                </c:pt>
                <c:pt idx="14">
                  <c:v>Suomen Kristillisdemokraatit (KD), n=31</c:v>
                </c:pt>
                <c:pt idx="15">
                  <c:v>Suomen Keskusta, n=74</c:v>
                </c:pt>
                <c:pt idx="16">
                  <c:v>Perussuomalaiset, n=77</c:v>
                </c:pt>
                <c:pt idx="17">
                  <c:v>Sininen tulevaisuus /Uusi vaihtoehto, n=6</c:v>
                </c:pt>
              </c:strCache>
            </c:strRef>
          </c:cat>
          <c:val>
            <c:numRef>
              <c:f>Taul1!$D$5:$D$22</c:f>
              <c:numCache>
                <c:formatCode>General</c:formatCode>
                <c:ptCount val="18"/>
                <c:pt idx="1">
                  <c:v>10.29691</c:v>
                </c:pt>
                <c:pt idx="2">
                  <c:v>8.7115200000000002</c:v>
                </c:pt>
                <c:pt idx="3">
                  <c:v>11.127840000000001</c:v>
                </c:pt>
                <c:pt idx="5">
                  <c:v>7.3118100000000004</c:v>
                </c:pt>
                <c:pt idx="6">
                  <c:v>12.594799999999999</c:v>
                </c:pt>
                <c:pt idx="7">
                  <c:v>9.7304300000000001</c:v>
                </c:pt>
                <c:pt idx="9">
                  <c:v>4.3839399999999999</c:v>
                </c:pt>
                <c:pt idx="10">
                  <c:v>1.7864100000000001</c:v>
                </c:pt>
                <c:pt idx="11">
                  <c:v>3.0711200000000001</c:v>
                </c:pt>
                <c:pt idx="12">
                  <c:v>9.3086300000000008</c:v>
                </c:pt>
                <c:pt idx="13">
                  <c:v>12.827450000000001</c:v>
                </c:pt>
                <c:pt idx="14">
                  <c:v>8.4130800000000008</c:v>
                </c:pt>
                <c:pt idx="15">
                  <c:v>11.405620000000001</c:v>
                </c:pt>
                <c:pt idx="16">
                  <c:v>21.617049999999999</c:v>
                </c:pt>
                <c:pt idx="17">
                  <c:v>29.118079999999999</c:v>
                </c:pt>
              </c:numCache>
            </c:numRef>
          </c:val>
          <c:extLst xmlns:c16r2="http://schemas.microsoft.com/office/drawing/2015/06/chart">
            <c:ext xmlns:c16="http://schemas.microsoft.com/office/drawing/2014/chart" uri="{C3380CC4-5D6E-409C-BE32-E72D297353CC}">
              <c16:uniqueId val="{00000003-229A-4306-9765-DAA01E0CEEAD}"/>
            </c:ext>
          </c:extLst>
        </c:ser>
        <c:ser>
          <c:idx val="3"/>
          <c:order val="3"/>
          <c:tx>
            <c:strRef>
              <c:f>Taul1!$E$4</c:f>
              <c:strCache>
                <c:ptCount val="1"/>
                <c:pt idx="0">
                  <c:v>Yhdentekevää</c:v>
                </c:pt>
              </c:strCache>
            </c:strRef>
          </c:tx>
          <c:spPr>
            <a:solidFill>
              <a:srgbClr val="D070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Taul1!$A$5:$A$22</c:f>
              <c:strCache>
                <c:ptCount val="18"/>
                <c:pt idx="0">
                  <c:v>Koulutus</c:v>
                </c:pt>
                <c:pt idx="1">
                  <c:v>Perus-/keski-/kansa-/kansalaiskoulu/ammatti-/tekninen-/kauppakoulu, n=455</c:v>
                </c:pt>
                <c:pt idx="2">
                  <c:v>Ylioppilas/lukio/opistotaso/ammattikorkeakoulu, n=338</c:v>
                </c:pt>
                <c:pt idx="3">
                  <c:v>Yliopisto/korkeakoulu, n=205</c:v>
                </c:pt>
                <c:pt idx="4">
                  <c:v>Talouden bruttotulot vuodessa</c:v>
                </c:pt>
                <c:pt idx="5">
                  <c:v>Alle 20 000 eur/v, n=243</c:v>
                </c:pt>
                <c:pt idx="6">
                  <c:v>20 001 - 40 000 eur/v, n=262</c:v>
                </c:pt>
                <c:pt idx="7">
                  <c:v>Yli 40 000 eur/v, n=348</c:v>
                </c:pt>
                <c:pt idx="8">
                  <c:v>Äänestäisi eduskuntavaaleissa</c:v>
                </c:pt>
                <c:pt idx="9">
                  <c:v>Vasemmistoliitto, n=70</c:v>
                </c:pt>
                <c:pt idx="10">
                  <c:v>Vihreä Liitto, n=148</c:v>
                </c:pt>
                <c:pt idx="11">
                  <c:v>Suomen Sosialidemokraattinen Puolue (SDP), n=140</c:v>
                </c:pt>
                <c:pt idx="12">
                  <c:v>Ruotsalainen Kansanpuolue (RKP), n=13</c:v>
                </c:pt>
                <c:pt idx="13">
                  <c:v>Kansallinen Kokoomus (KOK), n=102</c:v>
                </c:pt>
                <c:pt idx="14">
                  <c:v>Suomen Kristillisdemokraatit (KD), n=31</c:v>
                </c:pt>
                <c:pt idx="15">
                  <c:v>Suomen Keskusta, n=74</c:v>
                </c:pt>
                <c:pt idx="16">
                  <c:v>Perussuomalaiset, n=77</c:v>
                </c:pt>
                <c:pt idx="17">
                  <c:v>Sininen tulevaisuus /Uusi vaihtoehto, n=6</c:v>
                </c:pt>
              </c:strCache>
            </c:strRef>
          </c:cat>
          <c:val>
            <c:numRef>
              <c:f>Taul1!$E$5:$E$22</c:f>
              <c:numCache>
                <c:formatCode>General</c:formatCode>
                <c:ptCount val="18"/>
                <c:pt idx="1">
                  <c:v>2.47912</c:v>
                </c:pt>
                <c:pt idx="2">
                  <c:v>0.80645999999999995</c:v>
                </c:pt>
                <c:pt idx="3">
                  <c:v>3.7768799999999998</c:v>
                </c:pt>
                <c:pt idx="5">
                  <c:v>2.1604100000000002</c:v>
                </c:pt>
                <c:pt idx="6">
                  <c:v>1.8700399999999999</c:v>
                </c:pt>
                <c:pt idx="7">
                  <c:v>2.7111800000000001</c:v>
                </c:pt>
                <c:pt idx="9">
                  <c:v>1.2911999999999999</c:v>
                </c:pt>
                <c:pt idx="10">
                  <c:v>0.31774000000000002</c:v>
                </c:pt>
                <c:pt idx="13">
                  <c:v>5.0094599999999998</c:v>
                </c:pt>
                <c:pt idx="15">
                  <c:v>3.97174</c:v>
                </c:pt>
                <c:pt idx="16">
                  <c:v>6.3761700000000001</c:v>
                </c:pt>
                <c:pt idx="17">
                  <c:v>39.79224</c:v>
                </c:pt>
              </c:numCache>
            </c:numRef>
          </c:val>
          <c:extLst xmlns:c16r2="http://schemas.microsoft.com/office/drawing/2015/06/chart">
            <c:ext xmlns:c16="http://schemas.microsoft.com/office/drawing/2014/chart" uri="{C3380CC4-5D6E-409C-BE32-E72D297353CC}">
              <c16:uniqueId val="{00000004-229A-4306-9765-DAA01E0CEEAD}"/>
            </c:ext>
          </c:extLst>
        </c:ser>
        <c:ser>
          <c:idx val="4"/>
          <c:order val="4"/>
          <c:tx>
            <c:strRef>
              <c:f>Taul1!$F$4</c:f>
              <c:strCache>
                <c:ptCount val="1"/>
                <c:pt idx="0">
                  <c:v>Ei osaa sanoa</c:v>
                </c:pt>
              </c:strCache>
            </c:strRef>
          </c:tx>
          <c:spPr>
            <a:solidFill>
              <a:srgbClr val="E1E1E1"/>
            </a:solidFill>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Taul1!$A$5:$A$22</c:f>
              <c:strCache>
                <c:ptCount val="18"/>
                <c:pt idx="0">
                  <c:v>Koulutus</c:v>
                </c:pt>
                <c:pt idx="1">
                  <c:v>Perus-/keski-/kansa-/kansalaiskoulu/ammatti-/tekninen-/kauppakoulu, n=455</c:v>
                </c:pt>
                <c:pt idx="2">
                  <c:v>Ylioppilas/lukio/opistotaso/ammattikorkeakoulu, n=338</c:v>
                </c:pt>
                <c:pt idx="3">
                  <c:v>Yliopisto/korkeakoulu, n=205</c:v>
                </c:pt>
                <c:pt idx="4">
                  <c:v>Talouden bruttotulot vuodessa</c:v>
                </c:pt>
                <c:pt idx="5">
                  <c:v>Alle 20 000 eur/v, n=243</c:v>
                </c:pt>
                <c:pt idx="6">
                  <c:v>20 001 - 40 000 eur/v, n=262</c:v>
                </c:pt>
                <c:pt idx="7">
                  <c:v>Yli 40 000 eur/v, n=348</c:v>
                </c:pt>
                <c:pt idx="8">
                  <c:v>Äänestäisi eduskuntavaaleissa</c:v>
                </c:pt>
                <c:pt idx="9">
                  <c:v>Vasemmistoliitto, n=70</c:v>
                </c:pt>
                <c:pt idx="10">
                  <c:v>Vihreä Liitto, n=148</c:v>
                </c:pt>
                <c:pt idx="11">
                  <c:v>Suomen Sosialidemokraattinen Puolue (SDP), n=140</c:v>
                </c:pt>
                <c:pt idx="12">
                  <c:v>Ruotsalainen Kansanpuolue (RKP), n=13</c:v>
                </c:pt>
                <c:pt idx="13">
                  <c:v>Kansallinen Kokoomus (KOK), n=102</c:v>
                </c:pt>
                <c:pt idx="14">
                  <c:v>Suomen Kristillisdemokraatit (KD), n=31</c:v>
                </c:pt>
                <c:pt idx="15">
                  <c:v>Suomen Keskusta, n=74</c:v>
                </c:pt>
                <c:pt idx="16">
                  <c:v>Perussuomalaiset, n=77</c:v>
                </c:pt>
                <c:pt idx="17">
                  <c:v>Sininen tulevaisuus /Uusi vaihtoehto, n=6</c:v>
                </c:pt>
              </c:strCache>
            </c:strRef>
          </c:cat>
          <c:val>
            <c:numRef>
              <c:f>Taul1!$F$5:$F$22</c:f>
              <c:numCache>
                <c:formatCode>General</c:formatCode>
                <c:ptCount val="18"/>
                <c:pt idx="1">
                  <c:v>0.42921999999999999</c:v>
                </c:pt>
                <c:pt idx="5">
                  <c:v>0.26219999999999999</c:v>
                </c:pt>
                <c:pt idx="6">
                  <c:v>0.18428</c:v>
                </c:pt>
                <c:pt idx="7">
                  <c:v>0.61961999999999995</c:v>
                </c:pt>
                <c:pt idx="16">
                  <c:v>1.05101</c:v>
                </c:pt>
              </c:numCache>
            </c:numRef>
          </c:val>
          <c:extLst xmlns:c16r2="http://schemas.microsoft.com/office/drawing/2015/06/chart">
            <c:ext xmlns:c16="http://schemas.microsoft.com/office/drawing/2014/chart" uri="{C3380CC4-5D6E-409C-BE32-E72D297353CC}">
              <c16:uniqueId val="{00000005-229A-4306-9765-DAA01E0CEEAD}"/>
            </c:ext>
          </c:extLst>
        </c:ser>
        <c:dLbls>
          <c:showLegendKey val="0"/>
          <c:showVal val="0"/>
          <c:showCatName val="0"/>
          <c:showSerName val="0"/>
          <c:showPercent val="0"/>
          <c:showBubbleSize val="0"/>
        </c:dLbls>
        <c:gapWidth val="20"/>
        <c:overlap val="100"/>
        <c:axId val="38509184"/>
        <c:axId val="38523264"/>
      </c:barChart>
      <c:catAx>
        <c:axId val="38509184"/>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8523264"/>
        <c:crosses val="autoZero"/>
        <c:auto val="1"/>
        <c:lblAlgn val="ctr"/>
        <c:lblOffset val="100"/>
        <c:tickLblSkip val="1"/>
        <c:noMultiLvlLbl val="0"/>
      </c:catAx>
      <c:valAx>
        <c:axId val="3852326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8509184"/>
        <c:crosses val="autoZero"/>
        <c:crossBetween val="between"/>
        <c:majorUnit val="10"/>
        <c:minorUnit val="1"/>
      </c:valAx>
      <c:spPr>
        <a:ln>
          <a:noFill/>
        </a:ln>
      </c:spPr>
    </c:plotArea>
    <c:legend>
      <c:legendPos val="t"/>
      <c:layout>
        <c:manualLayout>
          <c:xMode val="edge"/>
          <c:yMode val="edge"/>
          <c:x val="0.31701198907592693"/>
          <c:y val="1.7559605756640465E-2"/>
          <c:w val="0.6125053377016092"/>
          <c:h val="5.830232334971798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3255653613796"/>
          <c:y val="0.1264984641769068"/>
          <c:w val="0.67328562811607595"/>
          <c:h val="0.80794874643558123"/>
        </c:manualLayout>
      </c:layout>
      <c:barChart>
        <c:barDir val="bar"/>
        <c:grouping val="stacked"/>
        <c:varyColors val="0"/>
        <c:ser>
          <c:idx val="0"/>
          <c:order val="0"/>
          <c:tx>
            <c:strRef>
              <c:f>Taul1!$B$5</c:f>
              <c:strCache>
                <c:ptCount val="1"/>
                <c:pt idx="0">
                  <c:v>Kyllä</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Taul1!$A$6:$A$10</c:f>
              <c:strCache>
                <c:ptCount val="5"/>
                <c:pt idx="0">
                  <c:v>On ihmisoikeuksia kunnioittavaa</c:v>
                </c:pt>
                <c:pt idx="1">
                  <c:v>Kohdistuu kaikkein köyhimpiin maihin</c:v>
                </c:pt>
                <c:pt idx="2">
                  <c:v>On luotettavaa (=rahat eivät mene vääriin käsiin)</c:v>
                </c:pt>
                <c:pt idx="3">
                  <c:v>On tehokasta ja innovatiivista</c:v>
                </c:pt>
                <c:pt idx="4">
                  <c:v>On läpinäkyvää</c:v>
                </c:pt>
              </c:strCache>
            </c:strRef>
          </c:cat>
          <c:val>
            <c:numRef>
              <c:f>Taul1!$B$6:$B$10</c:f>
              <c:numCache>
                <c:formatCode>General</c:formatCode>
                <c:ptCount val="5"/>
                <c:pt idx="0">
                  <c:v>70.007990000000007</c:v>
                </c:pt>
                <c:pt idx="1">
                  <c:v>56.293689999999998</c:v>
                </c:pt>
                <c:pt idx="2">
                  <c:v>56.280819999999999</c:v>
                </c:pt>
                <c:pt idx="3">
                  <c:v>49.81073</c:v>
                </c:pt>
                <c:pt idx="4">
                  <c:v>38.119050000000001</c:v>
                </c:pt>
              </c:numCache>
            </c:numRef>
          </c:val>
          <c:extLst xmlns:c16r2="http://schemas.microsoft.com/office/drawing/2015/06/chart">
            <c:ext xmlns:c16="http://schemas.microsoft.com/office/drawing/2014/chart" uri="{C3380CC4-5D6E-409C-BE32-E72D297353CC}">
              <c16:uniqueId val="{00000000-75E8-40FC-9B74-3632793D2F99}"/>
            </c:ext>
          </c:extLst>
        </c:ser>
        <c:ser>
          <c:idx val="1"/>
          <c:order val="1"/>
          <c:tx>
            <c:strRef>
              <c:f>Taul1!$C$5</c:f>
              <c:strCache>
                <c:ptCount val="1"/>
                <c:pt idx="0">
                  <c:v>Ei</c:v>
                </c:pt>
              </c:strCache>
            </c:strRef>
          </c:tx>
          <c:spPr>
            <a:solidFill>
              <a:srgbClr val="F5A2FD"/>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Taul1!$A$6:$A$10</c:f>
              <c:strCache>
                <c:ptCount val="5"/>
                <c:pt idx="0">
                  <c:v>On ihmisoikeuksia kunnioittavaa</c:v>
                </c:pt>
                <c:pt idx="1">
                  <c:v>Kohdistuu kaikkein köyhimpiin maihin</c:v>
                </c:pt>
                <c:pt idx="2">
                  <c:v>On luotettavaa (=rahat eivät mene vääriin käsiin)</c:v>
                </c:pt>
                <c:pt idx="3">
                  <c:v>On tehokasta ja innovatiivista</c:v>
                </c:pt>
                <c:pt idx="4">
                  <c:v>On läpinäkyvää</c:v>
                </c:pt>
              </c:strCache>
            </c:strRef>
          </c:cat>
          <c:val>
            <c:numRef>
              <c:f>Taul1!$C$6:$C$10</c:f>
              <c:numCache>
                <c:formatCode>General</c:formatCode>
                <c:ptCount val="5"/>
                <c:pt idx="0">
                  <c:v>14.579079999999999</c:v>
                </c:pt>
                <c:pt idx="1">
                  <c:v>22.542400000000001</c:v>
                </c:pt>
                <c:pt idx="2">
                  <c:v>29.737570000000002</c:v>
                </c:pt>
                <c:pt idx="3">
                  <c:v>32.473669999999998</c:v>
                </c:pt>
                <c:pt idx="4">
                  <c:v>41.311660000000003</c:v>
                </c:pt>
              </c:numCache>
            </c:numRef>
          </c:val>
          <c:extLst xmlns:c16r2="http://schemas.microsoft.com/office/drawing/2015/06/chart">
            <c:ext xmlns:c16="http://schemas.microsoft.com/office/drawing/2014/chart" uri="{C3380CC4-5D6E-409C-BE32-E72D297353CC}">
              <c16:uniqueId val="{00000001-75E8-40FC-9B74-3632793D2F99}"/>
            </c:ext>
          </c:extLst>
        </c:ser>
        <c:ser>
          <c:idx val="2"/>
          <c:order val="2"/>
          <c:tx>
            <c:strRef>
              <c:f>Taul1!$D$5</c:f>
              <c:strCache>
                <c:ptCount val="1"/>
                <c:pt idx="0">
                  <c:v>Ei osaa sanoa</c:v>
                </c:pt>
              </c:strCache>
            </c:strRef>
          </c:tx>
          <c:spPr>
            <a:solidFill>
              <a:srgbClr val="E1E1E1"/>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75E8-40FC-9B74-3632793D2F99}"/>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Taul1!$A$6:$A$10</c:f>
              <c:strCache>
                <c:ptCount val="5"/>
                <c:pt idx="0">
                  <c:v>On ihmisoikeuksia kunnioittavaa</c:v>
                </c:pt>
                <c:pt idx="1">
                  <c:v>Kohdistuu kaikkein köyhimpiin maihin</c:v>
                </c:pt>
                <c:pt idx="2">
                  <c:v>On luotettavaa (=rahat eivät mene vääriin käsiin)</c:v>
                </c:pt>
                <c:pt idx="3">
                  <c:v>On tehokasta ja innovatiivista</c:v>
                </c:pt>
                <c:pt idx="4">
                  <c:v>On läpinäkyvää</c:v>
                </c:pt>
              </c:strCache>
            </c:strRef>
          </c:cat>
          <c:val>
            <c:numRef>
              <c:f>Taul1!$D$6:$D$10</c:f>
              <c:numCache>
                <c:formatCode>General</c:formatCode>
                <c:ptCount val="5"/>
                <c:pt idx="0">
                  <c:v>15.41292</c:v>
                </c:pt>
                <c:pt idx="1">
                  <c:v>21.163910000000001</c:v>
                </c:pt>
                <c:pt idx="2">
                  <c:v>13.98161</c:v>
                </c:pt>
                <c:pt idx="3">
                  <c:v>17.715599999999998</c:v>
                </c:pt>
                <c:pt idx="4">
                  <c:v>20.569289999999999</c:v>
                </c:pt>
              </c:numCache>
            </c:numRef>
          </c:val>
          <c:extLst xmlns:c16r2="http://schemas.microsoft.com/office/drawing/2015/06/chart">
            <c:ext xmlns:c16="http://schemas.microsoft.com/office/drawing/2014/chart" uri="{C3380CC4-5D6E-409C-BE32-E72D297353CC}">
              <c16:uniqueId val="{00000003-75E8-40FC-9B74-3632793D2F99}"/>
            </c:ext>
          </c:extLst>
        </c:ser>
        <c:dLbls>
          <c:showLegendKey val="0"/>
          <c:showVal val="0"/>
          <c:showCatName val="0"/>
          <c:showSerName val="0"/>
          <c:showPercent val="0"/>
          <c:showBubbleSize val="0"/>
        </c:dLbls>
        <c:gapWidth val="30"/>
        <c:overlap val="100"/>
        <c:axId val="82492416"/>
        <c:axId val="82494208"/>
      </c:barChart>
      <c:catAx>
        <c:axId val="82492416"/>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2494208"/>
        <c:crosses val="autoZero"/>
        <c:auto val="1"/>
        <c:lblAlgn val="ctr"/>
        <c:lblOffset val="100"/>
        <c:tickLblSkip val="1"/>
        <c:noMultiLvlLbl val="0"/>
      </c:catAx>
      <c:valAx>
        <c:axId val="8249420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2492416"/>
        <c:crosses val="autoZero"/>
        <c:crossBetween val="between"/>
        <c:majorUnit val="10"/>
        <c:minorUnit val="1"/>
      </c:valAx>
      <c:spPr>
        <a:ln>
          <a:noFill/>
        </a:ln>
      </c:spPr>
    </c:plotArea>
    <c:legend>
      <c:legendPos val="t"/>
      <c:layout>
        <c:manualLayout>
          <c:xMode val="edge"/>
          <c:yMode val="edge"/>
          <c:x val="0.28998001941509666"/>
          <c:y val="4.6766379470209611E-2"/>
          <c:w val="0.67122567403662181"/>
          <c:h val="6.6267807089782291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3255653613796"/>
          <c:y val="0.1264984641769068"/>
          <c:w val="0.67328562811607595"/>
          <c:h val="0.80794874643558123"/>
        </c:manualLayout>
      </c:layout>
      <c:barChart>
        <c:barDir val="bar"/>
        <c:grouping val="stacked"/>
        <c:varyColors val="0"/>
        <c:ser>
          <c:idx val="0"/>
          <c:order val="0"/>
          <c:tx>
            <c:strRef>
              <c:f>Taul1!$B$5</c:f>
              <c:strCache>
                <c:ptCount val="1"/>
                <c:pt idx="0">
                  <c:v>Kyllä</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Taul1!$A$6:$A$10</c:f>
              <c:strCache>
                <c:ptCount val="5"/>
                <c:pt idx="0">
                  <c:v>On ihmisoikeuksia kunnioittavaa</c:v>
                </c:pt>
                <c:pt idx="1">
                  <c:v>On luotettavaa (=rahat eivät mene vääriin käsiin)</c:v>
                </c:pt>
                <c:pt idx="2">
                  <c:v>On tehokasta ja innovatiivista</c:v>
                </c:pt>
                <c:pt idx="3">
                  <c:v>Kohdistuu kaikkein köyhimpiin maihin</c:v>
                </c:pt>
                <c:pt idx="4">
                  <c:v>On läpinäkyvää</c:v>
                </c:pt>
              </c:strCache>
            </c:strRef>
          </c:cat>
          <c:val>
            <c:numRef>
              <c:f>Taul1!$B$6:$B$10</c:f>
              <c:numCache>
                <c:formatCode>General</c:formatCode>
                <c:ptCount val="5"/>
                <c:pt idx="0">
                  <c:v>68.023110000000003</c:v>
                </c:pt>
                <c:pt idx="1">
                  <c:v>55.175539999999998</c:v>
                </c:pt>
                <c:pt idx="2">
                  <c:v>53.154429999999998</c:v>
                </c:pt>
                <c:pt idx="3">
                  <c:v>43.718380000000003</c:v>
                </c:pt>
                <c:pt idx="4">
                  <c:v>37.694980000000001</c:v>
                </c:pt>
              </c:numCache>
            </c:numRef>
          </c:val>
          <c:extLst xmlns:c16r2="http://schemas.microsoft.com/office/drawing/2015/06/chart">
            <c:ext xmlns:c16="http://schemas.microsoft.com/office/drawing/2014/chart" uri="{C3380CC4-5D6E-409C-BE32-E72D297353CC}">
              <c16:uniqueId val="{00000000-75E8-40FC-9B74-3632793D2F99}"/>
            </c:ext>
          </c:extLst>
        </c:ser>
        <c:ser>
          <c:idx val="1"/>
          <c:order val="1"/>
          <c:tx>
            <c:strRef>
              <c:f>Taul1!$C$5</c:f>
              <c:strCache>
                <c:ptCount val="1"/>
                <c:pt idx="0">
                  <c:v>Ei</c:v>
                </c:pt>
              </c:strCache>
            </c:strRef>
          </c:tx>
          <c:spPr>
            <a:solidFill>
              <a:srgbClr val="F5A2FD"/>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Taul1!$A$6:$A$10</c:f>
              <c:strCache>
                <c:ptCount val="5"/>
                <c:pt idx="0">
                  <c:v>On ihmisoikeuksia kunnioittavaa</c:v>
                </c:pt>
                <c:pt idx="1">
                  <c:v>On luotettavaa (=rahat eivät mene vääriin käsiin)</c:v>
                </c:pt>
                <c:pt idx="2">
                  <c:v>On tehokasta ja innovatiivista</c:v>
                </c:pt>
                <c:pt idx="3">
                  <c:v>Kohdistuu kaikkein köyhimpiin maihin</c:v>
                </c:pt>
                <c:pt idx="4">
                  <c:v>On läpinäkyvää</c:v>
                </c:pt>
              </c:strCache>
            </c:strRef>
          </c:cat>
          <c:val>
            <c:numRef>
              <c:f>Taul1!$C$6:$C$10</c:f>
              <c:numCache>
                <c:formatCode>General</c:formatCode>
                <c:ptCount val="5"/>
                <c:pt idx="0">
                  <c:v>14.15925</c:v>
                </c:pt>
                <c:pt idx="1">
                  <c:v>26.225539999999999</c:v>
                </c:pt>
                <c:pt idx="2">
                  <c:v>27.37302</c:v>
                </c:pt>
                <c:pt idx="3">
                  <c:v>31.86768</c:v>
                </c:pt>
                <c:pt idx="4">
                  <c:v>40.827330000000003</c:v>
                </c:pt>
              </c:numCache>
            </c:numRef>
          </c:val>
          <c:extLst xmlns:c16r2="http://schemas.microsoft.com/office/drawing/2015/06/chart">
            <c:ext xmlns:c16="http://schemas.microsoft.com/office/drawing/2014/chart" uri="{C3380CC4-5D6E-409C-BE32-E72D297353CC}">
              <c16:uniqueId val="{00000001-75E8-40FC-9B74-3632793D2F99}"/>
            </c:ext>
          </c:extLst>
        </c:ser>
        <c:ser>
          <c:idx val="2"/>
          <c:order val="2"/>
          <c:tx>
            <c:strRef>
              <c:f>Taul1!$D$5</c:f>
              <c:strCache>
                <c:ptCount val="1"/>
                <c:pt idx="0">
                  <c:v>Ei osaa sanoa</c:v>
                </c:pt>
              </c:strCache>
            </c:strRef>
          </c:tx>
          <c:spPr>
            <a:solidFill>
              <a:srgbClr val="E1E1E1"/>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75E8-40FC-9B74-3632793D2F99}"/>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Taul1!$A$6:$A$10</c:f>
              <c:strCache>
                <c:ptCount val="5"/>
                <c:pt idx="0">
                  <c:v>On ihmisoikeuksia kunnioittavaa</c:v>
                </c:pt>
                <c:pt idx="1">
                  <c:v>On luotettavaa (=rahat eivät mene vääriin käsiin)</c:v>
                </c:pt>
                <c:pt idx="2">
                  <c:v>On tehokasta ja innovatiivista</c:v>
                </c:pt>
                <c:pt idx="3">
                  <c:v>Kohdistuu kaikkein köyhimpiin maihin</c:v>
                </c:pt>
                <c:pt idx="4">
                  <c:v>On läpinäkyvää</c:v>
                </c:pt>
              </c:strCache>
            </c:strRef>
          </c:cat>
          <c:val>
            <c:numRef>
              <c:f>Taul1!$D$6:$D$10</c:f>
              <c:numCache>
                <c:formatCode>General</c:formatCode>
                <c:ptCount val="5"/>
                <c:pt idx="0">
                  <c:v>17.81765</c:v>
                </c:pt>
                <c:pt idx="1">
                  <c:v>18.59892</c:v>
                </c:pt>
                <c:pt idx="2">
                  <c:v>19.472549999999998</c:v>
                </c:pt>
                <c:pt idx="3">
                  <c:v>24.41394</c:v>
                </c:pt>
                <c:pt idx="4">
                  <c:v>21.477699999999999</c:v>
                </c:pt>
              </c:numCache>
            </c:numRef>
          </c:val>
          <c:extLst xmlns:c16r2="http://schemas.microsoft.com/office/drawing/2015/06/chart">
            <c:ext xmlns:c16="http://schemas.microsoft.com/office/drawing/2014/chart" uri="{C3380CC4-5D6E-409C-BE32-E72D297353CC}">
              <c16:uniqueId val="{00000003-75E8-40FC-9B74-3632793D2F99}"/>
            </c:ext>
          </c:extLst>
        </c:ser>
        <c:dLbls>
          <c:showLegendKey val="0"/>
          <c:showVal val="0"/>
          <c:showCatName val="0"/>
          <c:showSerName val="0"/>
          <c:showPercent val="0"/>
          <c:showBubbleSize val="0"/>
        </c:dLbls>
        <c:gapWidth val="30"/>
        <c:overlap val="100"/>
        <c:axId val="82595200"/>
        <c:axId val="82596992"/>
      </c:barChart>
      <c:catAx>
        <c:axId val="82595200"/>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2596992"/>
        <c:crosses val="autoZero"/>
        <c:auto val="1"/>
        <c:lblAlgn val="ctr"/>
        <c:lblOffset val="100"/>
        <c:tickLblSkip val="1"/>
        <c:noMultiLvlLbl val="0"/>
      </c:catAx>
      <c:valAx>
        <c:axId val="82596992"/>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2595200"/>
        <c:crosses val="autoZero"/>
        <c:crossBetween val="between"/>
        <c:majorUnit val="10"/>
        <c:minorUnit val="1"/>
      </c:valAx>
      <c:spPr>
        <a:ln>
          <a:noFill/>
        </a:ln>
      </c:spPr>
    </c:plotArea>
    <c:legend>
      <c:legendPos val="t"/>
      <c:layout>
        <c:manualLayout>
          <c:xMode val="edge"/>
          <c:yMode val="edge"/>
          <c:x val="0.28998001941509666"/>
          <c:y val="4.6766379470209611E-2"/>
          <c:w val="0.67122567403662181"/>
          <c:h val="6.6267807089782291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3255653613796"/>
          <c:y val="0.1264984641769068"/>
          <c:w val="0.67328562811607595"/>
          <c:h val="0.80794874643558123"/>
        </c:manualLayout>
      </c:layout>
      <c:barChart>
        <c:barDir val="bar"/>
        <c:grouping val="stacked"/>
        <c:varyColors val="0"/>
        <c:ser>
          <c:idx val="0"/>
          <c:order val="0"/>
          <c:tx>
            <c:strRef>
              <c:f>Taul1!$B$5</c:f>
              <c:strCache>
                <c:ptCount val="1"/>
                <c:pt idx="0">
                  <c:v>Kyllä</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Taul1!$A$6:$A$10</c:f>
              <c:strCache>
                <c:ptCount val="5"/>
                <c:pt idx="0">
                  <c:v>On ihmisoikeuksia kunnioittavaa</c:v>
                </c:pt>
                <c:pt idx="1">
                  <c:v>Kohdistuu kaikkein köyhimpiin maihin</c:v>
                </c:pt>
                <c:pt idx="2">
                  <c:v>On tehokasta ja innovatiivista</c:v>
                </c:pt>
                <c:pt idx="3">
                  <c:v>On luotettavaa (=rahat eivät mene vääriin käsiin)</c:v>
                </c:pt>
                <c:pt idx="4">
                  <c:v>On läpinäkyvää</c:v>
                </c:pt>
              </c:strCache>
            </c:strRef>
          </c:cat>
          <c:val>
            <c:numRef>
              <c:f>Taul1!$B$6:$B$10</c:f>
              <c:numCache>
                <c:formatCode>General</c:formatCode>
                <c:ptCount val="5"/>
                <c:pt idx="0">
                  <c:v>67.555620000000005</c:v>
                </c:pt>
                <c:pt idx="1">
                  <c:v>54.61101</c:v>
                </c:pt>
                <c:pt idx="2">
                  <c:v>51.752740000000003</c:v>
                </c:pt>
                <c:pt idx="3">
                  <c:v>43.675040000000003</c:v>
                </c:pt>
                <c:pt idx="4">
                  <c:v>35.428060000000002</c:v>
                </c:pt>
              </c:numCache>
            </c:numRef>
          </c:val>
          <c:extLst xmlns:c16r2="http://schemas.microsoft.com/office/drawing/2015/06/chart">
            <c:ext xmlns:c16="http://schemas.microsoft.com/office/drawing/2014/chart" uri="{C3380CC4-5D6E-409C-BE32-E72D297353CC}">
              <c16:uniqueId val="{00000000-75E8-40FC-9B74-3632793D2F99}"/>
            </c:ext>
          </c:extLst>
        </c:ser>
        <c:ser>
          <c:idx val="1"/>
          <c:order val="1"/>
          <c:tx>
            <c:strRef>
              <c:f>Taul1!$C$5</c:f>
              <c:strCache>
                <c:ptCount val="1"/>
                <c:pt idx="0">
                  <c:v>Ei</c:v>
                </c:pt>
              </c:strCache>
            </c:strRef>
          </c:tx>
          <c:spPr>
            <a:solidFill>
              <a:srgbClr val="F5A2FD"/>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Taul1!$A$6:$A$10</c:f>
              <c:strCache>
                <c:ptCount val="5"/>
                <c:pt idx="0">
                  <c:v>On ihmisoikeuksia kunnioittavaa</c:v>
                </c:pt>
                <c:pt idx="1">
                  <c:v>Kohdistuu kaikkein köyhimpiin maihin</c:v>
                </c:pt>
                <c:pt idx="2">
                  <c:v>On tehokasta ja innovatiivista</c:v>
                </c:pt>
                <c:pt idx="3">
                  <c:v>On luotettavaa (=rahat eivät mene vääriin käsiin)</c:v>
                </c:pt>
                <c:pt idx="4">
                  <c:v>On läpinäkyvää</c:v>
                </c:pt>
              </c:strCache>
            </c:strRef>
          </c:cat>
          <c:val>
            <c:numRef>
              <c:f>Taul1!$C$6:$C$10</c:f>
              <c:numCache>
                <c:formatCode>General</c:formatCode>
                <c:ptCount val="5"/>
                <c:pt idx="0">
                  <c:v>15.03857</c:v>
                </c:pt>
                <c:pt idx="1">
                  <c:v>24.105499999999999</c:v>
                </c:pt>
                <c:pt idx="2">
                  <c:v>28.993980000000001</c:v>
                </c:pt>
                <c:pt idx="3">
                  <c:v>36.044449999999998</c:v>
                </c:pt>
                <c:pt idx="4">
                  <c:v>42.874290000000002</c:v>
                </c:pt>
              </c:numCache>
            </c:numRef>
          </c:val>
          <c:extLst xmlns:c16r2="http://schemas.microsoft.com/office/drawing/2015/06/chart">
            <c:ext xmlns:c16="http://schemas.microsoft.com/office/drawing/2014/chart" uri="{C3380CC4-5D6E-409C-BE32-E72D297353CC}">
              <c16:uniqueId val="{00000001-75E8-40FC-9B74-3632793D2F99}"/>
            </c:ext>
          </c:extLst>
        </c:ser>
        <c:ser>
          <c:idx val="2"/>
          <c:order val="2"/>
          <c:tx>
            <c:strRef>
              <c:f>Taul1!$D$5</c:f>
              <c:strCache>
                <c:ptCount val="1"/>
                <c:pt idx="0">
                  <c:v>Ei osaa sanoa</c:v>
                </c:pt>
              </c:strCache>
            </c:strRef>
          </c:tx>
          <c:spPr>
            <a:solidFill>
              <a:srgbClr val="E1E1E1"/>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75E8-40FC-9B74-3632793D2F99}"/>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Taul1!$A$6:$A$10</c:f>
              <c:strCache>
                <c:ptCount val="5"/>
                <c:pt idx="0">
                  <c:v>On ihmisoikeuksia kunnioittavaa</c:v>
                </c:pt>
                <c:pt idx="1">
                  <c:v>Kohdistuu kaikkein köyhimpiin maihin</c:v>
                </c:pt>
                <c:pt idx="2">
                  <c:v>On tehokasta ja innovatiivista</c:v>
                </c:pt>
                <c:pt idx="3">
                  <c:v>On luotettavaa (=rahat eivät mene vääriin käsiin)</c:v>
                </c:pt>
                <c:pt idx="4">
                  <c:v>On läpinäkyvää</c:v>
                </c:pt>
              </c:strCache>
            </c:strRef>
          </c:cat>
          <c:val>
            <c:numRef>
              <c:f>Taul1!$D$6:$D$10</c:f>
              <c:numCache>
                <c:formatCode>General</c:formatCode>
                <c:ptCount val="5"/>
                <c:pt idx="0">
                  <c:v>17.405809999999999</c:v>
                </c:pt>
                <c:pt idx="1">
                  <c:v>21.28349</c:v>
                </c:pt>
                <c:pt idx="2">
                  <c:v>19.25329</c:v>
                </c:pt>
                <c:pt idx="3">
                  <c:v>20.28051</c:v>
                </c:pt>
                <c:pt idx="4">
                  <c:v>21.697649999999999</c:v>
                </c:pt>
              </c:numCache>
            </c:numRef>
          </c:val>
          <c:extLst xmlns:c16r2="http://schemas.microsoft.com/office/drawing/2015/06/chart">
            <c:ext xmlns:c16="http://schemas.microsoft.com/office/drawing/2014/chart" uri="{C3380CC4-5D6E-409C-BE32-E72D297353CC}">
              <c16:uniqueId val="{00000003-75E8-40FC-9B74-3632793D2F99}"/>
            </c:ext>
          </c:extLst>
        </c:ser>
        <c:dLbls>
          <c:showLegendKey val="0"/>
          <c:showVal val="0"/>
          <c:showCatName val="0"/>
          <c:showSerName val="0"/>
          <c:showPercent val="0"/>
          <c:showBubbleSize val="0"/>
        </c:dLbls>
        <c:gapWidth val="30"/>
        <c:overlap val="100"/>
        <c:axId val="84164992"/>
        <c:axId val="84166528"/>
      </c:barChart>
      <c:catAx>
        <c:axId val="84164992"/>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4166528"/>
        <c:crosses val="autoZero"/>
        <c:auto val="1"/>
        <c:lblAlgn val="ctr"/>
        <c:lblOffset val="100"/>
        <c:tickLblSkip val="1"/>
        <c:noMultiLvlLbl val="0"/>
      </c:catAx>
      <c:valAx>
        <c:axId val="8416652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4164992"/>
        <c:crosses val="autoZero"/>
        <c:crossBetween val="between"/>
        <c:majorUnit val="10"/>
        <c:minorUnit val="1"/>
      </c:valAx>
      <c:spPr>
        <a:ln>
          <a:noFill/>
        </a:ln>
      </c:spPr>
    </c:plotArea>
    <c:legend>
      <c:legendPos val="t"/>
      <c:layout>
        <c:manualLayout>
          <c:xMode val="edge"/>
          <c:yMode val="edge"/>
          <c:x val="0.28998001941509666"/>
          <c:y val="4.6766379470209611E-2"/>
          <c:w val="0.67122567403662181"/>
          <c:h val="6.6267807089782291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3255653613796"/>
          <c:y val="0.1264984641769068"/>
          <c:w val="0.67328562811607595"/>
          <c:h val="0.80794874643558123"/>
        </c:manualLayout>
      </c:layout>
      <c:barChart>
        <c:barDir val="bar"/>
        <c:grouping val="stacked"/>
        <c:varyColors val="0"/>
        <c:ser>
          <c:idx val="0"/>
          <c:order val="0"/>
          <c:tx>
            <c:strRef>
              <c:f>Taul1!$B$5</c:f>
              <c:strCache>
                <c:ptCount val="1"/>
                <c:pt idx="0">
                  <c:v>Kyllä</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Taul1!$A$6:$A$10</c:f>
              <c:strCache>
                <c:ptCount val="5"/>
                <c:pt idx="0">
                  <c:v>On tehokasta ja innovatiivista</c:v>
                </c:pt>
                <c:pt idx="1">
                  <c:v>On ihmisoikeuksia kunnioittavaa</c:v>
                </c:pt>
                <c:pt idx="2">
                  <c:v>On luotettavaa (=rahat eivät mene vääriin käsiin)</c:v>
                </c:pt>
                <c:pt idx="3">
                  <c:v>Kohdistuu kaikkein köyhimpiin maihin</c:v>
                </c:pt>
                <c:pt idx="4">
                  <c:v>On läpinäkyvää</c:v>
                </c:pt>
              </c:strCache>
            </c:strRef>
          </c:cat>
          <c:val>
            <c:numRef>
              <c:f>Taul1!$B$6:$B$10</c:f>
              <c:numCache>
                <c:formatCode>General</c:formatCode>
                <c:ptCount val="5"/>
                <c:pt idx="0">
                  <c:v>43.860979999999998</c:v>
                </c:pt>
                <c:pt idx="1">
                  <c:v>43.827249999999999</c:v>
                </c:pt>
                <c:pt idx="2">
                  <c:v>31.50647</c:v>
                </c:pt>
                <c:pt idx="3">
                  <c:v>29.98912</c:v>
                </c:pt>
                <c:pt idx="4">
                  <c:v>20.91798</c:v>
                </c:pt>
              </c:numCache>
            </c:numRef>
          </c:val>
          <c:extLst xmlns:c16r2="http://schemas.microsoft.com/office/drawing/2015/06/chart">
            <c:ext xmlns:c16="http://schemas.microsoft.com/office/drawing/2014/chart" uri="{C3380CC4-5D6E-409C-BE32-E72D297353CC}">
              <c16:uniqueId val="{00000000-75E8-40FC-9B74-3632793D2F99}"/>
            </c:ext>
          </c:extLst>
        </c:ser>
        <c:ser>
          <c:idx val="1"/>
          <c:order val="1"/>
          <c:tx>
            <c:strRef>
              <c:f>Taul1!$C$5</c:f>
              <c:strCache>
                <c:ptCount val="1"/>
                <c:pt idx="0">
                  <c:v>Ei</c:v>
                </c:pt>
              </c:strCache>
            </c:strRef>
          </c:tx>
          <c:spPr>
            <a:solidFill>
              <a:srgbClr val="F5A2FD"/>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Taul1!$A$6:$A$10</c:f>
              <c:strCache>
                <c:ptCount val="5"/>
                <c:pt idx="0">
                  <c:v>On tehokasta ja innovatiivista</c:v>
                </c:pt>
                <c:pt idx="1">
                  <c:v>On ihmisoikeuksia kunnioittavaa</c:v>
                </c:pt>
                <c:pt idx="2">
                  <c:v>On luotettavaa (=rahat eivät mene vääriin käsiin)</c:v>
                </c:pt>
                <c:pt idx="3">
                  <c:v>Kohdistuu kaikkein köyhimpiin maihin</c:v>
                </c:pt>
                <c:pt idx="4">
                  <c:v>On läpinäkyvää</c:v>
                </c:pt>
              </c:strCache>
            </c:strRef>
          </c:cat>
          <c:val>
            <c:numRef>
              <c:f>Taul1!$C$6:$C$10</c:f>
              <c:numCache>
                <c:formatCode>General</c:formatCode>
                <c:ptCount val="5"/>
                <c:pt idx="0">
                  <c:v>31.964960000000001</c:v>
                </c:pt>
                <c:pt idx="1">
                  <c:v>30.98075</c:v>
                </c:pt>
                <c:pt idx="2">
                  <c:v>47.342649999999999</c:v>
                </c:pt>
                <c:pt idx="3">
                  <c:v>44.455359999999999</c:v>
                </c:pt>
                <c:pt idx="4">
                  <c:v>56.390340000000002</c:v>
                </c:pt>
              </c:numCache>
            </c:numRef>
          </c:val>
          <c:extLst xmlns:c16r2="http://schemas.microsoft.com/office/drawing/2015/06/chart">
            <c:ext xmlns:c16="http://schemas.microsoft.com/office/drawing/2014/chart" uri="{C3380CC4-5D6E-409C-BE32-E72D297353CC}">
              <c16:uniqueId val="{00000001-75E8-40FC-9B74-3632793D2F99}"/>
            </c:ext>
          </c:extLst>
        </c:ser>
        <c:ser>
          <c:idx val="2"/>
          <c:order val="2"/>
          <c:tx>
            <c:strRef>
              <c:f>Taul1!$D$5</c:f>
              <c:strCache>
                <c:ptCount val="1"/>
                <c:pt idx="0">
                  <c:v>Ei osaa sanoa</c:v>
                </c:pt>
              </c:strCache>
            </c:strRef>
          </c:tx>
          <c:spPr>
            <a:solidFill>
              <a:srgbClr val="E1E1E1"/>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75E8-40FC-9B74-3632793D2F99}"/>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Taul1!$A$6:$A$10</c:f>
              <c:strCache>
                <c:ptCount val="5"/>
                <c:pt idx="0">
                  <c:v>On tehokasta ja innovatiivista</c:v>
                </c:pt>
                <c:pt idx="1">
                  <c:v>On ihmisoikeuksia kunnioittavaa</c:v>
                </c:pt>
                <c:pt idx="2">
                  <c:v>On luotettavaa (=rahat eivät mene vääriin käsiin)</c:v>
                </c:pt>
                <c:pt idx="3">
                  <c:v>Kohdistuu kaikkein köyhimpiin maihin</c:v>
                </c:pt>
                <c:pt idx="4">
                  <c:v>On läpinäkyvää</c:v>
                </c:pt>
              </c:strCache>
            </c:strRef>
          </c:cat>
          <c:val>
            <c:numRef>
              <c:f>Taul1!$D$6:$D$10</c:f>
              <c:numCache>
                <c:formatCode>General</c:formatCode>
                <c:ptCount val="5"/>
                <c:pt idx="0">
                  <c:v>24.174060000000001</c:v>
                </c:pt>
                <c:pt idx="1">
                  <c:v>25.192</c:v>
                </c:pt>
                <c:pt idx="2">
                  <c:v>21.150880000000001</c:v>
                </c:pt>
                <c:pt idx="3">
                  <c:v>25.555520000000001</c:v>
                </c:pt>
                <c:pt idx="4">
                  <c:v>22.691680000000002</c:v>
                </c:pt>
              </c:numCache>
            </c:numRef>
          </c:val>
          <c:extLst xmlns:c16r2="http://schemas.microsoft.com/office/drawing/2015/06/chart">
            <c:ext xmlns:c16="http://schemas.microsoft.com/office/drawing/2014/chart" uri="{C3380CC4-5D6E-409C-BE32-E72D297353CC}">
              <c16:uniqueId val="{00000003-75E8-40FC-9B74-3632793D2F99}"/>
            </c:ext>
          </c:extLst>
        </c:ser>
        <c:dLbls>
          <c:showLegendKey val="0"/>
          <c:showVal val="0"/>
          <c:showCatName val="0"/>
          <c:showSerName val="0"/>
          <c:showPercent val="0"/>
          <c:showBubbleSize val="0"/>
        </c:dLbls>
        <c:gapWidth val="30"/>
        <c:overlap val="100"/>
        <c:axId val="83161856"/>
        <c:axId val="83163392"/>
      </c:barChart>
      <c:catAx>
        <c:axId val="83161856"/>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3163392"/>
        <c:crosses val="autoZero"/>
        <c:auto val="1"/>
        <c:lblAlgn val="ctr"/>
        <c:lblOffset val="100"/>
        <c:tickLblSkip val="1"/>
        <c:noMultiLvlLbl val="0"/>
      </c:catAx>
      <c:valAx>
        <c:axId val="83163392"/>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3161856"/>
        <c:crosses val="autoZero"/>
        <c:crossBetween val="between"/>
        <c:majorUnit val="10"/>
        <c:minorUnit val="1"/>
      </c:valAx>
      <c:spPr>
        <a:ln>
          <a:noFill/>
        </a:ln>
      </c:spPr>
    </c:plotArea>
    <c:legend>
      <c:legendPos val="t"/>
      <c:layout>
        <c:manualLayout>
          <c:xMode val="edge"/>
          <c:yMode val="edge"/>
          <c:x val="0.28998001941509666"/>
          <c:y val="4.6766379470209611E-2"/>
          <c:w val="0.67122567403662181"/>
          <c:h val="6.6267807089782291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490620869851428"/>
          <c:y val="0.1264984641769068"/>
          <c:w val="0.50870498477894122"/>
          <c:h val="0.80794874643558123"/>
        </c:manualLayout>
      </c:layout>
      <c:barChart>
        <c:barDir val="bar"/>
        <c:grouping val="stacked"/>
        <c:varyColors val="0"/>
        <c:ser>
          <c:idx val="0"/>
          <c:order val="0"/>
          <c:tx>
            <c:strRef>
              <c:f>Taul1!$B$4</c:f>
              <c:strCache>
                <c:ptCount val="1"/>
                <c:pt idx="0">
                  <c:v>Kyllä</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Vasemmistoliitto, n=70</c:v>
                </c:pt>
                <c:pt idx="16">
                  <c:v>Kansallinen Kokoomus (KOK), n=102</c:v>
                </c:pt>
                <c:pt idx="17">
                  <c:v>Ruotsalainen Kansanpuolue (RKP), n=13</c:v>
                </c:pt>
                <c:pt idx="18">
                  <c:v>Vihreä Liitto, n=148</c:v>
                </c:pt>
                <c:pt idx="19">
                  <c:v>Suomen Kristillisdemokraatit (KD), n=31</c:v>
                </c:pt>
                <c:pt idx="20">
                  <c:v>Suomen Sosialidemokraattinen Puolue (SDP), n=140</c:v>
                </c:pt>
                <c:pt idx="21">
                  <c:v>Suomen Keskusta, n=74</c:v>
                </c:pt>
                <c:pt idx="22">
                  <c:v>Perussuomalaiset, n=77</c:v>
                </c:pt>
                <c:pt idx="23">
                  <c:v>Sininen tulevaisuus /Uusi vaihtoehto, n=6</c:v>
                </c:pt>
              </c:strCache>
            </c:strRef>
          </c:cat>
          <c:val>
            <c:numRef>
              <c:f>Taul1!$B$5:$B$28</c:f>
              <c:numCache>
                <c:formatCode>General</c:formatCode>
                <c:ptCount val="24"/>
                <c:pt idx="0">
                  <c:v>33.418019999999999</c:v>
                </c:pt>
                <c:pt idx="2">
                  <c:v>18.441890000000001</c:v>
                </c:pt>
                <c:pt idx="3">
                  <c:v>32.210650000000001</c:v>
                </c:pt>
                <c:pt idx="4">
                  <c:v>39.938479999999998</c:v>
                </c:pt>
                <c:pt idx="5">
                  <c:v>34.418779999999998</c:v>
                </c:pt>
                <c:pt idx="7">
                  <c:v>20.45927</c:v>
                </c:pt>
                <c:pt idx="8">
                  <c:v>32.633279999999999</c:v>
                </c:pt>
                <c:pt idx="9">
                  <c:v>59.037939999999999</c:v>
                </c:pt>
                <c:pt idx="11">
                  <c:v>42.494750000000003</c:v>
                </c:pt>
                <c:pt idx="12">
                  <c:v>28.822410000000001</c:v>
                </c:pt>
                <c:pt idx="13">
                  <c:v>22.39817</c:v>
                </c:pt>
                <c:pt idx="15">
                  <c:v>46.67736</c:v>
                </c:pt>
                <c:pt idx="16">
                  <c:v>44.532080000000001</c:v>
                </c:pt>
                <c:pt idx="17">
                  <c:v>38.270269999999996</c:v>
                </c:pt>
                <c:pt idx="18">
                  <c:v>38.096620000000001</c:v>
                </c:pt>
                <c:pt idx="19">
                  <c:v>37.953150000000001</c:v>
                </c:pt>
                <c:pt idx="20">
                  <c:v>28.102820000000001</c:v>
                </c:pt>
                <c:pt idx="21">
                  <c:v>22.51868</c:v>
                </c:pt>
                <c:pt idx="22">
                  <c:v>16.176279999999998</c:v>
                </c:pt>
              </c:numCache>
            </c:numRef>
          </c:val>
          <c:extLst xmlns:c16r2="http://schemas.microsoft.com/office/drawing/2015/06/chart">
            <c:ext xmlns:c16="http://schemas.microsoft.com/office/drawing/2014/chart" uri="{C3380CC4-5D6E-409C-BE32-E72D297353CC}">
              <c16:uniqueId val="{00000000-75E8-40FC-9B74-3632793D2F99}"/>
            </c:ext>
          </c:extLst>
        </c:ser>
        <c:ser>
          <c:idx val="1"/>
          <c:order val="1"/>
          <c:tx>
            <c:strRef>
              <c:f>Taul1!$C$4</c:f>
              <c:strCache>
                <c:ptCount val="1"/>
                <c:pt idx="0">
                  <c:v>Ei</c:v>
                </c:pt>
              </c:strCache>
            </c:strRef>
          </c:tx>
          <c:spPr>
            <a:solidFill>
              <a:srgbClr val="F5A2FD"/>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Taul1!$A$5:$A$28</c:f>
              <c:strCache>
                <c:ptCount val="24"/>
                <c:pt idx="0">
                  <c:v>Kaikki, n=1004</c:v>
                </c:pt>
                <c:pt idx="1">
                  <c:v>Ikä</c:v>
                </c:pt>
                <c:pt idx="2">
                  <c:v>15-24 vuotta, n=145</c:v>
                </c:pt>
                <c:pt idx="3">
                  <c:v>25-39 vuotta, n=209</c:v>
                </c:pt>
                <c:pt idx="4">
                  <c:v>40-59 vuotta, n=298</c:v>
                </c:pt>
                <c:pt idx="5">
                  <c:v>60-79 vuotta, n=352</c:v>
                </c:pt>
                <c:pt idx="6">
                  <c:v>Koulutus</c:v>
                </c:pt>
                <c:pt idx="7">
                  <c:v>Perus-/keski-/kansa-/kansalaiskoulu/ammatti-/tekninen-/kauppakoulu, n=455</c:v>
                </c:pt>
                <c:pt idx="8">
                  <c:v>Ylioppilas/lukio/opistotaso/ammattikorkeakoulu, n=338</c:v>
                </c:pt>
                <c:pt idx="9">
                  <c:v>Yliopisto/korkeakoulu, n=205</c:v>
                </c:pt>
                <c:pt idx="10">
                  <c:v>Suuralue</c:v>
                </c:pt>
                <c:pt idx="11">
                  <c:v>Hki-Uusimaa/Etelä-Suomi, n=477</c:v>
                </c:pt>
                <c:pt idx="12">
                  <c:v>Länsi-Suomi, n=208</c:v>
                </c:pt>
                <c:pt idx="13">
                  <c:v>Pohjois- ja Itä-Suomi, n=319</c:v>
                </c:pt>
                <c:pt idx="14">
                  <c:v>Äänestäisi eduskuntavaaleissa</c:v>
                </c:pt>
                <c:pt idx="15">
                  <c:v>Vasemmistoliitto, n=70</c:v>
                </c:pt>
                <c:pt idx="16">
                  <c:v>Kansallinen Kokoomus (KOK), n=102</c:v>
                </c:pt>
                <c:pt idx="17">
                  <c:v>Ruotsalainen Kansanpuolue (RKP), n=13</c:v>
                </c:pt>
                <c:pt idx="18">
                  <c:v>Vihreä Liitto, n=148</c:v>
                </c:pt>
                <c:pt idx="19">
                  <c:v>Suomen Kristillisdemokraatit (KD), n=31</c:v>
                </c:pt>
                <c:pt idx="20">
                  <c:v>Suomen Sosialidemokraattinen Puolue (SDP), n=140</c:v>
                </c:pt>
                <c:pt idx="21">
                  <c:v>Suomen Keskusta, n=74</c:v>
                </c:pt>
                <c:pt idx="22">
                  <c:v>Perussuomalaiset, n=77</c:v>
                </c:pt>
                <c:pt idx="23">
                  <c:v>Sininen tulevaisuus /Uusi vaihtoehto, n=6</c:v>
                </c:pt>
              </c:strCache>
            </c:strRef>
          </c:cat>
          <c:val>
            <c:numRef>
              <c:f>Taul1!$C$5:$C$28</c:f>
              <c:numCache>
                <c:formatCode>General</c:formatCode>
                <c:ptCount val="24"/>
                <c:pt idx="0">
                  <c:v>66.581980000000001</c:v>
                </c:pt>
                <c:pt idx="2">
                  <c:v>81.558109999999999</c:v>
                </c:pt>
                <c:pt idx="3">
                  <c:v>67.789349999999999</c:v>
                </c:pt>
                <c:pt idx="4">
                  <c:v>60.061520000000002</c:v>
                </c:pt>
                <c:pt idx="5">
                  <c:v>65.581220000000002</c:v>
                </c:pt>
                <c:pt idx="7">
                  <c:v>79.540729999999996</c:v>
                </c:pt>
                <c:pt idx="8">
                  <c:v>67.366720000000001</c:v>
                </c:pt>
                <c:pt idx="9">
                  <c:v>40.962060000000001</c:v>
                </c:pt>
                <c:pt idx="11">
                  <c:v>57.505249999999997</c:v>
                </c:pt>
                <c:pt idx="12">
                  <c:v>71.177589999999995</c:v>
                </c:pt>
                <c:pt idx="13">
                  <c:v>77.601830000000007</c:v>
                </c:pt>
                <c:pt idx="15">
                  <c:v>53.32264</c:v>
                </c:pt>
                <c:pt idx="16">
                  <c:v>55.467919999999999</c:v>
                </c:pt>
                <c:pt idx="17">
                  <c:v>61.729730000000004</c:v>
                </c:pt>
                <c:pt idx="18">
                  <c:v>61.903379999999999</c:v>
                </c:pt>
                <c:pt idx="19">
                  <c:v>62.046849999999999</c:v>
                </c:pt>
                <c:pt idx="20">
                  <c:v>71.897180000000006</c:v>
                </c:pt>
                <c:pt idx="21">
                  <c:v>77.481319999999997</c:v>
                </c:pt>
                <c:pt idx="22">
                  <c:v>83.823719999999994</c:v>
                </c:pt>
                <c:pt idx="23">
                  <c:v>100</c:v>
                </c:pt>
              </c:numCache>
            </c:numRef>
          </c:val>
          <c:extLst xmlns:c16r2="http://schemas.microsoft.com/office/drawing/2015/06/chart">
            <c:ext xmlns:c16="http://schemas.microsoft.com/office/drawing/2014/chart" uri="{C3380CC4-5D6E-409C-BE32-E72D297353CC}">
              <c16:uniqueId val="{00000001-75E8-40FC-9B74-3632793D2F99}"/>
            </c:ext>
          </c:extLst>
        </c:ser>
        <c:dLbls>
          <c:showLegendKey val="0"/>
          <c:showVal val="0"/>
          <c:showCatName val="0"/>
          <c:showSerName val="0"/>
          <c:showPercent val="0"/>
          <c:showBubbleSize val="0"/>
        </c:dLbls>
        <c:gapWidth val="20"/>
        <c:overlap val="100"/>
        <c:axId val="83169280"/>
        <c:axId val="83170816"/>
      </c:barChart>
      <c:catAx>
        <c:axId val="83169280"/>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3170816"/>
        <c:crosses val="autoZero"/>
        <c:auto val="1"/>
        <c:lblAlgn val="ctr"/>
        <c:lblOffset val="100"/>
        <c:tickLblSkip val="1"/>
        <c:noMultiLvlLbl val="0"/>
      </c:catAx>
      <c:valAx>
        <c:axId val="83170816"/>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3169280"/>
        <c:crosses val="autoZero"/>
        <c:crossBetween val="between"/>
        <c:majorUnit val="10"/>
        <c:minorUnit val="1"/>
      </c:valAx>
      <c:spPr>
        <a:ln>
          <a:noFill/>
        </a:ln>
      </c:spPr>
    </c:plotArea>
    <c:legend>
      <c:legendPos val="t"/>
      <c:layout>
        <c:manualLayout>
          <c:xMode val="edge"/>
          <c:yMode val="edge"/>
          <c:x val="0.45340974916246113"/>
          <c:y val="5.2076701963585825E-2"/>
          <c:w val="0.50779594428925734"/>
          <c:h val="6.0957484596406097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56573547184558"/>
          <c:y val="1.2420372697243342E-2"/>
          <c:w val="0.70021211246836335"/>
          <c:h val="0.92020426193132265"/>
        </c:manualLayout>
      </c:layout>
      <c:barChart>
        <c:barDir val="bar"/>
        <c:grouping val="clustered"/>
        <c:varyColors val="0"/>
        <c:ser>
          <c:idx val="0"/>
          <c:order val="0"/>
          <c:tx>
            <c:strRef>
              <c:f>Taul1!$B$4</c:f>
              <c:strCache>
                <c:ptCount val="1"/>
                <c:pt idx="0">
                  <c:v>2018, n=1004</c:v>
                </c:pt>
              </c:strCache>
            </c:strRef>
          </c:tx>
          <c:spPr>
            <a:solidFill>
              <a:srgbClr val="96F000"/>
            </a:solidFill>
          </c:spPr>
          <c:invertIfNegative val="0"/>
          <c:dLbls>
            <c:numFmt formatCode="#,##0" sourceLinked="0"/>
            <c:spPr>
              <a:noFill/>
              <a:ln>
                <a:noFill/>
              </a:ln>
              <a:effectLst/>
            </c:spPr>
            <c:txPr>
              <a:bodyPr/>
              <a:lstStyle/>
              <a:p>
                <a:pPr>
                  <a:defRPr sz="1200" b="0">
                    <a:solidFill>
                      <a:srgbClr val="444444"/>
                    </a:solidFill>
                    <a:latin typeface="Calibri" panose="020F0502020204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Taul1!$A$5:$A$11</c:f>
              <c:strCache>
                <c:ptCount val="7"/>
                <c:pt idx="0">
                  <c:v>Luodaan mahdollisimman paljon työpaikkoja kehitysmaihin</c:v>
                </c:pt>
                <c:pt idx="1">
                  <c:v>Tuetaan kaikkein köyhimpiä maita</c:v>
                </c:pt>
                <c:pt idx="2">
                  <c:v>Kehitysmaat saavat käyttöönsä ympäristöystävällistä teknologiaa</c:v>
                </c:pt>
                <c:pt idx="3">
                  <c:v>Vauhditetaan ilmastonmuutoksen torjumista ja siihen sopeutumista</c:v>
                </c:pt>
                <c:pt idx="4">
                  <c:v>Huolehditaan, että rahoitusta saavat yritykset maksavat veronsa kehitysmaihin</c:v>
                </c:pt>
                <c:pt idx="5">
                  <c:v>Edistetään suomalaisten yritysten pääsyä kehitysmaiden markkinoille</c:v>
                </c:pt>
                <c:pt idx="6">
                  <c:v>Ei osaa sanoa</c:v>
                </c:pt>
              </c:strCache>
            </c:strRef>
          </c:cat>
          <c:val>
            <c:numRef>
              <c:f>Taul1!$B$5:$B$11</c:f>
              <c:numCache>
                <c:formatCode>General</c:formatCode>
                <c:ptCount val="7"/>
                <c:pt idx="0">
                  <c:v>49.529739999999997</c:v>
                </c:pt>
                <c:pt idx="1">
                  <c:v>38.287080000000003</c:v>
                </c:pt>
                <c:pt idx="2">
                  <c:v>32.159860000000002</c:v>
                </c:pt>
                <c:pt idx="3">
                  <c:v>25.43281</c:v>
                </c:pt>
                <c:pt idx="4">
                  <c:v>21.665130000000001</c:v>
                </c:pt>
                <c:pt idx="5">
                  <c:v>12.799239999999999</c:v>
                </c:pt>
                <c:pt idx="6">
                  <c:v>7.0322300000000002</c:v>
                </c:pt>
              </c:numCache>
            </c:numRef>
          </c:val>
          <c:extLst xmlns:c16r2="http://schemas.microsoft.com/office/drawing/2015/06/chart">
            <c:ext xmlns:c16="http://schemas.microsoft.com/office/drawing/2014/chart" uri="{C3380CC4-5D6E-409C-BE32-E72D297353CC}">
              <c16:uniqueId val="{00000000-9EF4-4582-A165-0DD88B26CF29}"/>
            </c:ext>
          </c:extLst>
        </c:ser>
        <c:dLbls>
          <c:showLegendKey val="0"/>
          <c:showVal val="0"/>
          <c:showCatName val="0"/>
          <c:showSerName val="0"/>
          <c:showPercent val="0"/>
          <c:showBubbleSize val="0"/>
        </c:dLbls>
        <c:gapWidth val="30"/>
        <c:axId val="84238336"/>
        <c:axId val="84239872"/>
      </c:barChart>
      <c:catAx>
        <c:axId val="84238336"/>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84239872"/>
        <c:crosses val="autoZero"/>
        <c:auto val="1"/>
        <c:lblAlgn val="ctr"/>
        <c:lblOffset val="100"/>
        <c:tickLblSkip val="1"/>
        <c:noMultiLvlLbl val="0"/>
      </c:catAx>
      <c:valAx>
        <c:axId val="84239872"/>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a:solidFill>
                      <a:srgbClr val="444444"/>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en-US"/>
          </a:p>
        </c:txPr>
        <c:crossAx val="84238336"/>
        <c:crosses val="autoZero"/>
        <c:crossBetween val="between"/>
        <c:majorUnit val="10"/>
        <c:minorUnit val="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35842675368419"/>
          <c:y val="1.2420372697243342E-2"/>
          <c:w val="0.7094194211865249"/>
          <c:h val="0.92020426193132265"/>
        </c:manualLayout>
      </c:layout>
      <c:barChart>
        <c:barDir val="bar"/>
        <c:grouping val="clustered"/>
        <c:varyColors val="0"/>
        <c:ser>
          <c:idx val="0"/>
          <c:order val="0"/>
          <c:tx>
            <c:strRef>
              <c:f>Taul1!$B$3</c:f>
              <c:strCache>
                <c:ptCount val="1"/>
                <c:pt idx="0">
                  <c:v>X</c:v>
                </c:pt>
              </c:strCache>
            </c:strRef>
          </c:tx>
          <c:spPr>
            <a:solidFill>
              <a:srgbClr val="96F000"/>
            </a:solidFill>
          </c:spPr>
          <c:invertIfNegative val="0"/>
          <c:dLbls>
            <c:numFmt formatCode="#,##0" sourceLinked="0"/>
            <c:spPr>
              <a:noFill/>
              <a:ln>
                <a:noFill/>
              </a:ln>
              <a:effectLst/>
            </c:spPr>
            <c:txPr>
              <a:bodyPr/>
              <a:lstStyle/>
              <a:p>
                <a:pPr>
                  <a:defRPr sz="1200" b="0">
                    <a:solidFill>
                      <a:srgbClr val="444444"/>
                    </a:solidFill>
                    <a:latin typeface="Calibri" panose="020F0502020204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Taul1!$A$4:$A$22</c:f>
              <c:strCache>
                <c:ptCount val="19"/>
                <c:pt idx="0">
                  <c:v>Sukupuoli</c:v>
                </c:pt>
                <c:pt idx="1">
                  <c:v>Nainen</c:v>
                </c:pt>
                <c:pt idx="2">
                  <c:v>Mies</c:v>
                </c:pt>
                <c:pt idx="3">
                  <c:v>Ikä</c:v>
                </c:pt>
                <c:pt idx="4">
                  <c:v>15-19 vuotta</c:v>
                </c:pt>
                <c:pt idx="5">
                  <c:v>20-24 vuotta</c:v>
                </c:pt>
                <c:pt idx="6">
                  <c:v>25-34 vuotta</c:v>
                </c:pt>
                <c:pt idx="7">
                  <c:v>35-49 vuotta</c:v>
                </c:pt>
                <c:pt idx="8">
                  <c:v>50-64 vuotta</c:v>
                </c:pt>
                <c:pt idx="9">
                  <c:v>65-79 vuotta</c:v>
                </c:pt>
                <c:pt idx="10">
                  <c:v>Ammatti/asema</c:v>
                </c:pt>
                <c:pt idx="11">
                  <c:v>Maanviljelijä</c:v>
                </c:pt>
                <c:pt idx="12">
                  <c:v>Työntekijä</c:v>
                </c:pt>
                <c:pt idx="13">
                  <c:v>Alempi/ylempi toimihenkilö/asiantuntija</c:v>
                </c:pt>
                <c:pt idx="14">
                  <c:v>Yrittäjä/johtava asema</c:v>
                </c:pt>
                <c:pt idx="15">
                  <c:v>Kotiäiti/-isä</c:v>
                </c:pt>
                <c:pt idx="16">
                  <c:v>Opiskelija/koululainen</c:v>
                </c:pt>
                <c:pt idx="17">
                  <c:v>Eläkeläinen</c:v>
                </c:pt>
                <c:pt idx="18">
                  <c:v>Työtön</c:v>
                </c:pt>
              </c:strCache>
            </c:strRef>
          </c:cat>
          <c:val>
            <c:numRef>
              <c:f>Taul1!$B$4:$B$22</c:f>
              <c:numCache>
                <c:formatCode>General</c:formatCode>
                <c:ptCount val="19"/>
                <c:pt idx="1">
                  <c:v>50</c:v>
                </c:pt>
                <c:pt idx="2">
                  <c:v>50</c:v>
                </c:pt>
                <c:pt idx="4">
                  <c:v>7</c:v>
                </c:pt>
                <c:pt idx="5">
                  <c:v>8</c:v>
                </c:pt>
                <c:pt idx="6">
                  <c:v>16</c:v>
                </c:pt>
                <c:pt idx="7">
                  <c:v>24</c:v>
                </c:pt>
                <c:pt idx="8">
                  <c:v>26</c:v>
                </c:pt>
                <c:pt idx="9">
                  <c:v>20</c:v>
                </c:pt>
                <c:pt idx="11">
                  <c:v>1</c:v>
                </c:pt>
                <c:pt idx="12">
                  <c:v>26</c:v>
                </c:pt>
                <c:pt idx="13">
                  <c:v>22</c:v>
                </c:pt>
                <c:pt idx="14">
                  <c:v>8</c:v>
                </c:pt>
                <c:pt idx="15">
                  <c:v>1</c:v>
                </c:pt>
                <c:pt idx="16">
                  <c:v>13</c:v>
                </c:pt>
                <c:pt idx="17">
                  <c:v>25</c:v>
                </c:pt>
                <c:pt idx="18">
                  <c:v>6</c:v>
                </c:pt>
              </c:numCache>
            </c:numRef>
          </c:val>
          <c:extLst xmlns:c16r2="http://schemas.microsoft.com/office/drawing/2015/06/chart">
            <c:ext xmlns:c16="http://schemas.microsoft.com/office/drawing/2014/chart" uri="{C3380CC4-5D6E-409C-BE32-E72D297353CC}">
              <c16:uniqueId val="{00000000-48ED-4C50-9ABF-174A478F7D18}"/>
            </c:ext>
          </c:extLst>
        </c:ser>
        <c:dLbls>
          <c:showLegendKey val="0"/>
          <c:showVal val="0"/>
          <c:showCatName val="0"/>
          <c:showSerName val="0"/>
          <c:showPercent val="0"/>
          <c:showBubbleSize val="0"/>
        </c:dLbls>
        <c:gapWidth val="25"/>
        <c:axId val="78335360"/>
        <c:axId val="78353536"/>
      </c:barChart>
      <c:catAx>
        <c:axId val="78335360"/>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78353536"/>
        <c:crosses val="autoZero"/>
        <c:auto val="1"/>
        <c:lblAlgn val="ctr"/>
        <c:lblOffset val="100"/>
        <c:tickLblSkip val="1"/>
        <c:noMultiLvlLbl val="0"/>
      </c:catAx>
      <c:valAx>
        <c:axId val="78353536"/>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a:solidFill>
                      <a:srgbClr val="444444"/>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en-US"/>
          </a:p>
        </c:txPr>
        <c:crossAx val="78335360"/>
        <c:crosses val="autoZero"/>
        <c:crossBetween val="between"/>
        <c:majorUnit val="10"/>
        <c:minorUnit val="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35842675368419"/>
          <c:y val="1.2420372697243342E-2"/>
          <c:w val="0.7094194211865249"/>
          <c:h val="0.92020426193132265"/>
        </c:manualLayout>
      </c:layout>
      <c:barChart>
        <c:barDir val="bar"/>
        <c:grouping val="clustered"/>
        <c:varyColors val="0"/>
        <c:ser>
          <c:idx val="0"/>
          <c:order val="0"/>
          <c:tx>
            <c:strRef>
              <c:f>Taul1!$B$3</c:f>
              <c:strCache>
                <c:ptCount val="1"/>
                <c:pt idx="0">
                  <c:v>X</c:v>
                </c:pt>
              </c:strCache>
            </c:strRef>
          </c:tx>
          <c:spPr>
            <a:solidFill>
              <a:srgbClr val="96F000"/>
            </a:solidFill>
          </c:spPr>
          <c:invertIfNegative val="0"/>
          <c:dLbls>
            <c:numFmt formatCode="#,##0" sourceLinked="0"/>
            <c:spPr>
              <a:noFill/>
              <a:ln>
                <a:noFill/>
              </a:ln>
              <a:effectLst/>
            </c:spPr>
            <c:txPr>
              <a:bodyPr/>
              <a:lstStyle/>
              <a:p>
                <a:pPr>
                  <a:defRPr sz="1200" b="0">
                    <a:solidFill>
                      <a:srgbClr val="444444"/>
                    </a:solidFill>
                    <a:latin typeface="Calibri" panose="020F0502020204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Taul1!$A$4:$A$23</c:f>
              <c:strCache>
                <c:ptCount val="20"/>
                <c:pt idx="0">
                  <c:v>Koulutus</c:v>
                </c:pt>
                <c:pt idx="1">
                  <c:v>Perus-/keski-/kansa-/kansalaiskoulu</c:v>
                </c:pt>
                <c:pt idx="2">
                  <c:v>Ammatti-/tekninen-/kauppakoulu</c:v>
                </c:pt>
                <c:pt idx="3">
                  <c:v>Ylioppilas/lukio</c:v>
                </c:pt>
                <c:pt idx="4">
                  <c:v>Opistotaso</c:v>
                </c:pt>
                <c:pt idx="5">
                  <c:v>Ammattikorkeakoulu</c:v>
                </c:pt>
                <c:pt idx="6">
                  <c:v>Yliopisto/korkeakoulu</c:v>
                </c:pt>
                <c:pt idx="7">
                  <c:v>Ei halua vastata</c:v>
                </c:pt>
                <c:pt idx="8">
                  <c:v>Elämäntilanne</c:v>
                </c:pt>
                <c:pt idx="9">
                  <c:v>Yksinäistalous</c:v>
                </c:pt>
                <c:pt idx="10">
                  <c:v>Lapseton pari</c:v>
                </c:pt>
                <c:pt idx="11">
                  <c:v>Muu aikuistalous (vain yli 18-vuotiaita)</c:v>
                </c:pt>
                <c:pt idx="12">
                  <c:v>Talous, jossa lapsia</c:v>
                </c:pt>
                <c:pt idx="13">
                  <c:v>Talouden koko</c:v>
                </c:pt>
                <c:pt idx="14">
                  <c:v>1 henkilö</c:v>
                </c:pt>
                <c:pt idx="15">
                  <c:v>2 henkilöä</c:v>
                </c:pt>
                <c:pt idx="16">
                  <c:v>3 henkilöä</c:v>
                </c:pt>
                <c:pt idx="17">
                  <c:v>4 henkilöä</c:v>
                </c:pt>
                <c:pt idx="18">
                  <c:v>5 henkilöä</c:v>
                </c:pt>
                <c:pt idx="19">
                  <c:v>6+ henkilöä</c:v>
                </c:pt>
              </c:strCache>
            </c:strRef>
          </c:cat>
          <c:val>
            <c:numRef>
              <c:f>Taul1!$B$4:$B$23</c:f>
              <c:numCache>
                <c:formatCode>General</c:formatCode>
                <c:ptCount val="20"/>
                <c:pt idx="1">
                  <c:v>14</c:v>
                </c:pt>
                <c:pt idx="2">
                  <c:v>27</c:v>
                </c:pt>
                <c:pt idx="3">
                  <c:v>12</c:v>
                </c:pt>
                <c:pt idx="4">
                  <c:v>14</c:v>
                </c:pt>
                <c:pt idx="5">
                  <c:v>10</c:v>
                </c:pt>
                <c:pt idx="6">
                  <c:v>22</c:v>
                </c:pt>
                <c:pt idx="7">
                  <c:v>1</c:v>
                </c:pt>
                <c:pt idx="9">
                  <c:v>23</c:v>
                </c:pt>
                <c:pt idx="10">
                  <c:v>28</c:v>
                </c:pt>
                <c:pt idx="11">
                  <c:v>17</c:v>
                </c:pt>
                <c:pt idx="12">
                  <c:v>32</c:v>
                </c:pt>
                <c:pt idx="14">
                  <c:v>23</c:v>
                </c:pt>
                <c:pt idx="15">
                  <c:v>38</c:v>
                </c:pt>
                <c:pt idx="16">
                  <c:v>18</c:v>
                </c:pt>
                <c:pt idx="17">
                  <c:v>12</c:v>
                </c:pt>
                <c:pt idx="18">
                  <c:v>7</c:v>
                </c:pt>
                <c:pt idx="19">
                  <c:v>1</c:v>
                </c:pt>
              </c:numCache>
            </c:numRef>
          </c:val>
          <c:extLst xmlns:c16r2="http://schemas.microsoft.com/office/drawing/2015/06/chart">
            <c:ext xmlns:c16="http://schemas.microsoft.com/office/drawing/2014/chart" uri="{C3380CC4-5D6E-409C-BE32-E72D297353CC}">
              <c16:uniqueId val="{00000000-48ED-4C50-9ABF-174A478F7D18}"/>
            </c:ext>
          </c:extLst>
        </c:ser>
        <c:dLbls>
          <c:showLegendKey val="0"/>
          <c:showVal val="0"/>
          <c:showCatName val="0"/>
          <c:showSerName val="0"/>
          <c:showPercent val="0"/>
          <c:showBubbleSize val="0"/>
        </c:dLbls>
        <c:gapWidth val="25"/>
        <c:axId val="78438400"/>
        <c:axId val="78439936"/>
      </c:barChart>
      <c:catAx>
        <c:axId val="78438400"/>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78439936"/>
        <c:crosses val="autoZero"/>
        <c:auto val="1"/>
        <c:lblAlgn val="ctr"/>
        <c:lblOffset val="100"/>
        <c:tickLblSkip val="1"/>
        <c:noMultiLvlLbl val="0"/>
      </c:catAx>
      <c:valAx>
        <c:axId val="78439936"/>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a:solidFill>
                      <a:srgbClr val="444444"/>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en-US"/>
          </a:p>
        </c:txPr>
        <c:crossAx val="78438400"/>
        <c:crosses val="autoZero"/>
        <c:crossBetween val="between"/>
        <c:majorUnit val="10"/>
        <c:minorUnit val="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35842675368419"/>
          <c:y val="1.2420372697243342E-2"/>
          <c:w val="0.7094194211865249"/>
          <c:h val="0.92020426193132265"/>
        </c:manualLayout>
      </c:layout>
      <c:barChart>
        <c:barDir val="bar"/>
        <c:grouping val="clustered"/>
        <c:varyColors val="0"/>
        <c:ser>
          <c:idx val="0"/>
          <c:order val="0"/>
          <c:tx>
            <c:strRef>
              <c:f>Taul1!$B$3</c:f>
              <c:strCache>
                <c:ptCount val="1"/>
                <c:pt idx="0">
                  <c:v>X</c:v>
                </c:pt>
              </c:strCache>
            </c:strRef>
          </c:tx>
          <c:spPr>
            <a:solidFill>
              <a:srgbClr val="96F000"/>
            </a:solidFill>
          </c:spPr>
          <c:invertIfNegative val="0"/>
          <c:dLbls>
            <c:numFmt formatCode="#,##0" sourceLinked="0"/>
            <c:spPr>
              <a:noFill/>
              <a:ln>
                <a:noFill/>
              </a:ln>
              <a:effectLst/>
            </c:spPr>
            <c:txPr>
              <a:bodyPr/>
              <a:lstStyle/>
              <a:p>
                <a:pPr>
                  <a:defRPr sz="1200" b="0">
                    <a:solidFill>
                      <a:srgbClr val="444444"/>
                    </a:solidFill>
                    <a:latin typeface="Calibri" panose="020F0502020204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Taul1!$A$4:$A$25</c:f>
              <c:strCache>
                <c:ptCount val="22"/>
                <c:pt idx="0">
                  <c:v>Kotona olevien lasten ikä</c:v>
                </c:pt>
                <c:pt idx="1">
                  <c:v>0-2 vuotta</c:v>
                </c:pt>
                <c:pt idx="2">
                  <c:v>3-6 vuotta</c:v>
                </c:pt>
                <c:pt idx="3">
                  <c:v>7-12 vuotta</c:v>
                </c:pt>
                <c:pt idx="4">
                  <c:v>13-15 vuotta</c:v>
                </c:pt>
                <c:pt idx="5">
                  <c:v>16-17 vuotta</c:v>
                </c:pt>
                <c:pt idx="6">
                  <c:v>Ei lapsia</c:v>
                </c:pt>
                <c:pt idx="7">
                  <c:v>Talouden bruttotulot vuodessa</c:v>
                </c:pt>
                <c:pt idx="8">
                  <c:v>Alle 20 000 euroa/vuosi</c:v>
                </c:pt>
                <c:pt idx="9">
                  <c:v>20 001-40 000 euroa/vuosi</c:v>
                </c:pt>
                <c:pt idx="10">
                  <c:v>40 001-60 000 euroa/vuosi</c:v>
                </c:pt>
                <c:pt idx="11">
                  <c:v>Yli 60 000 euroa/vuosi</c:v>
                </c:pt>
                <c:pt idx="12">
                  <c:v>Ei osaa sanoa/ei halua vastata</c:v>
                </c:pt>
                <c:pt idx="13">
                  <c:v>Kuntatyyppi</c:v>
                </c:pt>
                <c:pt idx="14">
                  <c:v>Suurkaupungit</c:v>
                </c:pt>
                <c:pt idx="15">
                  <c:v>Muut kaupungit</c:v>
                </c:pt>
                <c:pt idx="16">
                  <c:v>Muut kunnat</c:v>
                </c:pt>
                <c:pt idx="17">
                  <c:v>Suuralue</c:v>
                </c:pt>
                <c:pt idx="18">
                  <c:v>Helsinki-Uusimaa</c:v>
                </c:pt>
                <c:pt idx="19">
                  <c:v>Etelä-Suomi</c:v>
                </c:pt>
                <c:pt idx="20">
                  <c:v>Länsi-Suomi</c:v>
                </c:pt>
                <c:pt idx="21">
                  <c:v>Pohjois- ja Itä-Suomi</c:v>
                </c:pt>
              </c:strCache>
            </c:strRef>
          </c:cat>
          <c:val>
            <c:numRef>
              <c:f>Taul1!$B$4:$B$25</c:f>
              <c:numCache>
                <c:formatCode>General</c:formatCode>
                <c:ptCount val="22"/>
                <c:pt idx="1">
                  <c:v>7</c:v>
                </c:pt>
                <c:pt idx="2">
                  <c:v>11</c:v>
                </c:pt>
                <c:pt idx="3">
                  <c:v>12</c:v>
                </c:pt>
                <c:pt idx="4">
                  <c:v>8</c:v>
                </c:pt>
                <c:pt idx="5">
                  <c:v>9</c:v>
                </c:pt>
                <c:pt idx="6">
                  <c:v>68</c:v>
                </c:pt>
                <c:pt idx="8">
                  <c:v>13</c:v>
                </c:pt>
                <c:pt idx="9">
                  <c:v>23</c:v>
                </c:pt>
                <c:pt idx="10">
                  <c:v>21</c:v>
                </c:pt>
                <c:pt idx="11">
                  <c:v>25</c:v>
                </c:pt>
                <c:pt idx="12">
                  <c:v>17</c:v>
                </c:pt>
                <c:pt idx="14">
                  <c:v>44</c:v>
                </c:pt>
                <c:pt idx="15">
                  <c:v>40</c:v>
                </c:pt>
                <c:pt idx="16">
                  <c:v>16</c:v>
                </c:pt>
                <c:pt idx="18">
                  <c:v>30</c:v>
                </c:pt>
                <c:pt idx="19">
                  <c:v>15</c:v>
                </c:pt>
                <c:pt idx="20">
                  <c:v>30</c:v>
                </c:pt>
                <c:pt idx="21">
                  <c:v>25</c:v>
                </c:pt>
              </c:numCache>
            </c:numRef>
          </c:val>
          <c:extLst xmlns:c16r2="http://schemas.microsoft.com/office/drawing/2015/06/chart">
            <c:ext xmlns:c16="http://schemas.microsoft.com/office/drawing/2014/chart" uri="{C3380CC4-5D6E-409C-BE32-E72D297353CC}">
              <c16:uniqueId val="{00000000-48ED-4C50-9ABF-174A478F7D18}"/>
            </c:ext>
          </c:extLst>
        </c:ser>
        <c:dLbls>
          <c:showLegendKey val="0"/>
          <c:showVal val="0"/>
          <c:showCatName val="0"/>
          <c:showSerName val="0"/>
          <c:showPercent val="0"/>
          <c:showBubbleSize val="0"/>
        </c:dLbls>
        <c:gapWidth val="25"/>
        <c:axId val="78488320"/>
        <c:axId val="78489856"/>
      </c:barChart>
      <c:catAx>
        <c:axId val="78488320"/>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78489856"/>
        <c:crosses val="autoZero"/>
        <c:auto val="1"/>
        <c:lblAlgn val="ctr"/>
        <c:lblOffset val="100"/>
        <c:tickLblSkip val="1"/>
        <c:noMultiLvlLbl val="0"/>
      </c:catAx>
      <c:valAx>
        <c:axId val="78489856"/>
        <c:scaling>
          <c:orientation val="minMax"/>
          <c:max val="100"/>
          <c:min val="0"/>
        </c:scaling>
        <c:delete val="0"/>
        <c:axPos val="t"/>
        <c:majorGridlines>
          <c:spPr>
            <a:ln w="6350">
              <a:solidFill>
                <a:srgbClr val="BCBEC0"/>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a:solidFill>
                      <a:srgbClr val="444444"/>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nchor="ctr" anchorCtr="1"/>
          <a:lstStyle/>
          <a:p>
            <a:pPr>
              <a:defRPr>
                <a:solidFill>
                  <a:srgbClr val="444444"/>
                </a:solidFill>
                <a:latin typeface="Calibri" panose="020F0502020204030204" pitchFamily="34" charset="0"/>
                <a:cs typeface="Arial" panose="020B0604020202020204" pitchFamily="34" charset="0"/>
              </a:defRPr>
            </a:pPr>
            <a:endParaRPr lang="en-US"/>
          </a:p>
        </c:txPr>
        <c:crossAx val="78488320"/>
        <c:crosses val="autoZero"/>
        <c:crossBetween val="between"/>
        <c:majorUnit val="10"/>
        <c:minorUnit val="1"/>
      </c:valAx>
      <c:spPr>
        <a:ln w="6350">
          <a:noFill/>
        </a:ln>
      </c:spPr>
    </c:plotArea>
    <c:plotVisOnly val="1"/>
    <c:dispBlanksAs val="gap"/>
    <c:showDLblsOverMax val="0"/>
  </c:chart>
  <c:spPr>
    <a:ln>
      <a:noFill/>
    </a:ln>
  </c:spPr>
  <c:txPr>
    <a:bodyPr/>
    <a:lstStyle/>
    <a:p>
      <a:pPr>
        <a:defRPr sz="1200">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77514664632842"/>
          <c:y val="7.6050299207403013E-2"/>
          <c:w val="0.51600268316925713"/>
          <c:h val="0.85839690562908821"/>
        </c:manualLayout>
      </c:layout>
      <c:barChart>
        <c:barDir val="bar"/>
        <c:grouping val="stacked"/>
        <c:varyColors val="0"/>
        <c:ser>
          <c:idx val="0"/>
          <c:order val="0"/>
          <c:tx>
            <c:strRef>
              <c:f>Taul1!$B$4</c:f>
              <c:strCache>
                <c:ptCount val="1"/>
                <c:pt idx="0">
                  <c:v>Erittäin tärkeää</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Taul1!$A$5:$A$24</c:f>
              <c:strCache>
                <c:ptCount val="20"/>
                <c:pt idx="0">
                  <c:v>Lahjoitan säännöllisesti hyväntekeväisyyteen</c:v>
                </c:pt>
                <c:pt idx="1">
                  <c:v>Sopii minuun erittäin hyvin, n=210</c:v>
                </c:pt>
                <c:pt idx="2">
                  <c:v>Sopii minuun jossain määrin, n=331</c:v>
                </c:pt>
                <c:pt idx="3">
                  <c:v>Ei sovi minuun lainkaan, n=463</c:v>
                </c:pt>
                <c:pt idx="4">
                  <c:v>Koen, että yksityishenkilö voi omalla toiminnallaan vaikuttaa maailman tilaan</c:v>
                </c:pt>
                <c:pt idx="5">
                  <c:v>Sopii minuun erittäin hyvin, n=358</c:v>
                </c:pt>
                <c:pt idx="6">
                  <c:v>Sopii minuun jossain määrin, n=422</c:v>
                </c:pt>
                <c:pt idx="7">
                  <c:v>Ei sovi minuun lainkaan, n=224</c:v>
                </c:pt>
                <c:pt idx="8">
                  <c:v>Tutustun mielelläni ihmisiin muista kulttuureista</c:v>
                </c:pt>
                <c:pt idx="9">
                  <c:v>Sopii minuun erittäin hyvin, n=526</c:v>
                </c:pt>
                <c:pt idx="10">
                  <c:v>Sopii minuun jossain määrin, n=346</c:v>
                </c:pt>
                <c:pt idx="11">
                  <c:v>Ei sovi minuun lainkaan, n=132</c:v>
                </c:pt>
                <c:pt idx="12">
                  <c:v>Olen uskonnollinen ihminen</c:v>
                </c:pt>
                <c:pt idx="13">
                  <c:v>Sopii minuun erittäin hyvin, n=180</c:v>
                </c:pt>
                <c:pt idx="14">
                  <c:v>Sopii minuun jossain määrin, n=310</c:v>
                </c:pt>
                <c:pt idx="15">
                  <c:v>Ei sovi minuun lainkaan, n=514</c:v>
                </c:pt>
                <c:pt idx="16">
                  <c:v>Olen matkustanut kehitysmaissa</c:v>
                </c:pt>
                <c:pt idx="17">
                  <c:v>Sopii minuun erittäin hyvin, n=127</c:v>
                </c:pt>
                <c:pt idx="18">
                  <c:v>Sopii minuun jossain määrin, n=115</c:v>
                </c:pt>
                <c:pt idx="19">
                  <c:v>Ei sovi minuun lainkaan, n=762</c:v>
                </c:pt>
              </c:strCache>
            </c:strRef>
          </c:cat>
          <c:val>
            <c:numRef>
              <c:f>Taul1!$B$5:$B$24</c:f>
              <c:numCache>
                <c:formatCode>General</c:formatCode>
                <c:ptCount val="20"/>
                <c:pt idx="1">
                  <c:v>63.825600000000001</c:v>
                </c:pt>
                <c:pt idx="2">
                  <c:v>50.514180000000003</c:v>
                </c:pt>
                <c:pt idx="3">
                  <c:v>36.144179999999999</c:v>
                </c:pt>
                <c:pt idx="5">
                  <c:v>60.084229999999998</c:v>
                </c:pt>
                <c:pt idx="6">
                  <c:v>45.386249999999997</c:v>
                </c:pt>
                <c:pt idx="7">
                  <c:v>28.106169999999999</c:v>
                </c:pt>
                <c:pt idx="9">
                  <c:v>58.009309999999999</c:v>
                </c:pt>
                <c:pt idx="10">
                  <c:v>37.882440000000003</c:v>
                </c:pt>
                <c:pt idx="11">
                  <c:v>22.162130000000001</c:v>
                </c:pt>
                <c:pt idx="13">
                  <c:v>53.540790000000001</c:v>
                </c:pt>
                <c:pt idx="14">
                  <c:v>41.46828</c:v>
                </c:pt>
                <c:pt idx="15">
                  <c:v>48.057270000000003</c:v>
                </c:pt>
                <c:pt idx="17">
                  <c:v>51.982410000000002</c:v>
                </c:pt>
                <c:pt idx="18">
                  <c:v>64.511390000000006</c:v>
                </c:pt>
                <c:pt idx="19">
                  <c:v>43.16328</c:v>
                </c:pt>
              </c:numCache>
            </c:numRef>
          </c:val>
          <c:extLst xmlns:c16r2="http://schemas.microsoft.com/office/drawing/2015/06/chart">
            <c:ext xmlns:c16="http://schemas.microsoft.com/office/drawing/2014/chart" uri="{C3380CC4-5D6E-409C-BE32-E72D297353CC}">
              <c16:uniqueId val="{00000000-229A-4306-9765-DAA01E0CEEAD}"/>
            </c:ext>
          </c:extLst>
        </c:ser>
        <c:ser>
          <c:idx val="1"/>
          <c:order val="1"/>
          <c:tx>
            <c:strRef>
              <c:f>Taul1!$C$4</c:f>
              <c:strCache>
                <c:ptCount val="1"/>
                <c:pt idx="0">
                  <c:v>Melko tärkeää</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Taul1!$A$5:$A$24</c:f>
              <c:strCache>
                <c:ptCount val="20"/>
                <c:pt idx="0">
                  <c:v>Lahjoitan säännöllisesti hyväntekeväisyyteen</c:v>
                </c:pt>
                <c:pt idx="1">
                  <c:v>Sopii minuun erittäin hyvin, n=210</c:v>
                </c:pt>
                <c:pt idx="2">
                  <c:v>Sopii minuun jossain määrin, n=331</c:v>
                </c:pt>
                <c:pt idx="3">
                  <c:v>Ei sovi minuun lainkaan, n=463</c:v>
                </c:pt>
                <c:pt idx="4">
                  <c:v>Koen, että yksityishenkilö voi omalla toiminnallaan vaikuttaa maailman tilaan</c:v>
                </c:pt>
                <c:pt idx="5">
                  <c:v>Sopii minuun erittäin hyvin, n=358</c:v>
                </c:pt>
                <c:pt idx="6">
                  <c:v>Sopii minuun jossain määrin, n=422</c:v>
                </c:pt>
                <c:pt idx="7">
                  <c:v>Ei sovi minuun lainkaan, n=224</c:v>
                </c:pt>
                <c:pt idx="8">
                  <c:v>Tutustun mielelläni ihmisiin muista kulttuureista</c:v>
                </c:pt>
                <c:pt idx="9">
                  <c:v>Sopii minuun erittäin hyvin, n=526</c:v>
                </c:pt>
                <c:pt idx="10">
                  <c:v>Sopii minuun jossain määrin, n=346</c:v>
                </c:pt>
                <c:pt idx="11">
                  <c:v>Ei sovi minuun lainkaan, n=132</c:v>
                </c:pt>
                <c:pt idx="12">
                  <c:v>Olen uskonnollinen ihminen</c:v>
                </c:pt>
                <c:pt idx="13">
                  <c:v>Sopii minuun erittäin hyvin, n=180</c:v>
                </c:pt>
                <c:pt idx="14">
                  <c:v>Sopii minuun jossain määrin, n=310</c:v>
                </c:pt>
                <c:pt idx="15">
                  <c:v>Ei sovi minuun lainkaan, n=514</c:v>
                </c:pt>
                <c:pt idx="16">
                  <c:v>Olen matkustanut kehitysmaissa</c:v>
                </c:pt>
                <c:pt idx="17">
                  <c:v>Sopii minuun erittäin hyvin, n=127</c:v>
                </c:pt>
                <c:pt idx="18">
                  <c:v>Sopii minuun jossain määrin, n=115</c:v>
                </c:pt>
                <c:pt idx="19">
                  <c:v>Ei sovi minuun lainkaan, n=762</c:v>
                </c:pt>
              </c:strCache>
            </c:strRef>
          </c:cat>
          <c:val>
            <c:numRef>
              <c:f>Taul1!$C$5:$C$24</c:f>
              <c:numCache>
                <c:formatCode>General</c:formatCode>
                <c:ptCount val="20"/>
                <c:pt idx="1">
                  <c:v>29.483370000000001</c:v>
                </c:pt>
                <c:pt idx="2">
                  <c:v>42.361229999999999</c:v>
                </c:pt>
                <c:pt idx="3">
                  <c:v>44.753999999999998</c:v>
                </c:pt>
                <c:pt idx="5">
                  <c:v>33.053139999999999</c:v>
                </c:pt>
                <c:pt idx="6">
                  <c:v>45.839390000000002</c:v>
                </c:pt>
                <c:pt idx="7">
                  <c:v>41.948590000000003</c:v>
                </c:pt>
                <c:pt idx="9">
                  <c:v>34.359439999999999</c:v>
                </c:pt>
                <c:pt idx="10">
                  <c:v>48.755189999999999</c:v>
                </c:pt>
                <c:pt idx="11">
                  <c:v>45.19079</c:v>
                </c:pt>
                <c:pt idx="13">
                  <c:v>36.585720000000002</c:v>
                </c:pt>
                <c:pt idx="14">
                  <c:v>49.998699999999999</c:v>
                </c:pt>
                <c:pt idx="15">
                  <c:v>36.310609999999997</c:v>
                </c:pt>
                <c:pt idx="17">
                  <c:v>34.492220000000003</c:v>
                </c:pt>
                <c:pt idx="18">
                  <c:v>29.949660000000002</c:v>
                </c:pt>
                <c:pt idx="19">
                  <c:v>43.369349999999997</c:v>
                </c:pt>
              </c:numCache>
            </c:numRef>
          </c:val>
          <c:extLst xmlns:c16r2="http://schemas.microsoft.com/office/drawing/2015/06/chart">
            <c:ext xmlns:c16="http://schemas.microsoft.com/office/drawing/2014/chart" uri="{C3380CC4-5D6E-409C-BE32-E72D297353CC}">
              <c16:uniqueId val="{00000001-229A-4306-9765-DAA01E0CEEAD}"/>
            </c:ext>
          </c:extLst>
        </c:ser>
        <c:ser>
          <c:idx val="2"/>
          <c:order val="2"/>
          <c:tx>
            <c:strRef>
              <c:f>Taul1!$D$4</c:f>
              <c:strCache>
                <c:ptCount val="1"/>
                <c:pt idx="0">
                  <c:v>Melko vähämerkityksistä</c:v>
                </c:pt>
              </c:strCache>
            </c:strRef>
          </c:tx>
          <c:spPr>
            <a:solidFill>
              <a:srgbClr val="F5A2FD"/>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229A-4306-9765-DAA01E0CEEAD}"/>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Taul1!$A$5:$A$24</c:f>
              <c:strCache>
                <c:ptCount val="20"/>
                <c:pt idx="0">
                  <c:v>Lahjoitan säännöllisesti hyväntekeväisyyteen</c:v>
                </c:pt>
                <c:pt idx="1">
                  <c:v>Sopii minuun erittäin hyvin, n=210</c:v>
                </c:pt>
                <c:pt idx="2">
                  <c:v>Sopii minuun jossain määrin, n=331</c:v>
                </c:pt>
                <c:pt idx="3">
                  <c:v>Ei sovi minuun lainkaan, n=463</c:v>
                </c:pt>
                <c:pt idx="4">
                  <c:v>Koen, että yksityishenkilö voi omalla toiminnallaan vaikuttaa maailman tilaan</c:v>
                </c:pt>
                <c:pt idx="5">
                  <c:v>Sopii minuun erittäin hyvin, n=358</c:v>
                </c:pt>
                <c:pt idx="6">
                  <c:v>Sopii minuun jossain määrin, n=422</c:v>
                </c:pt>
                <c:pt idx="7">
                  <c:v>Ei sovi minuun lainkaan, n=224</c:v>
                </c:pt>
                <c:pt idx="8">
                  <c:v>Tutustun mielelläni ihmisiin muista kulttuureista</c:v>
                </c:pt>
                <c:pt idx="9">
                  <c:v>Sopii minuun erittäin hyvin, n=526</c:v>
                </c:pt>
                <c:pt idx="10">
                  <c:v>Sopii minuun jossain määrin, n=346</c:v>
                </c:pt>
                <c:pt idx="11">
                  <c:v>Ei sovi minuun lainkaan, n=132</c:v>
                </c:pt>
                <c:pt idx="12">
                  <c:v>Olen uskonnollinen ihminen</c:v>
                </c:pt>
                <c:pt idx="13">
                  <c:v>Sopii minuun erittäin hyvin, n=180</c:v>
                </c:pt>
                <c:pt idx="14">
                  <c:v>Sopii minuun jossain määrin, n=310</c:v>
                </c:pt>
                <c:pt idx="15">
                  <c:v>Ei sovi minuun lainkaan, n=514</c:v>
                </c:pt>
                <c:pt idx="16">
                  <c:v>Olen matkustanut kehitysmaissa</c:v>
                </c:pt>
                <c:pt idx="17">
                  <c:v>Sopii minuun erittäin hyvin, n=127</c:v>
                </c:pt>
                <c:pt idx="18">
                  <c:v>Sopii minuun jossain määrin, n=115</c:v>
                </c:pt>
                <c:pt idx="19">
                  <c:v>Ei sovi minuun lainkaan, n=762</c:v>
                </c:pt>
              </c:strCache>
            </c:strRef>
          </c:cat>
          <c:val>
            <c:numRef>
              <c:f>Taul1!$D$5:$D$24</c:f>
              <c:numCache>
                <c:formatCode>General</c:formatCode>
                <c:ptCount val="20"/>
                <c:pt idx="1">
                  <c:v>5.3987600000000002</c:v>
                </c:pt>
                <c:pt idx="2">
                  <c:v>6.5889300000000004</c:v>
                </c:pt>
                <c:pt idx="3">
                  <c:v>14.539429999999999</c:v>
                </c:pt>
                <c:pt idx="5">
                  <c:v>5.2706099999999996</c:v>
                </c:pt>
                <c:pt idx="6">
                  <c:v>7.5880999999999998</c:v>
                </c:pt>
                <c:pt idx="7">
                  <c:v>22.896139999999999</c:v>
                </c:pt>
                <c:pt idx="9">
                  <c:v>6.0527800000000003</c:v>
                </c:pt>
                <c:pt idx="10">
                  <c:v>10.95321</c:v>
                </c:pt>
                <c:pt idx="11">
                  <c:v>25.208950000000002</c:v>
                </c:pt>
                <c:pt idx="13">
                  <c:v>6.9972799999999999</c:v>
                </c:pt>
                <c:pt idx="14">
                  <c:v>7.0760899999999998</c:v>
                </c:pt>
                <c:pt idx="15">
                  <c:v>12.556850000000001</c:v>
                </c:pt>
                <c:pt idx="17">
                  <c:v>11.37345</c:v>
                </c:pt>
                <c:pt idx="18">
                  <c:v>4.2747400000000004</c:v>
                </c:pt>
                <c:pt idx="19">
                  <c:v>10.657349999999999</c:v>
                </c:pt>
              </c:numCache>
            </c:numRef>
          </c:val>
          <c:extLst xmlns:c16r2="http://schemas.microsoft.com/office/drawing/2015/06/chart">
            <c:ext xmlns:c16="http://schemas.microsoft.com/office/drawing/2014/chart" uri="{C3380CC4-5D6E-409C-BE32-E72D297353CC}">
              <c16:uniqueId val="{00000003-229A-4306-9765-DAA01E0CEEAD}"/>
            </c:ext>
          </c:extLst>
        </c:ser>
        <c:ser>
          <c:idx val="3"/>
          <c:order val="3"/>
          <c:tx>
            <c:strRef>
              <c:f>Taul1!$E$4</c:f>
              <c:strCache>
                <c:ptCount val="1"/>
                <c:pt idx="0">
                  <c:v>Yhdentekevää</c:v>
                </c:pt>
              </c:strCache>
            </c:strRef>
          </c:tx>
          <c:spPr>
            <a:solidFill>
              <a:srgbClr val="D070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Taul1!$A$5:$A$24</c:f>
              <c:strCache>
                <c:ptCount val="20"/>
                <c:pt idx="0">
                  <c:v>Lahjoitan säännöllisesti hyväntekeväisyyteen</c:v>
                </c:pt>
                <c:pt idx="1">
                  <c:v>Sopii minuun erittäin hyvin, n=210</c:v>
                </c:pt>
                <c:pt idx="2">
                  <c:v>Sopii minuun jossain määrin, n=331</c:v>
                </c:pt>
                <c:pt idx="3">
                  <c:v>Ei sovi minuun lainkaan, n=463</c:v>
                </c:pt>
                <c:pt idx="4">
                  <c:v>Koen, että yksityishenkilö voi omalla toiminnallaan vaikuttaa maailman tilaan</c:v>
                </c:pt>
                <c:pt idx="5">
                  <c:v>Sopii minuun erittäin hyvin, n=358</c:v>
                </c:pt>
                <c:pt idx="6">
                  <c:v>Sopii minuun jossain määrin, n=422</c:v>
                </c:pt>
                <c:pt idx="7">
                  <c:v>Ei sovi minuun lainkaan, n=224</c:v>
                </c:pt>
                <c:pt idx="8">
                  <c:v>Tutustun mielelläni ihmisiin muista kulttuureista</c:v>
                </c:pt>
                <c:pt idx="9">
                  <c:v>Sopii minuun erittäin hyvin, n=526</c:v>
                </c:pt>
                <c:pt idx="10">
                  <c:v>Sopii minuun jossain määrin, n=346</c:v>
                </c:pt>
                <c:pt idx="11">
                  <c:v>Ei sovi minuun lainkaan, n=132</c:v>
                </c:pt>
                <c:pt idx="12">
                  <c:v>Olen uskonnollinen ihminen</c:v>
                </c:pt>
                <c:pt idx="13">
                  <c:v>Sopii minuun erittäin hyvin, n=180</c:v>
                </c:pt>
                <c:pt idx="14">
                  <c:v>Sopii minuun jossain määrin, n=310</c:v>
                </c:pt>
                <c:pt idx="15">
                  <c:v>Ei sovi minuun lainkaan, n=514</c:v>
                </c:pt>
                <c:pt idx="16">
                  <c:v>Olen matkustanut kehitysmaissa</c:v>
                </c:pt>
                <c:pt idx="17">
                  <c:v>Sopii minuun erittäin hyvin, n=127</c:v>
                </c:pt>
                <c:pt idx="18">
                  <c:v>Sopii minuun jossain määrin, n=115</c:v>
                </c:pt>
                <c:pt idx="19">
                  <c:v>Ei sovi minuun lainkaan, n=762</c:v>
                </c:pt>
              </c:strCache>
            </c:strRef>
          </c:cat>
          <c:val>
            <c:numRef>
              <c:f>Taul1!$E$5:$E$24</c:f>
              <c:numCache>
                <c:formatCode>General</c:formatCode>
                <c:ptCount val="20"/>
                <c:pt idx="1">
                  <c:v>0.29399999999999998</c:v>
                </c:pt>
                <c:pt idx="2">
                  <c:v>0.53566000000000003</c:v>
                </c:pt>
                <c:pt idx="3">
                  <c:v>4.17333</c:v>
                </c:pt>
                <c:pt idx="5">
                  <c:v>0.95655000000000001</c:v>
                </c:pt>
                <c:pt idx="6">
                  <c:v>0.92584</c:v>
                </c:pt>
                <c:pt idx="7">
                  <c:v>6.75563</c:v>
                </c:pt>
                <c:pt idx="9">
                  <c:v>1.45594</c:v>
                </c:pt>
                <c:pt idx="10">
                  <c:v>2.3136299999999999</c:v>
                </c:pt>
                <c:pt idx="11">
                  <c:v>4.8352599999999999</c:v>
                </c:pt>
                <c:pt idx="13">
                  <c:v>1.5117</c:v>
                </c:pt>
                <c:pt idx="14">
                  <c:v>1.2933300000000001</c:v>
                </c:pt>
                <c:pt idx="15">
                  <c:v>2.8355899999999998</c:v>
                </c:pt>
                <c:pt idx="17">
                  <c:v>0.35296</c:v>
                </c:pt>
                <c:pt idx="18">
                  <c:v>1.2642</c:v>
                </c:pt>
                <c:pt idx="19">
                  <c:v>2.57477</c:v>
                </c:pt>
              </c:numCache>
            </c:numRef>
          </c:val>
          <c:extLst xmlns:c16r2="http://schemas.microsoft.com/office/drawing/2015/06/chart">
            <c:ext xmlns:c16="http://schemas.microsoft.com/office/drawing/2014/chart" uri="{C3380CC4-5D6E-409C-BE32-E72D297353CC}">
              <c16:uniqueId val="{00000004-229A-4306-9765-DAA01E0CEEAD}"/>
            </c:ext>
          </c:extLst>
        </c:ser>
        <c:ser>
          <c:idx val="4"/>
          <c:order val="4"/>
          <c:tx>
            <c:strRef>
              <c:f>Taul1!$F$4</c:f>
              <c:strCache>
                <c:ptCount val="1"/>
                <c:pt idx="0">
                  <c:v>Ei osaa sanoa</c:v>
                </c:pt>
              </c:strCache>
            </c:strRef>
          </c:tx>
          <c:spPr>
            <a:solidFill>
              <a:srgbClr val="E1E1E1"/>
            </a:solidFill>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Taul1!$A$5:$A$24</c:f>
              <c:strCache>
                <c:ptCount val="20"/>
                <c:pt idx="0">
                  <c:v>Lahjoitan säännöllisesti hyväntekeväisyyteen</c:v>
                </c:pt>
                <c:pt idx="1">
                  <c:v>Sopii minuun erittäin hyvin, n=210</c:v>
                </c:pt>
                <c:pt idx="2">
                  <c:v>Sopii minuun jossain määrin, n=331</c:v>
                </c:pt>
                <c:pt idx="3">
                  <c:v>Ei sovi minuun lainkaan, n=463</c:v>
                </c:pt>
                <c:pt idx="4">
                  <c:v>Koen, että yksityishenkilö voi omalla toiminnallaan vaikuttaa maailman tilaan</c:v>
                </c:pt>
                <c:pt idx="5">
                  <c:v>Sopii minuun erittäin hyvin, n=358</c:v>
                </c:pt>
                <c:pt idx="6">
                  <c:v>Sopii minuun jossain määrin, n=422</c:v>
                </c:pt>
                <c:pt idx="7">
                  <c:v>Ei sovi minuun lainkaan, n=224</c:v>
                </c:pt>
                <c:pt idx="8">
                  <c:v>Tutustun mielelläni ihmisiin muista kulttuureista</c:v>
                </c:pt>
                <c:pt idx="9">
                  <c:v>Sopii minuun erittäin hyvin, n=526</c:v>
                </c:pt>
                <c:pt idx="10">
                  <c:v>Sopii minuun jossain määrin, n=346</c:v>
                </c:pt>
                <c:pt idx="11">
                  <c:v>Ei sovi minuun lainkaan, n=132</c:v>
                </c:pt>
                <c:pt idx="12">
                  <c:v>Olen uskonnollinen ihminen</c:v>
                </c:pt>
                <c:pt idx="13">
                  <c:v>Sopii minuun erittäin hyvin, n=180</c:v>
                </c:pt>
                <c:pt idx="14">
                  <c:v>Sopii minuun jossain määrin, n=310</c:v>
                </c:pt>
                <c:pt idx="15">
                  <c:v>Ei sovi minuun lainkaan, n=514</c:v>
                </c:pt>
                <c:pt idx="16">
                  <c:v>Olen matkustanut kehitysmaissa</c:v>
                </c:pt>
                <c:pt idx="17">
                  <c:v>Sopii minuun erittäin hyvin, n=127</c:v>
                </c:pt>
                <c:pt idx="18">
                  <c:v>Sopii minuun jossain määrin, n=115</c:v>
                </c:pt>
                <c:pt idx="19">
                  <c:v>Ei sovi minuun lainkaan, n=762</c:v>
                </c:pt>
              </c:strCache>
            </c:strRef>
          </c:cat>
          <c:val>
            <c:numRef>
              <c:f>Taul1!$F$5:$F$24</c:f>
              <c:numCache>
                <c:formatCode>General</c:formatCode>
                <c:ptCount val="20"/>
                <c:pt idx="1">
                  <c:v>0.99826999999999999</c:v>
                </c:pt>
                <c:pt idx="3">
                  <c:v>0.38906000000000002</c:v>
                </c:pt>
                <c:pt idx="5">
                  <c:v>0.63546999999999998</c:v>
                </c:pt>
                <c:pt idx="6">
                  <c:v>0.26042999999999999</c:v>
                </c:pt>
                <c:pt idx="7">
                  <c:v>0.29348000000000002</c:v>
                </c:pt>
                <c:pt idx="9">
                  <c:v>0.12253</c:v>
                </c:pt>
                <c:pt idx="10">
                  <c:v>9.5519999999999994E-2</c:v>
                </c:pt>
                <c:pt idx="11">
                  <c:v>2.6028699999999998</c:v>
                </c:pt>
                <c:pt idx="13">
                  <c:v>1.3645099999999999</c:v>
                </c:pt>
                <c:pt idx="14">
                  <c:v>0.1636</c:v>
                </c:pt>
                <c:pt idx="15">
                  <c:v>0.23968</c:v>
                </c:pt>
                <c:pt idx="17">
                  <c:v>1.7989599999999999</c:v>
                </c:pt>
                <c:pt idx="19">
                  <c:v>0.23524999999999999</c:v>
                </c:pt>
              </c:numCache>
            </c:numRef>
          </c:val>
          <c:extLst xmlns:c16r2="http://schemas.microsoft.com/office/drawing/2015/06/chart">
            <c:ext xmlns:c16="http://schemas.microsoft.com/office/drawing/2014/chart" uri="{C3380CC4-5D6E-409C-BE32-E72D297353CC}">
              <c16:uniqueId val="{00000005-229A-4306-9765-DAA01E0CEEAD}"/>
            </c:ext>
          </c:extLst>
        </c:ser>
        <c:dLbls>
          <c:showLegendKey val="0"/>
          <c:showVal val="0"/>
          <c:showCatName val="0"/>
          <c:showSerName val="0"/>
          <c:showPercent val="0"/>
          <c:showBubbleSize val="0"/>
        </c:dLbls>
        <c:gapWidth val="20"/>
        <c:overlap val="100"/>
        <c:axId val="38236928"/>
        <c:axId val="38238464"/>
      </c:barChart>
      <c:catAx>
        <c:axId val="38236928"/>
        <c:scaling>
          <c:orientation val="maxMin"/>
        </c:scaling>
        <c:delete val="0"/>
        <c:axPos val="l"/>
        <c:numFmt formatCode="General" sourceLinked="0"/>
        <c:majorTickMark val="none"/>
        <c:minorTickMark val="none"/>
        <c:tickLblPos val="low"/>
        <c:spPr>
          <a:ln>
            <a:noFill/>
          </a:ln>
        </c:spPr>
        <c:txPr>
          <a:bodyPr/>
          <a:lstStyle/>
          <a:p>
            <a:pPr>
              <a:defRPr sz="1100">
                <a:solidFill>
                  <a:srgbClr val="444444"/>
                </a:solidFill>
                <a:latin typeface="Calibri" panose="020F0502020204030204" pitchFamily="34" charset="0"/>
                <a:cs typeface="Arial" panose="020B0604020202020204" pitchFamily="34" charset="0"/>
              </a:defRPr>
            </a:pPr>
            <a:endParaRPr lang="en-US"/>
          </a:p>
        </c:txPr>
        <c:crossAx val="38238464"/>
        <c:crosses val="autoZero"/>
        <c:auto val="1"/>
        <c:lblAlgn val="ctr"/>
        <c:lblOffset val="100"/>
        <c:tickLblSkip val="1"/>
        <c:noMultiLvlLbl val="0"/>
      </c:catAx>
      <c:valAx>
        <c:axId val="3823846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8236928"/>
        <c:crosses val="autoZero"/>
        <c:crossBetween val="between"/>
        <c:majorUnit val="10"/>
        <c:minorUnit val="1"/>
      </c:valAx>
      <c:spPr>
        <a:ln>
          <a:noFill/>
        </a:ln>
      </c:spPr>
    </c:plotArea>
    <c:legend>
      <c:legendPos val="t"/>
      <c:layout>
        <c:manualLayout>
          <c:xMode val="edge"/>
          <c:yMode val="edge"/>
          <c:x val="0.31471016189638662"/>
          <c:y val="1.7559605756640465E-2"/>
          <c:w val="0.61710899206068992"/>
          <c:h val="5.830232334971798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6823833734852"/>
          <c:y val="7.6050299207403013E-2"/>
          <c:w val="0.53787004137489047"/>
          <c:h val="0.85839690562908821"/>
        </c:manualLayout>
      </c:layout>
      <c:barChart>
        <c:barDir val="bar"/>
        <c:grouping val="stacked"/>
        <c:varyColors val="0"/>
        <c:ser>
          <c:idx val="0"/>
          <c:order val="0"/>
          <c:tx>
            <c:strRef>
              <c:f>Taul1!$B$4</c:f>
              <c:strCache>
                <c:ptCount val="1"/>
                <c:pt idx="0">
                  <c:v>Erittäin tärkeää</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Taul1!$A$5:$A$20</c:f>
              <c:strCache>
                <c:ptCount val="16"/>
                <c:pt idx="0">
                  <c:v>Teen vapaaehtoistyötä</c:v>
                </c:pt>
                <c:pt idx="1">
                  <c:v>Sopii minuun erittäin hyvin, n=157</c:v>
                </c:pt>
                <c:pt idx="2">
                  <c:v>Sopii minuun jossain määrin, n=223</c:v>
                </c:pt>
                <c:pt idx="3">
                  <c:v>Ei sovi minuun lainkaan, n=624</c:v>
                </c:pt>
                <c:pt idx="4">
                  <c:v>Pyrin valitsemaan vastuullisesti valmistettuja tuotteita</c:v>
                </c:pt>
                <c:pt idx="5">
                  <c:v>Sopii minuun erittäin hyvin, n=351</c:v>
                </c:pt>
                <c:pt idx="6">
                  <c:v>Sopii minuun jossain määrin, n=489</c:v>
                </c:pt>
                <c:pt idx="7">
                  <c:v>Ei sovi minuun lainkaan, n=164</c:v>
                </c:pt>
                <c:pt idx="8">
                  <c:v>Seuraan aktiivisesti maailman tapahtumia</c:v>
                </c:pt>
                <c:pt idx="9">
                  <c:v>Sopii minuun erittäin hyvin, n=481</c:v>
                </c:pt>
                <c:pt idx="10">
                  <c:v>Sopii minuun jossain määrin, n=431</c:v>
                </c:pt>
                <c:pt idx="11">
                  <c:v>Ei sovi minuun lainkaan, n=92</c:v>
                </c:pt>
                <c:pt idx="12">
                  <c:v>Tunnen henkilökohtaisesti ihmisiä, jotka ovat kotoisin kehitysmaista</c:v>
                </c:pt>
                <c:pt idx="13">
                  <c:v>Sopii minuun erittäin hyvin, n=233</c:v>
                </c:pt>
                <c:pt idx="14">
                  <c:v>Sopii minuun jossain määrin, n=211</c:v>
                </c:pt>
                <c:pt idx="15">
                  <c:v>Ei sovi minuun lainkaan, n=560</c:v>
                </c:pt>
              </c:strCache>
            </c:strRef>
          </c:cat>
          <c:val>
            <c:numRef>
              <c:f>Taul1!$B$5:$B$20</c:f>
              <c:numCache>
                <c:formatCode>General</c:formatCode>
                <c:ptCount val="16"/>
                <c:pt idx="1">
                  <c:v>52.170760000000001</c:v>
                </c:pt>
                <c:pt idx="2">
                  <c:v>47.717170000000003</c:v>
                </c:pt>
                <c:pt idx="3">
                  <c:v>45.169609999999999</c:v>
                </c:pt>
                <c:pt idx="5">
                  <c:v>53.076410000000003</c:v>
                </c:pt>
                <c:pt idx="6">
                  <c:v>47.175310000000003</c:v>
                </c:pt>
                <c:pt idx="7">
                  <c:v>30.745000000000001</c:v>
                </c:pt>
                <c:pt idx="9">
                  <c:v>55.965870000000002</c:v>
                </c:pt>
                <c:pt idx="10">
                  <c:v>40.248190000000001</c:v>
                </c:pt>
                <c:pt idx="11">
                  <c:v>29.96735</c:v>
                </c:pt>
                <c:pt idx="13">
                  <c:v>50.320349999999998</c:v>
                </c:pt>
                <c:pt idx="14">
                  <c:v>56.044370000000001</c:v>
                </c:pt>
                <c:pt idx="15">
                  <c:v>41.296230000000001</c:v>
                </c:pt>
              </c:numCache>
            </c:numRef>
          </c:val>
          <c:extLst xmlns:c16r2="http://schemas.microsoft.com/office/drawing/2015/06/chart">
            <c:ext xmlns:c16="http://schemas.microsoft.com/office/drawing/2014/chart" uri="{C3380CC4-5D6E-409C-BE32-E72D297353CC}">
              <c16:uniqueId val="{00000000-229A-4306-9765-DAA01E0CEEAD}"/>
            </c:ext>
          </c:extLst>
        </c:ser>
        <c:ser>
          <c:idx val="1"/>
          <c:order val="1"/>
          <c:tx>
            <c:strRef>
              <c:f>Taul1!$C$4</c:f>
              <c:strCache>
                <c:ptCount val="1"/>
                <c:pt idx="0">
                  <c:v>Melko tärkeää</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Taul1!$A$5:$A$20</c:f>
              <c:strCache>
                <c:ptCount val="16"/>
                <c:pt idx="0">
                  <c:v>Teen vapaaehtoistyötä</c:v>
                </c:pt>
                <c:pt idx="1">
                  <c:v>Sopii minuun erittäin hyvin, n=157</c:v>
                </c:pt>
                <c:pt idx="2">
                  <c:v>Sopii minuun jossain määrin, n=223</c:v>
                </c:pt>
                <c:pt idx="3">
                  <c:v>Ei sovi minuun lainkaan, n=624</c:v>
                </c:pt>
                <c:pt idx="4">
                  <c:v>Pyrin valitsemaan vastuullisesti valmistettuja tuotteita</c:v>
                </c:pt>
                <c:pt idx="5">
                  <c:v>Sopii minuun erittäin hyvin, n=351</c:v>
                </c:pt>
                <c:pt idx="6">
                  <c:v>Sopii minuun jossain määrin, n=489</c:v>
                </c:pt>
                <c:pt idx="7">
                  <c:v>Ei sovi minuun lainkaan, n=164</c:v>
                </c:pt>
                <c:pt idx="8">
                  <c:v>Seuraan aktiivisesti maailman tapahtumia</c:v>
                </c:pt>
                <c:pt idx="9">
                  <c:v>Sopii minuun erittäin hyvin, n=481</c:v>
                </c:pt>
                <c:pt idx="10">
                  <c:v>Sopii minuun jossain määrin, n=431</c:v>
                </c:pt>
                <c:pt idx="11">
                  <c:v>Ei sovi minuun lainkaan, n=92</c:v>
                </c:pt>
                <c:pt idx="12">
                  <c:v>Tunnen henkilökohtaisesti ihmisiä, jotka ovat kotoisin kehitysmaista</c:v>
                </c:pt>
                <c:pt idx="13">
                  <c:v>Sopii minuun erittäin hyvin, n=233</c:v>
                </c:pt>
                <c:pt idx="14">
                  <c:v>Sopii minuun jossain määrin, n=211</c:v>
                </c:pt>
                <c:pt idx="15">
                  <c:v>Ei sovi minuun lainkaan, n=560</c:v>
                </c:pt>
              </c:strCache>
            </c:strRef>
          </c:cat>
          <c:val>
            <c:numRef>
              <c:f>Taul1!$C$5:$C$20</c:f>
              <c:numCache>
                <c:formatCode>General</c:formatCode>
                <c:ptCount val="16"/>
                <c:pt idx="1">
                  <c:v>35.031379999999999</c:v>
                </c:pt>
                <c:pt idx="2">
                  <c:v>45.335120000000003</c:v>
                </c:pt>
                <c:pt idx="3">
                  <c:v>40.201700000000002</c:v>
                </c:pt>
                <c:pt idx="5">
                  <c:v>35.348790000000001</c:v>
                </c:pt>
                <c:pt idx="6">
                  <c:v>42.823799999999999</c:v>
                </c:pt>
                <c:pt idx="7">
                  <c:v>46.0595</c:v>
                </c:pt>
                <c:pt idx="9">
                  <c:v>31.101289999999999</c:v>
                </c:pt>
                <c:pt idx="10">
                  <c:v>50.394590000000001</c:v>
                </c:pt>
                <c:pt idx="11">
                  <c:v>46.300750000000001</c:v>
                </c:pt>
                <c:pt idx="13">
                  <c:v>37.689239999999998</c:v>
                </c:pt>
                <c:pt idx="14">
                  <c:v>32.327829999999999</c:v>
                </c:pt>
                <c:pt idx="15">
                  <c:v>45.608260000000001</c:v>
                </c:pt>
              </c:numCache>
            </c:numRef>
          </c:val>
          <c:extLst xmlns:c16r2="http://schemas.microsoft.com/office/drawing/2015/06/chart">
            <c:ext xmlns:c16="http://schemas.microsoft.com/office/drawing/2014/chart" uri="{C3380CC4-5D6E-409C-BE32-E72D297353CC}">
              <c16:uniqueId val="{00000001-229A-4306-9765-DAA01E0CEEAD}"/>
            </c:ext>
          </c:extLst>
        </c:ser>
        <c:ser>
          <c:idx val="2"/>
          <c:order val="2"/>
          <c:tx>
            <c:strRef>
              <c:f>Taul1!$D$4</c:f>
              <c:strCache>
                <c:ptCount val="1"/>
                <c:pt idx="0">
                  <c:v>Melko vähämerkityksistä</c:v>
                </c:pt>
              </c:strCache>
            </c:strRef>
          </c:tx>
          <c:spPr>
            <a:solidFill>
              <a:srgbClr val="F5A2FD"/>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229A-4306-9765-DAA01E0CEEAD}"/>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Taul1!$A$5:$A$20</c:f>
              <c:strCache>
                <c:ptCount val="16"/>
                <c:pt idx="0">
                  <c:v>Teen vapaaehtoistyötä</c:v>
                </c:pt>
                <c:pt idx="1">
                  <c:v>Sopii minuun erittäin hyvin, n=157</c:v>
                </c:pt>
                <c:pt idx="2">
                  <c:v>Sopii minuun jossain määrin, n=223</c:v>
                </c:pt>
                <c:pt idx="3">
                  <c:v>Ei sovi minuun lainkaan, n=624</c:v>
                </c:pt>
                <c:pt idx="4">
                  <c:v>Pyrin valitsemaan vastuullisesti valmistettuja tuotteita</c:v>
                </c:pt>
                <c:pt idx="5">
                  <c:v>Sopii minuun erittäin hyvin, n=351</c:v>
                </c:pt>
                <c:pt idx="6">
                  <c:v>Sopii minuun jossain määrin, n=489</c:v>
                </c:pt>
                <c:pt idx="7">
                  <c:v>Ei sovi minuun lainkaan, n=164</c:v>
                </c:pt>
                <c:pt idx="8">
                  <c:v>Seuraan aktiivisesti maailman tapahtumia</c:v>
                </c:pt>
                <c:pt idx="9">
                  <c:v>Sopii minuun erittäin hyvin, n=481</c:v>
                </c:pt>
                <c:pt idx="10">
                  <c:v>Sopii minuun jossain määrin, n=431</c:v>
                </c:pt>
                <c:pt idx="11">
                  <c:v>Ei sovi minuun lainkaan, n=92</c:v>
                </c:pt>
                <c:pt idx="12">
                  <c:v>Tunnen henkilökohtaisesti ihmisiä, jotka ovat kotoisin kehitysmaista</c:v>
                </c:pt>
                <c:pt idx="13">
                  <c:v>Sopii minuun erittäin hyvin, n=233</c:v>
                </c:pt>
                <c:pt idx="14">
                  <c:v>Sopii minuun jossain määrin, n=211</c:v>
                </c:pt>
                <c:pt idx="15">
                  <c:v>Ei sovi minuun lainkaan, n=560</c:v>
                </c:pt>
              </c:strCache>
            </c:strRef>
          </c:cat>
          <c:val>
            <c:numRef>
              <c:f>Taul1!$D$5:$D$20</c:f>
              <c:numCache>
                <c:formatCode>General</c:formatCode>
                <c:ptCount val="16"/>
                <c:pt idx="1">
                  <c:v>9.9861500000000003</c:v>
                </c:pt>
                <c:pt idx="2">
                  <c:v>5.4666699999999997</c:v>
                </c:pt>
                <c:pt idx="3">
                  <c:v>11.738989999999999</c:v>
                </c:pt>
                <c:pt idx="5">
                  <c:v>8.7649500000000007</c:v>
                </c:pt>
                <c:pt idx="6">
                  <c:v>8.7714400000000001</c:v>
                </c:pt>
                <c:pt idx="7">
                  <c:v>16.875889999999998</c:v>
                </c:pt>
                <c:pt idx="9">
                  <c:v>10.23302</c:v>
                </c:pt>
                <c:pt idx="10">
                  <c:v>7.5909599999999999</c:v>
                </c:pt>
                <c:pt idx="11">
                  <c:v>18.689869999999999</c:v>
                </c:pt>
                <c:pt idx="13">
                  <c:v>7.8777999999999997</c:v>
                </c:pt>
                <c:pt idx="14">
                  <c:v>9.6406899999999993</c:v>
                </c:pt>
                <c:pt idx="15">
                  <c:v>10.9855</c:v>
                </c:pt>
              </c:numCache>
            </c:numRef>
          </c:val>
          <c:extLst xmlns:c16r2="http://schemas.microsoft.com/office/drawing/2015/06/chart">
            <c:ext xmlns:c16="http://schemas.microsoft.com/office/drawing/2014/chart" uri="{C3380CC4-5D6E-409C-BE32-E72D297353CC}">
              <c16:uniqueId val="{00000003-229A-4306-9765-DAA01E0CEEAD}"/>
            </c:ext>
          </c:extLst>
        </c:ser>
        <c:ser>
          <c:idx val="3"/>
          <c:order val="3"/>
          <c:tx>
            <c:strRef>
              <c:f>Taul1!$E$4</c:f>
              <c:strCache>
                <c:ptCount val="1"/>
                <c:pt idx="0">
                  <c:v>Yhdentekevää</c:v>
                </c:pt>
              </c:strCache>
            </c:strRef>
          </c:tx>
          <c:spPr>
            <a:solidFill>
              <a:srgbClr val="D070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Taul1!$A$5:$A$20</c:f>
              <c:strCache>
                <c:ptCount val="16"/>
                <c:pt idx="0">
                  <c:v>Teen vapaaehtoistyötä</c:v>
                </c:pt>
                <c:pt idx="1">
                  <c:v>Sopii minuun erittäin hyvin, n=157</c:v>
                </c:pt>
                <c:pt idx="2">
                  <c:v>Sopii minuun jossain määrin, n=223</c:v>
                </c:pt>
                <c:pt idx="3">
                  <c:v>Ei sovi minuun lainkaan, n=624</c:v>
                </c:pt>
                <c:pt idx="4">
                  <c:v>Pyrin valitsemaan vastuullisesti valmistettuja tuotteita</c:v>
                </c:pt>
                <c:pt idx="5">
                  <c:v>Sopii minuun erittäin hyvin, n=351</c:v>
                </c:pt>
                <c:pt idx="6">
                  <c:v>Sopii minuun jossain määrin, n=489</c:v>
                </c:pt>
                <c:pt idx="7">
                  <c:v>Ei sovi minuun lainkaan, n=164</c:v>
                </c:pt>
                <c:pt idx="8">
                  <c:v>Seuraan aktiivisesti maailman tapahtumia</c:v>
                </c:pt>
                <c:pt idx="9">
                  <c:v>Sopii minuun erittäin hyvin, n=481</c:v>
                </c:pt>
                <c:pt idx="10">
                  <c:v>Sopii minuun jossain määrin, n=431</c:v>
                </c:pt>
                <c:pt idx="11">
                  <c:v>Ei sovi minuun lainkaan, n=92</c:v>
                </c:pt>
                <c:pt idx="12">
                  <c:v>Tunnen henkilökohtaisesti ihmisiä, jotka ovat kotoisin kehitysmaista</c:v>
                </c:pt>
                <c:pt idx="13">
                  <c:v>Sopii minuun erittäin hyvin, n=233</c:v>
                </c:pt>
                <c:pt idx="14">
                  <c:v>Sopii minuun jossain määrin, n=211</c:v>
                </c:pt>
                <c:pt idx="15">
                  <c:v>Ei sovi minuun lainkaan, n=560</c:v>
                </c:pt>
              </c:strCache>
            </c:strRef>
          </c:cat>
          <c:val>
            <c:numRef>
              <c:f>Taul1!$E$5:$E$20</c:f>
              <c:numCache>
                <c:formatCode>General</c:formatCode>
                <c:ptCount val="16"/>
                <c:pt idx="1">
                  <c:v>0.99739999999999995</c:v>
                </c:pt>
                <c:pt idx="2">
                  <c:v>1.34243</c:v>
                </c:pt>
                <c:pt idx="3">
                  <c:v>2.7595900000000002</c:v>
                </c:pt>
                <c:pt idx="5">
                  <c:v>2.0127000000000002</c:v>
                </c:pt>
                <c:pt idx="6">
                  <c:v>1.16225</c:v>
                </c:pt>
                <c:pt idx="7">
                  <c:v>5.7835999999999999</c:v>
                </c:pt>
                <c:pt idx="9">
                  <c:v>2.24864</c:v>
                </c:pt>
                <c:pt idx="10">
                  <c:v>1.52864</c:v>
                </c:pt>
                <c:pt idx="11">
                  <c:v>4.2365300000000001</c:v>
                </c:pt>
                <c:pt idx="13">
                  <c:v>3.15381</c:v>
                </c:pt>
                <c:pt idx="14">
                  <c:v>1.98712</c:v>
                </c:pt>
                <c:pt idx="15">
                  <c:v>1.7767900000000001</c:v>
                </c:pt>
              </c:numCache>
            </c:numRef>
          </c:val>
          <c:extLst xmlns:c16r2="http://schemas.microsoft.com/office/drawing/2015/06/chart">
            <c:ext xmlns:c16="http://schemas.microsoft.com/office/drawing/2014/chart" uri="{C3380CC4-5D6E-409C-BE32-E72D297353CC}">
              <c16:uniqueId val="{00000004-229A-4306-9765-DAA01E0CEEAD}"/>
            </c:ext>
          </c:extLst>
        </c:ser>
        <c:ser>
          <c:idx val="4"/>
          <c:order val="4"/>
          <c:tx>
            <c:strRef>
              <c:f>Taul1!$F$4</c:f>
              <c:strCache>
                <c:ptCount val="1"/>
                <c:pt idx="0">
                  <c:v>Ei osaa sanoa</c:v>
                </c:pt>
              </c:strCache>
            </c:strRef>
          </c:tx>
          <c:spPr>
            <a:solidFill>
              <a:srgbClr val="E1E1E1"/>
            </a:solidFill>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Taul1!$A$5:$A$20</c:f>
              <c:strCache>
                <c:ptCount val="16"/>
                <c:pt idx="0">
                  <c:v>Teen vapaaehtoistyötä</c:v>
                </c:pt>
                <c:pt idx="1">
                  <c:v>Sopii minuun erittäin hyvin, n=157</c:v>
                </c:pt>
                <c:pt idx="2">
                  <c:v>Sopii minuun jossain määrin, n=223</c:v>
                </c:pt>
                <c:pt idx="3">
                  <c:v>Ei sovi minuun lainkaan, n=624</c:v>
                </c:pt>
                <c:pt idx="4">
                  <c:v>Pyrin valitsemaan vastuullisesti valmistettuja tuotteita</c:v>
                </c:pt>
                <c:pt idx="5">
                  <c:v>Sopii minuun erittäin hyvin, n=351</c:v>
                </c:pt>
                <c:pt idx="6">
                  <c:v>Sopii minuun jossain määrin, n=489</c:v>
                </c:pt>
                <c:pt idx="7">
                  <c:v>Ei sovi minuun lainkaan, n=164</c:v>
                </c:pt>
                <c:pt idx="8">
                  <c:v>Seuraan aktiivisesti maailman tapahtumia</c:v>
                </c:pt>
                <c:pt idx="9">
                  <c:v>Sopii minuun erittäin hyvin, n=481</c:v>
                </c:pt>
                <c:pt idx="10">
                  <c:v>Sopii minuun jossain määrin, n=431</c:v>
                </c:pt>
                <c:pt idx="11">
                  <c:v>Ei sovi minuun lainkaan, n=92</c:v>
                </c:pt>
                <c:pt idx="12">
                  <c:v>Tunnen henkilökohtaisesti ihmisiä, jotka ovat kotoisin kehitysmaista</c:v>
                </c:pt>
                <c:pt idx="13">
                  <c:v>Sopii minuun erittäin hyvin, n=233</c:v>
                </c:pt>
                <c:pt idx="14">
                  <c:v>Sopii minuun jossain määrin, n=211</c:v>
                </c:pt>
                <c:pt idx="15">
                  <c:v>Ei sovi minuun lainkaan, n=560</c:v>
                </c:pt>
              </c:strCache>
            </c:strRef>
          </c:cat>
          <c:val>
            <c:numRef>
              <c:f>Taul1!$F$5:$F$20</c:f>
              <c:numCache>
                <c:formatCode>General</c:formatCode>
                <c:ptCount val="16"/>
                <c:pt idx="1">
                  <c:v>1.8143199999999999</c:v>
                </c:pt>
                <c:pt idx="2">
                  <c:v>0.1386</c:v>
                </c:pt>
                <c:pt idx="3">
                  <c:v>0.13011</c:v>
                </c:pt>
                <c:pt idx="5">
                  <c:v>0.79715999999999998</c:v>
                </c:pt>
                <c:pt idx="6">
                  <c:v>6.7199999999999996E-2</c:v>
                </c:pt>
                <c:pt idx="7">
                  <c:v>0.53600999999999999</c:v>
                </c:pt>
                <c:pt idx="9">
                  <c:v>0.45118999999999998</c:v>
                </c:pt>
                <c:pt idx="10">
                  <c:v>0.23762</c:v>
                </c:pt>
                <c:pt idx="11">
                  <c:v>0.80549999999999999</c:v>
                </c:pt>
                <c:pt idx="13">
                  <c:v>0.95881000000000005</c:v>
                </c:pt>
                <c:pt idx="15">
                  <c:v>0.33322000000000002</c:v>
                </c:pt>
              </c:numCache>
            </c:numRef>
          </c:val>
          <c:extLst xmlns:c16r2="http://schemas.microsoft.com/office/drawing/2015/06/chart">
            <c:ext xmlns:c16="http://schemas.microsoft.com/office/drawing/2014/chart" uri="{C3380CC4-5D6E-409C-BE32-E72D297353CC}">
              <c16:uniqueId val="{00000005-229A-4306-9765-DAA01E0CEEAD}"/>
            </c:ext>
          </c:extLst>
        </c:ser>
        <c:dLbls>
          <c:showLegendKey val="0"/>
          <c:showVal val="0"/>
          <c:showCatName val="0"/>
          <c:showSerName val="0"/>
          <c:showPercent val="0"/>
          <c:showBubbleSize val="0"/>
        </c:dLbls>
        <c:gapWidth val="25"/>
        <c:overlap val="100"/>
        <c:axId val="38441344"/>
        <c:axId val="38442880"/>
      </c:barChart>
      <c:catAx>
        <c:axId val="38441344"/>
        <c:scaling>
          <c:orientation val="maxMin"/>
        </c:scaling>
        <c:delete val="0"/>
        <c:axPos val="l"/>
        <c:numFmt formatCode="General" sourceLinked="0"/>
        <c:majorTickMark val="none"/>
        <c:minorTickMark val="none"/>
        <c:tickLblPos val="low"/>
        <c:spPr>
          <a:ln>
            <a:noFill/>
          </a:ln>
        </c:spPr>
        <c:txPr>
          <a:bodyPr/>
          <a:lstStyle/>
          <a:p>
            <a:pPr>
              <a:defRPr sz="1200">
                <a:solidFill>
                  <a:srgbClr val="444444"/>
                </a:solidFill>
                <a:latin typeface="Calibri" panose="020F0502020204030204" pitchFamily="34" charset="0"/>
                <a:cs typeface="Arial" panose="020B0604020202020204" pitchFamily="34" charset="0"/>
              </a:defRPr>
            </a:pPr>
            <a:endParaRPr lang="en-US"/>
          </a:p>
        </c:txPr>
        <c:crossAx val="38442880"/>
        <c:crosses val="autoZero"/>
        <c:auto val="1"/>
        <c:lblAlgn val="ctr"/>
        <c:lblOffset val="100"/>
        <c:tickLblSkip val="1"/>
        <c:noMultiLvlLbl val="0"/>
      </c:catAx>
      <c:valAx>
        <c:axId val="38442880"/>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8441344"/>
        <c:crosses val="autoZero"/>
        <c:crossBetween val="between"/>
        <c:majorUnit val="10"/>
        <c:minorUnit val="1"/>
      </c:valAx>
      <c:spPr>
        <a:ln>
          <a:noFill/>
        </a:ln>
      </c:spPr>
    </c:plotArea>
    <c:legend>
      <c:legendPos val="t"/>
      <c:layout>
        <c:manualLayout>
          <c:xMode val="edge"/>
          <c:yMode val="edge"/>
          <c:x val="0.31355924830661641"/>
          <c:y val="1.7559605756640465E-2"/>
          <c:w val="0.61941081924023034"/>
          <c:h val="5.830232334971798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36368869436739"/>
          <c:y val="0.1264984641769068"/>
          <c:w val="0.68824750478308816"/>
          <c:h val="0.80794874643558123"/>
        </c:manualLayout>
      </c:layout>
      <c:barChart>
        <c:barDir val="bar"/>
        <c:grouping val="stacked"/>
        <c:varyColors val="0"/>
        <c:ser>
          <c:idx val="0"/>
          <c:order val="0"/>
          <c:tx>
            <c:strRef>
              <c:f>Taul1!$B$4</c:f>
              <c:strCache>
                <c:ptCount val="1"/>
                <c:pt idx="0">
                  <c:v>Sopii minuun
erittäin hyvin</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Taul1!$A$5:$A$13</c:f>
              <c:strCache>
                <c:ptCount val="9"/>
                <c:pt idx="0">
                  <c:v>Tutustun mielelläni ihmisiin muista kulttuureista</c:v>
                </c:pt>
                <c:pt idx="1">
                  <c:v>Seuraan aktiivisesti maailman tapahtumia</c:v>
                </c:pt>
                <c:pt idx="2">
                  <c:v>Pyrin valitsemaan vastuullisesti valmistettuja tuotteita</c:v>
                </c:pt>
                <c:pt idx="3">
                  <c:v>Koen, että yksityishenkilö voi omalla toiminnallaan vaikuttaa maailman tilaan</c:v>
                </c:pt>
                <c:pt idx="4">
                  <c:v>Tunnen henkilökohtaisesti ihmisiä, jotka ovat kotoisin kehitysmaista</c:v>
                </c:pt>
                <c:pt idx="5">
                  <c:v>Lahjoitan säännöllisesti hyväntekeväisyyteen</c:v>
                </c:pt>
                <c:pt idx="6">
                  <c:v>Olen uskonnollinen ihminen</c:v>
                </c:pt>
                <c:pt idx="7">
                  <c:v>Teen vapaaehtoistyötä</c:v>
                </c:pt>
                <c:pt idx="8">
                  <c:v>Olen matkustanut kehitysmaissa</c:v>
                </c:pt>
              </c:strCache>
            </c:strRef>
          </c:cat>
          <c:val>
            <c:numRef>
              <c:f>Taul1!$B$5:$B$13</c:f>
              <c:numCache>
                <c:formatCode>General</c:formatCode>
                <c:ptCount val="9"/>
                <c:pt idx="0">
                  <c:v>53.642180000000003</c:v>
                </c:pt>
                <c:pt idx="1">
                  <c:v>48.569940000000003</c:v>
                </c:pt>
                <c:pt idx="2">
                  <c:v>35.735660000000003</c:v>
                </c:pt>
                <c:pt idx="3">
                  <c:v>34.485169999999997</c:v>
                </c:pt>
                <c:pt idx="4">
                  <c:v>22.85596</c:v>
                </c:pt>
                <c:pt idx="5">
                  <c:v>21.952400000000001</c:v>
                </c:pt>
                <c:pt idx="6">
                  <c:v>16.06026</c:v>
                </c:pt>
                <c:pt idx="7">
                  <c:v>15.701309999999999</c:v>
                </c:pt>
                <c:pt idx="8">
                  <c:v>12.18169</c:v>
                </c:pt>
              </c:numCache>
            </c:numRef>
          </c:val>
          <c:extLst xmlns:c16r2="http://schemas.microsoft.com/office/drawing/2015/06/chart">
            <c:ext xmlns:c16="http://schemas.microsoft.com/office/drawing/2014/chart" uri="{C3380CC4-5D6E-409C-BE32-E72D297353CC}">
              <c16:uniqueId val="{00000000-75E8-40FC-9B74-3632793D2F99}"/>
            </c:ext>
          </c:extLst>
        </c:ser>
        <c:ser>
          <c:idx val="1"/>
          <c:order val="1"/>
          <c:tx>
            <c:strRef>
              <c:f>Taul1!$C$4</c:f>
              <c:strCache>
                <c:ptCount val="1"/>
                <c:pt idx="0">
                  <c:v>Sopii minuun
jossain määrin</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Taul1!$A$5:$A$13</c:f>
              <c:strCache>
                <c:ptCount val="9"/>
                <c:pt idx="0">
                  <c:v>Tutustun mielelläni ihmisiin muista kulttuureista</c:v>
                </c:pt>
                <c:pt idx="1">
                  <c:v>Seuraan aktiivisesti maailman tapahtumia</c:v>
                </c:pt>
                <c:pt idx="2">
                  <c:v>Pyrin valitsemaan vastuullisesti valmistettuja tuotteita</c:v>
                </c:pt>
                <c:pt idx="3">
                  <c:v>Koen, että yksityishenkilö voi omalla toiminnallaan vaikuttaa maailman tilaan</c:v>
                </c:pt>
                <c:pt idx="4">
                  <c:v>Tunnen henkilökohtaisesti ihmisiä, jotka ovat kotoisin kehitysmaista</c:v>
                </c:pt>
                <c:pt idx="5">
                  <c:v>Lahjoitan säännöllisesti hyväntekeväisyyteen</c:v>
                </c:pt>
                <c:pt idx="6">
                  <c:v>Olen uskonnollinen ihminen</c:v>
                </c:pt>
                <c:pt idx="7">
                  <c:v>Teen vapaaehtoistyötä</c:v>
                </c:pt>
                <c:pt idx="8">
                  <c:v>Olen matkustanut kehitysmaissa</c:v>
                </c:pt>
              </c:strCache>
            </c:strRef>
          </c:cat>
          <c:val>
            <c:numRef>
              <c:f>Taul1!$C$5:$C$13</c:f>
              <c:numCache>
                <c:formatCode>General</c:formatCode>
                <c:ptCount val="9"/>
                <c:pt idx="0">
                  <c:v>34.927930000000003</c:v>
                </c:pt>
                <c:pt idx="1">
                  <c:v>41.701880000000003</c:v>
                </c:pt>
                <c:pt idx="2">
                  <c:v>49.645119999999999</c:v>
                </c:pt>
                <c:pt idx="3">
                  <c:v>44.839280000000002</c:v>
                </c:pt>
                <c:pt idx="4">
                  <c:v>23.890070000000001</c:v>
                </c:pt>
                <c:pt idx="5">
                  <c:v>32.437049999999999</c:v>
                </c:pt>
                <c:pt idx="6">
                  <c:v>31.20082</c:v>
                </c:pt>
                <c:pt idx="7">
                  <c:v>24.071549999999998</c:v>
                </c:pt>
                <c:pt idx="8">
                  <c:v>12.38762</c:v>
                </c:pt>
              </c:numCache>
            </c:numRef>
          </c:val>
          <c:extLst xmlns:c16r2="http://schemas.microsoft.com/office/drawing/2015/06/chart">
            <c:ext xmlns:c16="http://schemas.microsoft.com/office/drawing/2014/chart" uri="{C3380CC4-5D6E-409C-BE32-E72D297353CC}">
              <c16:uniqueId val="{00000001-75E8-40FC-9B74-3632793D2F99}"/>
            </c:ext>
          </c:extLst>
        </c:ser>
        <c:ser>
          <c:idx val="2"/>
          <c:order val="2"/>
          <c:tx>
            <c:strRef>
              <c:f>Taul1!$D$4</c:f>
              <c:strCache>
                <c:ptCount val="1"/>
                <c:pt idx="0">
                  <c:v>Ei sovi minuun
lainkaan</c:v>
                </c:pt>
              </c:strCache>
            </c:strRef>
          </c:tx>
          <c:spPr>
            <a:solidFill>
              <a:srgbClr val="F5A2FD"/>
            </a:solidFill>
            <a:ln>
              <a:noFill/>
            </a:ln>
          </c:spPr>
          <c:invertIfNegative val="0"/>
          <c:dPt>
            <c:idx val="5"/>
            <c:invertIfNegative val="0"/>
            <c:bubble3D val="0"/>
            <c:extLst xmlns:c16r2="http://schemas.microsoft.com/office/drawing/2015/06/chart">
              <c:ext xmlns:c16="http://schemas.microsoft.com/office/drawing/2014/chart" uri="{C3380CC4-5D6E-409C-BE32-E72D297353CC}">
                <c16:uniqueId val="{00000002-75E8-40FC-9B74-3632793D2F99}"/>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Taul1!$A$5:$A$13</c:f>
              <c:strCache>
                <c:ptCount val="9"/>
                <c:pt idx="0">
                  <c:v>Tutustun mielelläni ihmisiin muista kulttuureista</c:v>
                </c:pt>
                <c:pt idx="1">
                  <c:v>Seuraan aktiivisesti maailman tapahtumia</c:v>
                </c:pt>
                <c:pt idx="2">
                  <c:v>Pyrin valitsemaan vastuullisesti valmistettuja tuotteita</c:v>
                </c:pt>
                <c:pt idx="3">
                  <c:v>Koen, että yksityishenkilö voi omalla toiminnallaan vaikuttaa maailman tilaan</c:v>
                </c:pt>
                <c:pt idx="4">
                  <c:v>Tunnen henkilökohtaisesti ihmisiä, jotka ovat kotoisin kehitysmaista</c:v>
                </c:pt>
                <c:pt idx="5">
                  <c:v>Lahjoitan säännöllisesti hyväntekeväisyyteen</c:v>
                </c:pt>
                <c:pt idx="6">
                  <c:v>Olen uskonnollinen ihminen</c:v>
                </c:pt>
                <c:pt idx="7">
                  <c:v>Teen vapaaehtoistyötä</c:v>
                </c:pt>
                <c:pt idx="8">
                  <c:v>Olen matkustanut kehitysmaissa</c:v>
                </c:pt>
              </c:strCache>
            </c:strRef>
          </c:cat>
          <c:val>
            <c:numRef>
              <c:f>Taul1!$D$5:$D$13</c:f>
              <c:numCache>
                <c:formatCode>General</c:formatCode>
                <c:ptCount val="9"/>
                <c:pt idx="0">
                  <c:v>11.42989</c:v>
                </c:pt>
                <c:pt idx="1">
                  <c:v>9.72818</c:v>
                </c:pt>
                <c:pt idx="2">
                  <c:v>14.61922</c:v>
                </c:pt>
                <c:pt idx="3">
                  <c:v>20.675550000000001</c:v>
                </c:pt>
                <c:pt idx="4">
                  <c:v>53.253959999999999</c:v>
                </c:pt>
                <c:pt idx="5">
                  <c:v>45.610550000000003</c:v>
                </c:pt>
                <c:pt idx="6">
                  <c:v>52.73892</c:v>
                </c:pt>
                <c:pt idx="7">
                  <c:v>60.227139999999999</c:v>
                </c:pt>
                <c:pt idx="8">
                  <c:v>75.430689999999998</c:v>
                </c:pt>
              </c:numCache>
            </c:numRef>
          </c:val>
          <c:extLst xmlns:c16r2="http://schemas.microsoft.com/office/drawing/2015/06/chart">
            <c:ext xmlns:c16="http://schemas.microsoft.com/office/drawing/2014/chart" uri="{C3380CC4-5D6E-409C-BE32-E72D297353CC}">
              <c16:uniqueId val="{00000003-75E8-40FC-9B74-3632793D2F99}"/>
            </c:ext>
          </c:extLst>
        </c:ser>
        <c:dLbls>
          <c:showLegendKey val="0"/>
          <c:showVal val="0"/>
          <c:showCatName val="0"/>
          <c:showSerName val="0"/>
          <c:showPercent val="0"/>
          <c:showBubbleSize val="0"/>
        </c:dLbls>
        <c:gapWidth val="30"/>
        <c:overlap val="100"/>
        <c:axId val="38583296"/>
        <c:axId val="38589184"/>
      </c:barChart>
      <c:catAx>
        <c:axId val="38583296"/>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8589184"/>
        <c:crosses val="autoZero"/>
        <c:auto val="1"/>
        <c:lblAlgn val="ctr"/>
        <c:lblOffset val="100"/>
        <c:tickLblSkip val="1"/>
        <c:noMultiLvlLbl val="0"/>
      </c:catAx>
      <c:valAx>
        <c:axId val="3858918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8583296"/>
        <c:crosses val="autoZero"/>
        <c:crossBetween val="between"/>
        <c:majorUnit val="10"/>
        <c:minorUnit val="1"/>
      </c:valAx>
      <c:spPr>
        <a:ln>
          <a:noFill/>
        </a:ln>
      </c:spPr>
    </c:plotArea>
    <c:legend>
      <c:legendPos val="t"/>
      <c:layout>
        <c:manualLayout>
          <c:xMode val="edge"/>
          <c:yMode val="edge"/>
          <c:x val="0.27501814274808439"/>
          <c:y val="2.2869928250016675E-2"/>
          <c:w val="0.68618755070363402"/>
          <c:h val="9.0164258309975237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11189997527797"/>
          <c:y val="1.2420372697243342E-2"/>
          <c:w val="0.61366585734181367"/>
          <c:h val="0.92020426193132265"/>
        </c:manualLayout>
      </c:layout>
      <c:barChart>
        <c:barDir val="bar"/>
        <c:grouping val="clustered"/>
        <c:varyColors val="0"/>
        <c:ser>
          <c:idx val="0"/>
          <c:order val="0"/>
          <c:tx>
            <c:strRef>
              <c:f>Taul1!$B$4</c:f>
              <c:strCache>
                <c:ptCount val="1"/>
                <c:pt idx="0">
                  <c:v>2018, n=1004</c:v>
                </c:pt>
              </c:strCache>
            </c:strRef>
          </c:tx>
          <c:spPr>
            <a:solidFill>
              <a:srgbClr val="96F000"/>
            </a:solidFill>
          </c:spPr>
          <c:invertIfNegative val="0"/>
          <c:dLbls>
            <c:numFmt formatCode="#,##0" sourceLinked="0"/>
            <c:spPr>
              <a:noFill/>
              <a:ln>
                <a:noFill/>
              </a:ln>
              <a:effectLst/>
            </c:spPr>
            <c:txPr>
              <a:bodyPr/>
              <a:lstStyle/>
              <a:p>
                <a:pPr>
                  <a:defRPr sz="1200" b="0">
                    <a:solidFill>
                      <a:srgbClr val="444444"/>
                    </a:solidFill>
                    <a:latin typeface="Calibri" panose="020F050202020403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Taul1!$A$5:$A$11</c:f>
              <c:strCache>
                <c:ptCount val="7"/>
                <c:pt idx="0">
                  <c:v>Suomi voi kehitysyhteistyöllä vaikuttaa maailman vakauteen, muun muassa ehkäisemällä konflikteja ja pakolaisuutta</c:v>
                </c:pt>
                <c:pt idx="1">
                  <c:v>Suomen kaltaisilla vaurailla ja kehittyneillä mailla on moraalinen velvollisuus auttaa kaikkein heikoimmassa asemassa olevia maita</c:v>
                </c:pt>
                <c:pt idx="2">
                  <c:v>Suomi hyötyy kehitysyhteistyöstä, koska ajan kanssa se parantaa mahdollisuuksia vientiin ja muuhun kaupalliseen yhteistyöhön kehitysmaiden kanssa</c:v>
                </c:pt>
                <c:pt idx="3">
                  <c:v>Suomi on sitoutunut kehitysyhteistyön tekemiseen kansainvälisesti, muun muassa YK:ssa</c:v>
                </c:pt>
                <c:pt idx="4">
                  <c:v>Suomen antamalla kehitysavulla voidaan vaikuttaa ilmastonmuutoksen hillitsemiseen</c:v>
                </c:pt>
                <c:pt idx="5">
                  <c:v>En näe perustetta tehdä kehitysyhteistyötä</c:v>
                </c:pt>
                <c:pt idx="6">
                  <c:v>Ei osaa sanoa</c:v>
                </c:pt>
              </c:strCache>
            </c:strRef>
          </c:cat>
          <c:val>
            <c:numRef>
              <c:f>Taul1!$B$5:$B$11</c:f>
              <c:numCache>
                <c:formatCode>General</c:formatCode>
                <c:ptCount val="7"/>
                <c:pt idx="0">
                  <c:v>32.6736</c:v>
                </c:pt>
                <c:pt idx="1">
                  <c:v>31.654399999999999</c:v>
                </c:pt>
                <c:pt idx="2">
                  <c:v>10.18408</c:v>
                </c:pt>
                <c:pt idx="3">
                  <c:v>9.9340600000000006</c:v>
                </c:pt>
                <c:pt idx="4">
                  <c:v>9.8333399999999997</c:v>
                </c:pt>
                <c:pt idx="5">
                  <c:v>4.7258800000000001</c:v>
                </c:pt>
                <c:pt idx="6">
                  <c:v>0.99465000000000003</c:v>
                </c:pt>
              </c:numCache>
            </c:numRef>
          </c:val>
          <c:extLst xmlns:c16r2="http://schemas.microsoft.com/office/drawing/2015/06/chart">
            <c:ext xmlns:c16="http://schemas.microsoft.com/office/drawing/2014/chart" uri="{C3380CC4-5D6E-409C-BE32-E72D297353CC}">
              <c16:uniqueId val="{00000000-65ED-4FFF-8F40-CBEED2C80F85}"/>
            </c:ext>
          </c:extLst>
        </c:ser>
        <c:dLbls>
          <c:showLegendKey val="0"/>
          <c:showVal val="0"/>
          <c:showCatName val="0"/>
          <c:showSerName val="0"/>
          <c:showPercent val="0"/>
          <c:showBubbleSize val="0"/>
        </c:dLbls>
        <c:gapWidth val="30"/>
        <c:axId val="39213312"/>
        <c:axId val="39223296"/>
      </c:barChart>
      <c:catAx>
        <c:axId val="39213312"/>
        <c:scaling>
          <c:orientation val="maxMin"/>
        </c:scaling>
        <c:delete val="0"/>
        <c:axPos val="l"/>
        <c:numFmt formatCode="General" sourceLinked="0"/>
        <c:majorTickMark val="none"/>
        <c:minorTickMark val="none"/>
        <c:tickLblPos val="nextTo"/>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9223296"/>
        <c:crosses val="autoZero"/>
        <c:auto val="1"/>
        <c:lblAlgn val="ctr"/>
        <c:lblOffset val="100"/>
        <c:tickLblSkip val="1"/>
        <c:noMultiLvlLbl val="0"/>
      </c:catAx>
      <c:valAx>
        <c:axId val="39223296"/>
        <c:scaling>
          <c:orientation val="minMax"/>
          <c:max val="100"/>
          <c:min val="0"/>
        </c:scaling>
        <c:delete val="0"/>
        <c:axPos val="t"/>
        <c:majorGridlines>
          <c:spPr>
            <a:ln w="6350">
              <a:solidFill>
                <a:schemeClr val="bg1">
                  <a:lumMod val="75000"/>
                </a:schemeClr>
              </a:solidFill>
            </a:ln>
          </c:spPr>
        </c:majorGridlines>
        <c:title>
          <c:tx>
            <c:rich>
              <a:bodyPr/>
              <a:lstStyle/>
              <a:p>
                <a:pPr>
                  <a:defRPr b="0">
                    <a:solidFill>
                      <a:srgbClr val="444444"/>
                    </a:solidFill>
                    <a:latin typeface="Calibri" panose="020F0502020204030204" pitchFamily="34" charset="0"/>
                    <a:cs typeface="Arial" panose="020B0604020202020204" pitchFamily="34" charset="0"/>
                  </a:defRPr>
                </a:pPr>
                <a:r>
                  <a:rPr lang="fi-FI" b="0">
                    <a:solidFill>
                      <a:srgbClr val="444444"/>
                    </a:solidFill>
                    <a:latin typeface="Calibri" panose="020F0502020204030204" pitchFamily="34" charset="0"/>
                    <a:cs typeface="Arial" panose="020B0604020202020204" pitchFamily="34" charset="0"/>
                  </a:rPr>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9213312"/>
        <c:crosses val="autoZero"/>
        <c:crossBetween val="between"/>
        <c:majorUnit val="10"/>
        <c:minorUnit val="1"/>
      </c:valAx>
      <c:spPr>
        <a:ln w="6350">
          <a:noFill/>
        </a:ln>
      </c:spPr>
    </c:plotArea>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31045305033788"/>
          <c:y val="0.1264984641769068"/>
          <c:w val="0.78646737676524769"/>
          <c:h val="0.80794874643558123"/>
        </c:manualLayout>
      </c:layout>
      <c:barChart>
        <c:barDir val="bar"/>
        <c:grouping val="stacked"/>
        <c:varyColors val="0"/>
        <c:ser>
          <c:idx val="0"/>
          <c:order val="0"/>
          <c:tx>
            <c:strRef>
              <c:f>Taul1!$B$4</c:f>
              <c:strCache>
                <c:ptCount val="1"/>
                <c:pt idx="0">
                  <c:v>Voidaan, merkittävästi</c:v>
                </c:pt>
              </c:strCache>
            </c:strRef>
          </c:tx>
          <c:spPr>
            <a:solidFill>
              <a:srgbClr val="5DC4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Taul1!$A$5:$A$7</c:f>
              <c:strCache>
                <c:ptCount val="3"/>
                <c:pt idx="0">
                  <c:v>2018, n=1004</c:v>
                </c:pt>
                <c:pt idx="1">
                  <c:v>2017, n=1007</c:v>
                </c:pt>
                <c:pt idx="2">
                  <c:v>2016, n=1004</c:v>
                </c:pt>
              </c:strCache>
            </c:strRef>
          </c:cat>
          <c:val>
            <c:numRef>
              <c:f>Taul1!$B$5:$B$7</c:f>
              <c:numCache>
                <c:formatCode>General</c:formatCode>
                <c:ptCount val="3"/>
                <c:pt idx="0">
                  <c:v>33.442990000000002</c:v>
                </c:pt>
                <c:pt idx="1">
                  <c:v>30.53049</c:v>
                </c:pt>
                <c:pt idx="2">
                  <c:v>23.963699999999999</c:v>
                </c:pt>
              </c:numCache>
            </c:numRef>
          </c:val>
          <c:extLst xmlns:c16r2="http://schemas.microsoft.com/office/drawing/2015/06/chart">
            <c:ext xmlns:c16="http://schemas.microsoft.com/office/drawing/2014/chart" uri="{C3380CC4-5D6E-409C-BE32-E72D297353CC}">
              <c16:uniqueId val="{00000000-866A-41BA-8B5B-08F74A14198F}"/>
            </c:ext>
          </c:extLst>
        </c:ser>
        <c:ser>
          <c:idx val="1"/>
          <c:order val="1"/>
          <c:tx>
            <c:strRef>
              <c:f>Taul1!$C$4</c:f>
              <c:strCache>
                <c:ptCount val="1"/>
                <c:pt idx="0">
                  <c:v>Voidaan jonkin verran</c:v>
                </c:pt>
              </c:strCache>
            </c:strRef>
          </c:tx>
          <c:spPr>
            <a:solidFill>
              <a:srgbClr val="96F00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Taul1!$A$5:$A$7</c:f>
              <c:strCache>
                <c:ptCount val="3"/>
                <c:pt idx="0">
                  <c:v>2018, n=1004</c:v>
                </c:pt>
                <c:pt idx="1">
                  <c:v>2017, n=1007</c:v>
                </c:pt>
                <c:pt idx="2">
                  <c:v>2016, n=1004</c:v>
                </c:pt>
              </c:strCache>
            </c:strRef>
          </c:cat>
          <c:val>
            <c:numRef>
              <c:f>Taul1!$C$5:$C$7</c:f>
              <c:numCache>
                <c:formatCode>General</c:formatCode>
                <c:ptCount val="3"/>
                <c:pt idx="0">
                  <c:v>55.625039999999998</c:v>
                </c:pt>
                <c:pt idx="1">
                  <c:v>55.476320000000001</c:v>
                </c:pt>
                <c:pt idx="2">
                  <c:v>55.575229999999998</c:v>
                </c:pt>
              </c:numCache>
            </c:numRef>
          </c:val>
          <c:extLst xmlns:c16r2="http://schemas.microsoft.com/office/drawing/2015/06/chart">
            <c:ext xmlns:c16="http://schemas.microsoft.com/office/drawing/2014/chart" uri="{C3380CC4-5D6E-409C-BE32-E72D297353CC}">
              <c16:uniqueId val="{00000001-866A-41BA-8B5B-08F74A14198F}"/>
            </c:ext>
          </c:extLst>
        </c:ser>
        <c:ser>
          <c:idx val="2"/>
          <c:order val="2"/>
          <c:tx>
            <c:strRef>
              <c:f>Taul1!$D$4</c:f>
              <c:strCache>
                <c:ptCount val="1"/>
                <c:pt idx="0">
                  <c:v>Ei voida juuri lainkaan</c:v>
                </c:pt>
              </c:strCache>
            </c:strRef>
          </c:tx>
          <c:spPr>
            <a:solidFill>
              <a:srgbClr val="F5A2FD"/>
            </a:solidFill>
            <a:ln>
              <a:noFill/>
            </a:ln>
          </c:spPr>
          <c:invertIfNegative val="0"/>
          <c:dPt>
            <c:idx val="2"/>
            <c:invertIfNegative val="0"/>
            <c:bubble3D val="0"/>
            <c:extLst xmlns:c16r2="http://schemas.microsoft.com/office/drawing/2015/06/chart">
              <c:ext xmlns:c16="http://schemas.microsoft.com/office/drawing/2014/chart" uri="{C3380CC4-5D6E-409C-BE32-E72D297353CC}">
                <c16:uniqueId val="{00000000-7F6A-46B2-B0FA-8903F66E7B65}"/>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Taul1!$A$5:$A$7</c:f>
              <c:strCache>
                <c:ptCount val="3"/>
                <c:pt idx="0">
                  <c:v>2018, n=1004</c:v>
                </c:pt>
                <c:pt idx="1">
                  <c:v>2017, n=1007</c:v>
                </c:pt>
                <c:pt idx="2">
                  <c:v>2016, n=1004</c:v>
                </c:pt>
              </c:strCache>
            </c:strRef>
          </c:cat>
          <c:val>
            <c:numRef>
              <c:f>Taul1!$D$5:$D$7</c:f>
              <c:numCache>
                <c:formatCode>General</c:formatCode>
                <c:ptCount val="3"/>
                <c:pt idx="0">
                  <c:v>9.81</c:v>
                </c:pt>
                <c:pt idx="1">
                  <c:v>12.16522</c:v>
                </c:pt>
                <c:pt idx="2">
                  <c:v>17.93439</c:v>
                </c:pt>
              </c:numCache>
            </c:numRef>
          </c:val>
          <c:extLst xmlns:c16r2="http://schemas.microsoft.com/office/drawing/2015/06/chart">
            <c:ext xmlns:c16="http://schemas.microsoft.com/office/drawing/2014/chart" uri="{C3380CC4-5D6E-409C-BE32-E72D297353CC}">
              <c16:uniqueId val="{00000003-866A-41BA-8B5B-08F74A14198F}"/>
            </c:ext>
          </c:extLst>
        </c:ser>
        <c:ser>
          <c:idx val="3"/>
          <c:order val="3"/>
          <c:tx>
            <c:strRef>
              <c:f>Taul1!$E$4</c:f>
              <c:strCache>
                <c:ptCount val="1"/>
                <c:pt idx="0">
                  <c:v>Ei osaa sanoa</c:v>
                </c:pt>
              </c:strCache>
            </c:strRef>
          </c:tx>
          <c:spPr>
            <a:solidFill>
              <a:srgbClr val="E1E1E1"/>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Taul1!$A$5:$A$7</c:f>
              <c:strCache>
                <c:ptCount val="3"/>
                <c:pt idx="0">
                  <c:v>2018, n=1004</c:v>
                </c:pt>
                <c:pt idx="1">
                  <c:v>2017, n=1007</c:v>
                </c:pt>
                <c:pt idx="2">
                  <c:v>2016, n=1004</c:v>
                </c:pt>
              </c:strCache>
            </c:strRef>
          </c:cat>
          <c:val>
            <c:numRef>
              <c:f>Taul1!$E$5:$E$7</c:f>
              <c:numCache>
                <c:formatCode>General</c:formatCode>
                <c:ptCount val="3"/>
                <c:pt idx="0">
                  <c:v>1.1219699999999999</c:v>
                </c:pt>
                <c:pt idx="1">
                  <c:v>1.82796</c:v>
                </c:pt>
                <c:pt idx="2">
                  <c:v>2.5266700000000002</c:v>
                </c:pt>
              </c:numCache>
            </c:numRef>
          </c:val>
          <c:extLst xmlns:c16r2="http://schemas.microsoft.com/office/drawing/2015/06/chart">
            <c:ext xmlns:c16="http://schemas.microsoft.com/office/drawing/2014/chart" uri="{C3380CC4-5D6E-409C-BE32-E72D297353CC}">
              <c16:uniqueId val="{00000004-866A-41BA-8B5B-08F74A14198F}"/>
            </c:ext>
          </c:extLst>
        </c:ser>
        <c:dLbls>
          <c:showLegendKey val="0"/>
          <c:showVal val="0"/>
          <c:showCatName val="0"/>
          <c:showSerName val="0"/>
          <c:showPercent val="0"/>
          <c:showBubbleSize val="0"/>
        </c:dLbls>
        <c:gapWidth val="30"/>
        <c:overlap val="100"/>
        <c:axId val="39297024"/>
        <c:axId val="39298560"/>
      </c:barChart>
      <c:catAx>
        <c:axId val="39297024"/>
        <c:scaling>
          <c:orientation val="maxMin"/>
        </c:scaling>
        <c:delete val="0"/>
        <c:axPos val="l"/>
        <c:numFmt formatCode="General" sourceLinked="0"/>
        <c:majorTickMark val="none"/>
        <c:minorTickMark val="none"/>
        <c:tickLblPos val="low"/>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9298560"/>
        <c:crosses val="autoZero"/>
        <c:auto val="1"/>
        <c:lblAlgn val="ctr"/>
        <c:lblOffset val="100"/>
        <c:tickLblSkip val="1"/>
        <c:noMultiLvlLbl val="0"/>
      </c:catAx>
      <c:valAx>
        <c:axId val="39298560"/>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en-US"/>
          </a:p>
        </c:txPr>
        <c:crossAx val="39297024"/>
        <c:crosses val="autoZero"/>
        <c:crossBetween val="between"/>
        <c:majorUnit val="10"/>
        <c:minorUnit val="1"/>
      </c:valAx>
      <c:spPr>
        <a:ln>
          <a:noFill/>
        </a:ln>
      </c:spPr>
    </c:plotArea>
    <c:legend>
      <c:legendPos val="t"/>
      <c:layout>
        <c:manualLayout>
          <c:xMode val="edge"/>
          <c:yMode val="edge"/>
          <c:x val="0.14437495061040106"/>
          <c:y val="3.8076026159293438E-2"/>
          <c:w val="0.78629328975690527"/>
          <c:h val="7.4958121183440043E-2"/>
        </c:manualLayout>
      </c:layout>
      <c:overlay val="0"/>
      <c:txPr>
        <a:bodyPr/>
        <a:lstStyle/>
        <a:p>
          <a:pPr>
            <a:defRPr>
              <a:solidFill>
                <a:srgbClr val="444444"/>
              </a:solidFill>
              <a:latin typeface="Calibri" panose="020F0502020204030204" pitchFamily="34" charset="0"/>
              <a:cs typeface="Arial" panose="020B0604020202020204" pitchFamily="34" charset="0"/>
            </a:defRPr>
          </a:pPr>
          <a:endParaRPr lang="en-US"/>
        </a:p>
      </c:txPr>
    </c:legend>
    <c:plotVisOnly val="1"/>
    <c:dispBlanksAs val="gap"/>
    <c:showDLblsOverMax val="0"/>
  </c:chart>
  <c:txPr>
    <a:bodyPr/>
    <a:lstStyle/>
    <a:p>
      <a:pPr>
        <a:defRPr sz="1200">
          <a:latin typeface="Calibri" panose="020F050202020403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CD393C9-EF32-4E80-B416-3C1AC89A9FE8}" type="datetimeFigureOut">
              <a:rPr lang="fi-FI" smtClean="0"/>
              <a:t>5.7.2018</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5B325D1-EC1A-4301-99D0-380293F88DAE}" type="slidenum">
              <a:rPr lang="fi-FI" smtClean="0"/>
              <a:t>‹#›</a:t>
            </a:fld>
            <a:endParaRPr lang="fi-FI"/>
          </a:p>
        </p:txBody>
      </p:sp>
    </p:spTree>
    <p:extLst>
      <p:ext uri="{BB962C8B-B14F-4D97-AF65-F5344CB8AC3E}">
        <p14:creationId xmlns:p14="http://schemas.microsoft.com/office/powerpoint/2010/main" val="2458672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F9789A0B-ABE1-4858-8A86-FAF3BD83E5E6}" type="datetime1">
              <a:rPr lang="fi-FI" smtClean="0"/>
              <a:t>5.7.2018</a:t>
            </a:fld>
            <a:endParaRPr lang="fi-FI" dirty="0"/>
          </a:p>
        </p:txBody>
      </p:sp>
      <p:sp>
        <p:nvSpPr>
          <p:cNvPr id="5" name="Alatunnisteen paikkamerkki 4"/>
          <p:cNvSpPr>
            <a:spLocks noGrp="1"/>
          </p:cNvSpPr>
          <p:nvPr>
            <p:ph type="ftr" sz="quarter" idx="11"/>
          </p:nvPr>
        </p:nvSpPr>
        <p:spPr/>
        <p:txBody>
          <a:bodyPr/>
          <a:lstStyle/>
          <a:p>
            <a:r>
              <a:rPr lang="fi-FI"/>
              <a:t>18395 Suomalaisten mielipiteet kehitysyhteistyöstä 2018</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7"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11033764"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79718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ilman palkkeja 2/3+havainno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D0217BB3-CD38-40B0-8C86-2715DBB52723}" type="datetime1">
              <a:rPr lang="fi-FI" smtClean="0"/>
              <a:t>5.7.2018</a:t>
            </a:fld>
            <a:endParaRPr lang="fi-FI"/>
          </a:p>
        </p:txBody>
      </p:sp>
      <p:sp>
        <p:nvSpPr>
          <p:cNvPr id="4" name="Alatunnisteen paikkamerkki 3"/>
          <p:cNvSpPr>
            <a:spLocks noGrp="1"/>
          </p:cNvSpPr>
          <p:nvPr>
            <p:ph type="ftr" sz="quarter" idx="11"/>
          </p:nvPr>
        </p:nvSpPr>
        <p:spPr/>
        <p:txBody>
          <a:bodyPr/>
          <a:lstStyle/>
          <a:p>
            <a:r>
              <a:rPr lang="fi-FI"/>
              <a:t>18395 Suomalaisten mielipiteet kehitysyhteistyöstä 2018</a:t>
            </a:r>
          </a:p>
        </p:txBody>
      </p:sp>
      <p:sp>
        <p:nvSpPr>
          <p:cNvPr id="5" name="Dian numeron paikkamerkki 4"/>
          <p:cNvSpPr>
            <a:spLocks noGrp="1"/>
          </p:cNvSpPr>
          <p:nvPr>
            <p:ph type="sldNum" sz="quarter" idx="12"/>
          </p:nvPr>
        </p:nvSpPr>
        <p:spPr/>
        <p:txBody>
          <a:bodyPr/>
          <a:lstStyle/>
          <a:p>
            <a:fld id="{B6DB0E4E-F5D7-41BD-96AC-FA55D8C3805E}" type="slidenum">
              <a:rPr lang="fi-FI" smtClean="0"/>
              <a:t>‹#›</a:t>
            </a:fld>
            <a:endParaRPr lang="fi-FI"/>
          </a:p>
        </p:txBody>
      </p:sp>
      <p:sp>
        <p:nvSpPr>
          <p:cNvPr id="6"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Grafiikka,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7864561" cy="4782612"/>
          </a:xfrm>
          <a:prstGeom prst="rect">
            <a:avLst/>
          </a:prstGeom>
        </p:spPr>
        <p:txBody>
          <a:bodyPr/>
          <a:lstStyle>
            <a:lvl1pPr>
              <a:defRPr sz="180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Sisällön paikkamerkki 2"/>
          <p:cNvSpPr>
            <a:spLocks noGrp="1"/>
          </p:cNvSpPr>
          <p:nvPr>
            <p:ph idx="13" hasCustomPrompt="1"/>
          </p:nvPr>
        </p:nvSpPr>
        <p:spPr>
          <a:xfrm>
            <a:off x="8688909" y="1335159"/>
            <a:ext cx="2997993" cy="4782612"/>
          </a:xfrm>
          <a:prstGeom prst="rect">
            <a:avLst/>
          </a:prstGeom>
        </p:spPr>
        <p:txBody>
          <a:bodyPr/>
          <a:lstStyle>
            <a:lvl1pPr>
              <a:defRPr sz="1800" baseline="0">
                <a:solidFill>
                  <a:schemeClr val="tx1">
                    <a:lumMod val="85000"/>
                    <a:lumOff val="15000"/>
                  </a:schemeClr>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a:t>Havaintoja grafiikasta</a:t>
            </a:r>
          </a:p>
        </p:txBody>
      </p:sp>
    </p:spTree>
    <p:extLst>
      <p:ext uri="{BB962C8B-B14F-4D97-AF65-F5344CB8AC3E}">
        <p14:creationId xmlns:p14="http://schemas.microsoft.com/office/powerpoint/2010/main" val="395321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tsikko, sisältö ja kuv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70B53421-0D35-4285-A84B-D16DCC818F10}" type="datetime1">
              <a:rPr lang="fi-FI" smtClean="0"/>
              <a:t>5.7.2018</a:t>
            </a:fld>
            <a:endParaRPr lang="fi-FI"/>
          </a:p>
        </p:txBody>
      </p:sp>
      <p:sp>
        <p:nvSpPr>
          <p:cNvPr id="5" name="Alatunnisteen paikkamerkki 4"/>
          <p:cNvSpPr>
            <a:spLocks noGrp="1"/>
          </p:cNvSpPr>
          <p:nvPr>
            <p:ph type="ftr" sz="quarter" idx="11"/>
          </p:nvPr>
        </p:nvSpPr>
        <p:spPr/>
        <p:txBody>
          <a:bodyPr/>
          <a:lstStyle/>
          <a:p>
            <a:r>
              <a:rPr lang="fi-FI"/>
              <a:t>18395 Suomalaisten mielipiteet kehitysyhteistyöstä 2018</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sp>
        <p:nvSpPr>
          <p:cNvPr id="7" name="Otsikko 1"/>
          <p:cNvSpPr>
            <a:spLocks noGrp="1"/>
          </p:cNvSpPr>
          <p:nvPr>
            <p:ph type="title" hasCustomPrompt="1"/>
          </p:nvPr>
        </p:nvSpPr>
        <p:spPr>
          <a:xfrm>
            <a:off x="653138" y="582697"/>
            <a:ext cx="6335491"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6335491" cy="4706412"/>
          </a:xfrm>
          <a:prstGeom prst="rect">
            <a:avLst/>
          </a:prstGeom>
        </p:spPr>
        <p:txBody>
          <a:bodyPr/>
          <a:lstStyle>
            <a:lvl1pPr>
              <a:defRPr sz="1800" baseline="0">
                <a:solidFill>
                  <a:schemeClr val="tx1">
                    <a:lumMod val="85000"/>
                    <a:lumOff val="15000"/>
                  </a:schemeClr>
                </a:solidFill>
                <a:latin typeface="+mj-lt"/>
              </a:defRPr>
            </a:lvl1pPr>
            <a:lvl2pPr>
              <a:defRPr sz="1800">
                <a:solidFill>
                  <a:schemeClr val="tx1">
                    <a:lumMod val="85000"/>
                    <a:lumOff val="15000"/>
                  </a:schemeClr>
                </a:solidFill>
                <a:latin typeface="+mj-lt"/>
              </a:defRPr>
            </a:lvl2pPr>
            <a:lvl3pPr>
              <a:defRPr sz="1600">
                <a:solidFill>
                  <a:schemeClr val="tx1">
                    <a:lumMod val="85000"/>
                    <a:lumOff val="15000"/>
                  </a:schemeClr>
                </a:solidFill>
                <a:latin typeface="+mj-lt"/>
              </a:defRPr>
            </a:lvl3pPr>
            <a:lvl4pPr>
              <a:defRPr sz="1600">
                <a:solidFill>
                  <a:schemeClr val="tx1">
                    <a:lumMod val="85000"/>
                    <a:lumOff val="15000"/>
                  </a:schemeClr>
                </a:solidFill>
                <a:latin typeface="+mj-lt"/>
              </a:defRPr>
            </a:lvl4pPr>
            <a:lvl5pPr>
              <a:defRPr sz="16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Kuvan paikkamerkki 2"/>
          <p:cNvSpPr>
            <a:spLocks noGrp="1"/>
          </p:cNvSpPr>
          <p:nvPr>
            <p:ph type="pic" idx="13" hasCustomPrompt="1"/>
          </p:nvPr>
        </p:nvSpPr>
        <p:spPr>
          <a:xfrm>
            <a:off x="7325032" y="0"/>
            <a:ext cx="4866968" cy="6857999"/>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Kuva</a:t>
            </a:r>
          </a:p>
        </p:txBody>
      </p:sp>
    </p:spTree>
    <p:extLst>
      <p:ext uri="{BB962C8B-B14F-4D97-AF65-F5344CB8AC3E}">
        <p14:creationId xmlns:p14="http://schemas.microsoft.com/office/powerpoint/2010/main" val="258501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iite_Erillistutkimus">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F3FECFC4-2DA7-4E99-A596-0FF889B8100B}" type="datetime1">
              <a:rPr lang="fi-FI" smtClean="0"/>
              <a:t>5.7.2018</a:t>
            </a:fld>
            <a:endParaRPr lang="fi-FI"/>
          </a:p>
        </p:txBody>
      </p:sp>
      <p:sp>
        <p:nvSpPr>
          <p:cNvPr id="5" name="Alatunnisteen paikkamerkki 4"/>
          <p:cNvSpPr>
            <a:spLocks noGrp="1"/>
          </p:cNvSpPr>
          <p:nvPr>
            <p:ph type="ftr" sz="quarter" idx="11"/>
          </p:nvPr>
        </p:nvSpPr>
        <p:spPr/>
        <p:txBody>
          <a:bodyPr/>
          <a:lstStyle/>
          <a:p>
            <a:r>
              <a:rPr lang="fi-FI"/>
              <a:t>18395 Suomalaisten mielipiteet kehitysyhteistyöstä 2018</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1118" y="3633216"/>
            <a:ext cx="4560882" cy="3224784"/>
          </a:xfrm>
          <a:prstGeom prst="rect">
            <a:avLst/>
          </a:prstGeom>
          <a:ln>
            <a:noFill/>
          </a:ln>
        </p:spPr>
      </p:pic>
      <p:sp>
        <p:nvSpPr>
          <p:cNvPr id="2" name="Tekstiruutu 1"/>
          <p:cNvSpPr txBox="1"/>
          <p:nvPr userDrawn="1"/>
        </p:nvSpPr>
        <p:spPr>
          <a:xfrm>
            <a:off x="653136" y="582697"/>
            <a:ext cx="11033765" cy="523220"/>
          </a:xfrm>
          <a:prstGeom prst="rect">
            <a:avLst/>
          </a:prstGeom>
          <a:noFill/>
        </p:spPr>
        <p:txBody>
          <a:bodyPr wrap="square" rtlCol="0">
            <a:spAutoFit/>
          </a:bodyPr>
          <a:lstStyle/>
          <a:p>
            <a:r>
              <a:rPr lang="fi-FI" sz="2800" b="0" kern="1200" dirty="0">
                <a:solidFill>
                  <a:schemeClr val="tx1">
                    <a:lumMod val="85000"/>
                    <a:lumOff val="15000"/>
                  </a:schemeClr>
                </a:solidFill>
                <a:effectLst/>
                <a:latin typeface="+mj-lt"/>
                <a:ea typeface="+mn-ea"/>
                <a:cs typeface="+mn-cs"/>
              </a:rPr>
              <a:t>Laadunvarmistus Taloustutkimuksessa </a:t>
            </a:r>
          </a:p>
        </p:txBody>
      </p:sp>
      <p:sp>
        <p:nvSpPr>
          <p:cNvPr id="10" name="Tekstiruutu 9"/>
          <p:cNvSpPr txBox="1"/>
          <p:nvPr userDrawn="1"/>
        </p:nvSpPr>
        <p:spPr>
          <a:xfrm>
            <a:off x="2177143" y="1234702"/>
            <a:ext cx="6945086" cy="1938992"/>
          </a:xfrm>
          <a:prstGeom prst="rect">
            <a:avLst/>
          </a:prstGeom>
          <a:noFill/>
        </p:spPr>
        <p:txBody>
          <a:bodyPr wrap="square" rtlCol="0">
            <a:spAutoFit/>
          </a:bodyPr>
          <a:lstStyle/>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SGS </a:t>
            </a:r>
            <a:r>
              <a:rPr lang="fi-FI" sz="1200" kern="1200" dirty="0" err="1">
                <a:solidFill>
                  <a:schemeClr val="tx1">
                    <a:lumMod val="85000"/>
                    <a:lumOff val="15000"/>
                  </a:schemeClr>
                </a:solidFill>
                <a:effectLst/>
                <a:latin typeface="+mj-lt"/>
                <a:ea typeface="+mn-ea"/>
                <a:cs typeface="+mn-cs"/>
              </a:rPr>
              <a:t>Fimko</a:t>
            </a:r>
            <a:r>
              <a:rPr lang="fi-FI" sz="1200" kern="1200" dirty="0">
                <a:solidFill>
                  <a:schemeClr val="tx1">
                    <a:lumMod val="85000"/>
                    <a:lumOff val="15000"/>
                  </a:schemeClr>
                </a:solidFill>
                <a:effectLst/>
                <a:latin typeface="+mj-lt"/>
                <a:ea typeface="+mn-ea"/>
                <a:cs typeface="+mn-cs"/>
              </a:rPr>
              <a:t> on myöntänyt Taloustutkimukselle ISO 20252 -toimialasertifikaatin, ja tämän projektin kaikki vaiheet on toteutettu tämän standardin sekä Suomen lakien mukaisesti. </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Taloustutkimus käsittelee aina kaikkia tutkimuksiin liittyviä, sekä asiakkailta saatuja että tutkimuksen yhteydessä syntyneitä, tietoja ehdottoman luottamuksellisina. </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Taloustutkimus on sitoutunut noudattamaan </a:t>
            </a:r>
            <a:r>
              <a:rPr lang="fi-FI" sz="1200" kern="1200" dirty="0" err="1">
                <a:solidFill>
                  <a:schemeClr val="tx1">
                    <a:lumMod val="85000"/>
                    <a:lumOff val="15000"/>
                  </a:schemeClr>
                </a:solidFill>
                <a:effectLst/>
                <a:latin typeface="+mj-lt"/>
                <a:ea typeface="+mn-ea"/>
                <a:cs typeface="+mn-cs"/>
              </a:rPr>
              <a:t>ESOMARin</a:t>
            </a:r>
            <a:r>
              <a:rPr lang="fi-FI" sz="1200" kern="1200" dirty="0">
                <a:solidFill>
                  <a:schemeClr val="tx1">
                    <a:lumMod val="85000"/>
                    <a:lumOff val="15000"/>
                  </a:schemeClr>
                </a:solidFill>
                <a:effectLst/>
                <a:latin typeface="+mj-lt"/>
                <a:ea typeface="+mn-ea"/>
                <a:cs typeface="+mn-cs"/>
              </a:rPr>
              <a:t> ja Kansainvälisen Kauppakamarin yhdessä julkaisemia tutkimusalan kansainvälisiä perussääntöjä.</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Taloustutkimus ei ole käyttänyt alihankkijoita tässä tutkimuksessa.</a:t>
            </a:r>
          </a:p>
        </p:txBody>
      </p:sp>
      <p:sp>
        <p:nvSpPr>
          <p:cNvPr id="11" name="Tekstiruutu 10"/>
          <p:cNvSpPr txBox="1"/>
          <p:nvPr userDrawn="1"/>
        </p:nvSpPr>
        <p:spPr>
          <a:xfrm>
            <a:off x="653136" y="3333149"/>
            <a:ext cx="11335664" cy="523220"/>
          </a:xfrm>
          <a:prstGeom prst="rect">
            <a:avLst/>
          </a:prstGeom>
          <a:noFill/>
        </p:spPr>
        <p:txBody>
          <a:bodyPr wrap="square" rtlCol="0">
            <a:spAutoFit/>
          </a:bodyPr>
          <a:lstStyle/>
          <a:p>
            <a:r>
              <a:rPr lang="fi-FI" sz="2800" b="0" kern="1200" dirty="0">
                <a:solidFill>
                  <a:schemeClr val="tx1">
                    <a:lumMod val="85000"/>
                    <a:lumOff val="15000"/>
                  </a:schemeClr>
                </a:solidFill>
                <a:effectLst/>
                <a:latin typeface="+mj-lt"/>
                <a:ea typeface="+mn-ea"/>
                <a:cs typeface="+mn-cs"/>
              </a:rPr>
              <a:t>Erillistutkimuksen tulosten julkaiseminen ja edelleen luovuttaminen</a:t>
            </a:r>
          </a:p>
        </p:txBody>
      </p:sp>
      <p:sp>
        <p:nvSpPr>
          <p:cNvPr id="12" name="Tekstiruutu 11"/>
          <p:cNvSpPr txBox="1"/>
          <p:nvPr userDrawn="1"/>
        </p:nvSpPr>
        <p:spPr>
          <a:xfrm>
            <a:off x="2177143" y="3929978"/>
            <a:ext cx="7866744" cy="2123658"/>
          </a:xfrm>
          <a:prstGeom prst="rect">
            <a:avLst/>
          </a:prstGeom>
          <a:noFill/>
        </p:spPr>
        <p:txBody>
          <a:bodyPr wrap="square" rtlCol="0">
            <a:spAutoFit/>
          </a:bodyPr>
          <a:lstStyle/>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Tutkimuksen tilaaja voi julkistaa tilaamansa tutkimuksen tuloksia, kunhan julkaistut tulokset eivät ole harhaanjohtavia.</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Kun tutkimustuloksia julkaistaan, tulee selvästi erottaa tulokset ja niiden tulkinta. </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Julkistamisen yhteydessä on aina mainittava tutkimuksen nimi, toteutusaika ja tutkimuksen tekijä, Taloustutkimus Oy.</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Toivomme, että lähetätte suunnittelemanne julkaisun (lehtiartikkeli, verkossa julkaistavat tiedot ym.) Taloustutkimus Oy:hyn tarkastettavaksi ennen julkaisemista. Lisäksi toivomme, että toimitatte meille tiedon siitä, missä ja milloin asia julkaistaan, jotta voimme vastata meille mahdollisesti tuleviin kyselyihin.</a:t>
            </a:r>
            <a:br>
              <a:rPr lang="fi-FI" sz="1200" kern="1200" dirty="0">
                <a:solidFill>
                  <a:schemeClr val="tx1">
                    <a:lumMod val="85000"/>
                    <a:lumOff val="15000"/>
                  </a:schemeClr>
                </a:solidFill>
                <a:effectLst/>
                <a:latin typeface="+mj-lt"/>
                <a:ea typeface="+mn-ea"/>
                <a:cs typeface="+mn-cs"/>
              </a:rPr>
            </a:br>
            <a:endParaRPr lang="fi-FI" sz="1200" kern="1200" dirty="0">
              <a:solidFill>
                <a:schemeClr val="tx1">
                  <a:lumMod val="85000"/>
                  <a:lumOff val="15000"/>
                </a:schemeClr>
              </a:solidFill>
              <a:effectLst/>
              <a:latin typeface="+mj-lt"/>
              <a:ea typeface="+mn-ea"/>
              <a:cs typeface="+mn-cs"/>
            </a:endParaRPr>
          </a:p>
          <a:p>
            <a:pPr marL="285750" lvl="0" indent="-285750">
              <a:buClr>
                <a:srgbClr val="C00000"/>
              </a:buClr>
              <a:buFont typeface="Wingdings" panose="05000000000000000000" pitchFamily="2" charset="2"/>
              <a:buChar char="§"/>
            </a:pPr>
            <a:r>
              <a:rPr lang="fi-FI" sz="1200" kern="1200" dirty="0">
                <a:solidFill>
                  <a:schemeClr val="tx1">
                    <a:lumMod val="85000"/>
                    <a:lumOff val="15000"/>
                  </a:schemeClr>
                </a:solidFill>
                <a:effectLst/>
                <a:latin typeface="+mj-lt"/>
                <a:ea typeface="+mn-ea"/>
                <a:cs typeface="+mn-cs"/>
              </a:rPr>
              <a:t>Olemme mielellämme avuksi viestinnässänne.</a:t>
            </a:r>
          </a:p>
        </p:txBody>
      </p:sp>
      <p:pic>
        <p:nvPicPr>
          <p:cNvPr id="13" name="Kuva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0787" y="4429987"/>
            <a:ext cx="4386377" cy="2422753"/>
          </a:xfrm>
          <a:prstGeom prst="rect">
            <a:avLst/>
          </a:prstGeom>
        </p:spPr>
      </p:pic>
    </p:spTree>
    <p:extLst>
      <p:ext uri="{BB962C8B-B14F-4D97-AF65-F5344CB8AC3E}">
        <p14:creationId xmlns:p14="http://schemas.microsoft.com/office/powerpoint/2010/main" val="218046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Luotettavuusrajataulukko 1/2">
    <p:spTree>
      <p:nvGrpSpPr>
        <p:cNvPr id="1" name=""/>
        <p:cNvGrpSpPr/>
        <p:nvPr/>
      </p:nvGrpSpPr>
      <p:grpSpPr>
        <a:xfrm>
          <a:off x="0" y="0"/>
          <a:ext cx="0" cy="0"/>
          <a:chOff x="0" y="0"/>
          <a:chExt cx="0" cy="0"/>
        </a:xfrm>
      </p:grpSpPr>
      <p:sp>
        <p:nvSpPr>
          <p:cNvPr id="7" name="Tekstiruutu 6"/>
          <p:cNvSpPr txBox="1"/>
          <p:nvPr userDrawn="1"/>
        </p:nvSpPr>
        <p:spPr>
          <a:xfrm>
            <a:off x="302791" y="457959"/>
            <a:ext cx="11276083" cy="369332"/>
          </a:xfrm>
          <a:prstGeom prst="rect">
            <a:avLst/>
          </a:prstGeom>
          <a:noFill/>
        </p:spPr>
        <p:txBody>
          <a:bodyPr wrap="square" rtlCol="0">
            <a:spAutoFit/>
          </a:bodyPr>
          <a:lstStyle/>
          <a:p>
            <a:r>
              <a:rPr lang="fi-FI" sz="1800" b="1" kern="1200" dirty="0">
                <a:solidFill>
                  <a:schemeClr val="tx1"/>
                </a:solidFill>
                <a:effectLst/>
                <a:latin typeface="+mn-lt"/>
                <a:ea typeface="+mn-ea"/>
                <a:cs typeface="+mn-cs"/>
              </a:rPr>
              <a:t>LUOTETTAVUUSRAJATAULUKKO 95 %:N TASOLLE</a:t>
            </a:r>
            <a:endParaRPr lang="fi-FI" sz="1800" kern="1200" dirty="0">
              <a:solidFill>
                <a:schemeClr val="tx1"/>
              </a:solidFill>
              <a:effectLst/>
              <a:latin typeface="+mn-lt"/>
              <a:ea typeface="+mn-ea"/>
              <a:cs typeface="+mn-cs"/>
            </a:endParaRPr>
          </a:p>
        </p:txBody>
      </p:sp>
      <p:sp>
        <p:nvSpPr>
          <p:cNvPr id="10" name="Tekstiruutu 9">
            <a:extLst>
              <a:ext uri="{FF2B5EF4-FFF2-40B4-BE49-F238E27FC236}">
                <a16:creationId xmlns:a16="http://schemas.microsoft.com/office/drawing/2014/main" xmlns="" id="{96C0C770-9A60-49BC-B5B2-5921C894D1AC}"/>
              </a:ext>
            </a:extLst>
          </p:cNvPr>
          <p:cNvSpPr txBox="1"/>
          <p:nvPr userDrawn="1"/>
        </p:nvSpPr>
        <p:spPr>
          <a:xfrm>
            <a:off x="436234" y="4893150"/>
            <a:ext cx="3420000" cy="1077218"/>
          </a:xfrm>
          <a:prstGeom prst="rect">
            <a:avLst/>
          </a:prstGeom>
          <a:noFill/>
          <a:ln w="952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effectLst/>
                <a:latin typeface="+mn-lt"/>
              </a:rPr>
              <a:t>Esimerkki 1</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400" dirty="0">
                <a:effectLst/>
                <a:latin typeface="+mn-lt"/>
              </a:rPr>
              <a:t/>
            </a:r>
            <a:br>
              <a:rPr lang="fi-FI" sz="400" dirty="0">
                <a:effectLst/>
                <a:latin typeface="+mn-lt"/>
              </a:rPr>
            </a:br>
            <a:r>
              <a:rPr lang="fi-FI" sz="1200" dirty="0">
                <a:effectLst/>
                <a:latin typeface="+mn-lt"/>
              </a:rPr>
              <a:t>Jos tuhannesta vastaajasta 5 % on ostanut</a:t>
            </a:r>
            <a:br>
              <a:rPr lang="fi-FI" sz="1200" dirty="0">
                <a:effectLst/>
                <a:latin typeface="+mn-lt"/>
              </a:rPr>
            </a:br>
            <a:r>
              <a:rPr lang="fi-FI" sz="1200" dirty="0">
                <a:effectLst/>
                <a:latin typeface="+mn-lt"/>
              </a:rPr>
              <a:t>tuotetta, on virhemarginaali ±1,4 prosenttiyksikköä. Koko väestössä on siis 95 %:n luotettavuustason mukaan 3,6–6,4 % tuotetta ostaneita.</a:t>
            </a:r>
            <a:endParaRPr lang="fi-FI" sz="1200" dirty="0">
              <a:effectLst/>
              <a:latin typeface="+mn-lt"/>
              <a:ea typeface="Times New Roman" panose="02020603050405020304" pitchFamily="18" charset="0"/>
            </a:endParaRPr>
          </a:p>
        </p:txBody>
      </p:sp>
      <p:sp>
        <p:nvSpPr>
          <p:cNvPr id="11" name="Tekstiruutu 10">
            <a:extLst>
              <a:ext uri="{FF2B5EF4-FFF2-40B4-BE49-F238E27FC236}">
                <a16:creationId xmlns:a16="http://schemas.microsoft.com/office/drawing/2014/main" xmlns="" id="{D12237D1-C425-4C6A-94EC-F93AE6F23306}"/>
              </a:ext>
            </a:extLst>
          </p:cNvPr>
          <p:cNvSpPr txBox="1"/>
          <p:nvPr userDrawn="1"/>
        </p:nvSpPr>
        <p:spPr>
          <a:xfrm>
            <a:off x="4085509" y="4894531"/>
            <a:ext cx="3420000" cy="1077218"/>
          </a:xfrm>
          <a:prstGeom prst="rect">
            <a:avLst/>
          </a:prstGeom>
          <a:noFill/>
          <a:ln w="9525">
            <a:noFill/>
          </a:ln>
        </p:spPr>
        <p:txBody>
          <a:bodyPr wrap="square" rtlCol="0">
            <a:spAutoFit/>
          </a:bodyPr>
          <a:lstStyle/>
          <a:p>
            <a:pPr>
              <a:spcAft>
                <a:spcPts val="0"/>
              </a:spcAft>
            </a:pPr>
            <a:r>
              <a:rPr lang="fi-FI" sz="1200" b="1" dirty="0">
                <a:effectLst/>
              </a:rPr>
              <a:t>Esimerkki 2</a:t>
            </a:r>
            <a:r>
              <a:rPr lang="fi-FI" sz="1200" dirty="0">
                <a:effectLst/>
              </a:rPr>
              <a:t/>
            </a:r>
            <a:br>
              <a:rPr lang="fi-FI" sz="1200" dirty="0">
                <a:effectLst/>
              </a:rPr>
            </a:br>
            <a:endParaRPr lang="fi-FI" sz="400" dirty="0">
              <a:effectLst/>
            </a:endParaRPr>
          </a:p>
          <a:p>
            <a:pPr>
              <a:spcAft>
                <a:spcPts val="0"/>
              </a:spcAft>
            </a:pPr>
            <a:r>
              <a:rPr lang="fi-FI" sz="1200" dirty="0">
                <a:effectLst/>
              </a:rPr>
              <a:t>Oletetaan ennen tutkimusta, että tuotteen markkinaosuus on noin 15 %. Halutaan selvittää </a:t>
            </a:r>
          </a:p>
          <a:p>
            <a:pPr>
              <a:spcAft>
                <a:spcPts val="0"/>
              </a:spcAft>
            </a:pPr>
            <a:r>
              <a:rPr lang="fi-FI" sz="1200" dirty="0">
                <a:effectLst/>
              </a:rPr>
              <a:t>asia ±1 prosenttiyksikön tarkkuudella. Tutkimukseen tarvitaan 5000 vastaajaa.</a:t>
            </a:r>
            <a:endParaRPr lang="fi-FI" sz="1200" dirty="0">
              <a:effectLst/>
              <a:latin typeface="Times New Roman" panose="02020603050405020304" pitchFamily="18" charset="0"/>
              <a:ea typeface="Times New Roman" panose="02020603050405020304" pitchFamily="18" charset="0"/>
            </a:endParaRPr>
          </a:p>
        </p:txBody>
      </p:sp>
      <p:sp>
        <p:nvSpPr>
          <p:cNvPr id="12" name="Tekstiruutu 11">
            <a:extLst>
              <a:ext uri="{FF2B5EF4-FFF2-40B4-BE49-F238E27FC236}">
                <a16:creationId xmlns:a16="http://schemas.microsoft.com/office/drawing/2014/main" xmlns="" id="{BAF4006A-D15C-4F46-BE44-8CB8A6C0485A}"/>
              </a:ext>
            </a:extLst>
          </p:cNvPr>
          <p:cNvSpPr txBox="1"/>
          <p:nvPr userDrawn="1"/>
        </p:nvSpPr>
        <p:spPr>
          <a:xfrm>
            <a:off x="7744878" y="4894531"/>
            <a:ext cx="3924000" cy="1692771"/>
          </a:xfrm>
          <a:prstGeom prst="rect">
            <a:avLst/>
          </a:prstGeom>
          <a:noFill/>
          <a:ln w="9525">
            <a:noFill/>
          </a:ln>
        </p:spPr>
        <p:txBody>
          <a:bodyPr wrap="square" rtlCol="0">
            <a:spAutoFit/>
          </a:bodyPr>
          <a:lstStyle/>
          <a:p>
            <a:pPr marL="0" indent="0">
              <a:spcAft>
                <a:spcPts val="0"/>
              </a:spcAft>
            </a:pPr>
            <a:r>
              <a:rPr lang="fi-FI" sz="1200" b="1" dirty="0">
                <a:effectLst/>
              </a:rPr>
              <a:t>Esimerkki 3</a:t>
            </a:r>
            <a:r>
              <a:rPr lang="fi-FI" sz="1200" dirty="0">
                <a:effectLst/>
              </a:rPr>
              <a:t/>
            </a:r>
            <a:br>
              <a:rPr lang="fi-FI" sz="1200" dirty="0">
                <a:effectLst/>
              </a:rPr>
            </a:br>
            <a:r>
              <a:rPr lang="fi-FI" sz="400" dirty="0">
                <a:effectLst/>
              </a:rPr>
              <a:t/>
            </a:r>
            <a:br>
              <a:rPr lang="fi-FI" sz="400" dirty="0">
                <a:effectLst/>
              </a:rPr>
            </a:br>
            <a:r>
              <a:rPr lang="fi-FI" sz="1200" dirty="0">
                <a:effectLst/>
              </a:rPr>
              <a:t>a) Tuhannen vastaajan joukossa 15–19-vuotiaita on 150, </a:t>
            </a:r>
          </a:p>
          <a:p>
            <a:pPr>
              <a:spcAft>
                <a:spcPts val="0"/>
              </a:spcAft>
            </a:pPr>
            <a:r>
              <a:rPr lang="fi-FI" sz="1200" dirty="0">
                <a:effectLst/>
              </a:rPr>
              <a:t>ja näistä 10 % ilmoittaa ostavansa säännöllisesti tuotetta X. </a:t>
            </a:r>
          </a:p>
          <a:p>
            <a:pPr>
              <a:spcAft>
                <a:spcPts val="0"/>
              </a:spcAft>
            </a:pPr>
            <a:r>
              <a:rPr lang="fi-FI" sz="1200" dirty="0">
                <a:effectLst/>
              </a:rPr>
              <a:t>Todellinen ostajien osuus 95 %:n luotettavuustasolla on </a:t>
            </a:r>
          </a:p>
          <a:p>
            <a:pPr>
              <a:spcAft>
                <a:spcPts val="0"/>
              </a:spcAft>
            </a:pPr>
            <a:r>
              <a:rPr lang="fi-FI" sz="1200" dirty="0">
                <a:effectLst/>
              </a:rPr>
              <a:t>10 % ±4,9 eli 5,1–14,9 %.</a:t>
            </a:r>
            <a:br>
              <a:rPr lang="fi-FI" sz="1200" dirty="0">
                <a:effectLst/>
              </a:rPr>
            </a:br>
            <a:r>
              <a:rPr lang="fi-FI" sz="400" dirty="0">
                <a:effectLst/>
              </a:rPr>
              <a:t/>
            </a:r>
            <a:br>
              <a:rPr lang="fi-FI" sz="400" dirty="0">
                <a:effectLst/>
              </a:rPr>
            </a:br>
            <a:r>
              <a:rPr lang="fi-FI" sz="1200" dirty="0">
                <a:effectLst/>
              </a:rPr>
              <a:t>b) Jos otoskoko olisi puolta pienempi eli 500, </a:t>
            </a:r>
            <a:br>
              <a:rPr lang="fi-FI" sz="1200" dirty="0">
                <a:effectLst/>
              </a:rPr>
            </a:br>
            <a:r>
              <a:rPr lang="fi-FI" sz="1200" dirty="0">
                <a:effectLst/>
              </a:rPr>
              <a:t>15–19-vuotiaita vastaajia olisi 75 ja todellinen </a:t>
            </a:r>
          </a:p>
          <a:p>
            <a:pPr>
              <a:spcAft>
                <a:spcPts val="0"/>
              </a:spcAft>
            </a:pPr>
            <a:r>
              <a:rPr lang="fi-FI" sz="1200" dirty="0">
                <a:effectLst/>
              </a:rPr>
              <a:t>ostajien osuus olisi 10 % ±6,9 eli 3,1–16,9 %.</a:t>
            </a:r>
            <a:endParaRPr lang="fi-FI" sz="1200" dirty="0">
              <a:effectLst/>
              <a:latin typeface="+mn-lt"/>
              <a:ea typeface="Times New Roman" panose="02020603050405020304" pitchFamily="18" charset="0"/>
            </a:endParaRPr>
          </a:p>
        </p:txBody>
      </p:sp>
      <p:sp>
        <p:nvSpPr>
          <p:cNvPr id="15" name="Suorakulmio 14">
            <a:extLst>
              <a:ext uri="{FF2B5EF4-FFF2-40B4-BE49-F238E27FC236}">
                <a16:creationId xmlns:a16="http://schemas.microsoft.com/office/drawing/2014/main" xmlns="" id="{645621B0-12EE-4D3B-95CA-BF4D6C202A82}"/>
              </a:ext>
            </a:extLst>
          </p:cNvPr>
          <p:cNvSpPr/>
          <p:nvPr userDrawn="1"/>
        </p:nvSpPr>
        <p:spPr>
          <a:xfrm>
            <a:off x="436233" y="4877440"/>
            <a:ext cx="11104380" cy="1754060"/>
          </a:xfrm>
          <a:prstGeom prst="rect">
            <a:avLst/>
          </a:prstGeom>
          <a:noFill/>
          <a:ln w="9525">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xmlns="" id="{C377BD21-C96F-411D-B406-6A1AB1F98F65}"/>
              </a:ext>
            </a:extLst>
          </p:cNvPr>
          <p:cNvCxnSpPr>
            <a:cxnSpLocks/>
          </p:cNvCxnSpPr>
          <p:nvPr userDrawn="1"/>
        </p:nvCxnSpPr>
        <p:spPr>
          <a:xfrm>
            <a:off x="3856234" y="4885984"/>
            <a:ext cx="0" cy="1745516"/>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20" name="Suora yhdysviiva 19">
            <a:extLst>
              <a:ext uri="{FF2B5EF4-FFF2-40B4-BE49-F238E27FC236}">
                <a16:creationId xmlns:a16="http://schemas.microsoft.com/office/drawing/2014/main" xmlns="" id="{E29092E7-F4E6-4A42-82A1-1795652B65BA}"/>
              </a:ext>
            </a:extLst>
          </p:cNvPr>
          <p:cNvCxnSpPr>
            <a:cxnSpLocks/>
          </p:cNvCxnSpPr>
          <p:nvPr userDrawn="1"/>
        </p:nvCxnSpPr>
        <p:spPr>
          <a:xfrm>
            <a:off x="7577744" y="4885984"/>
            <a:ext cx="0" cy="1745516"/>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pic>
        <p:nvPicPr>
          <p:cNvPr id="24" name="Kuva 23">
            <a:extLst>
              <a:ext uri="{FF2B5EF4-FFF2-40B4-BE49-F238E27FC236}">
                <a16:creationId xmlns:a16="http://schemas.microsoft.com/office/drawing/2014/main" xmlns="" id="{D7B47734-3D47-4F56-ADC0-73A4FA4DB370}"/>
              </a:ext>
            </a:extLst>
          </p:cNvPr>
          <p:cNvPicPr>
            <a:picLocks noChangeAspect="1"/>
          </p:cNvPicPr>
          <p:nvPr userDrawn="1"/>
        </p:nvPicPr>
        <p:blipFill>
          <a:blip r:embed="rId2"/>
          <a:stretch>
            <a:fillRect/>
          </a:stretch>
        </p:blipFill>
        <p:spPr>
          <a:xfrm>
            <a:off x="400050" y="828675"/>
            <a:ext cx="11182350" cy="3981450"/>
          </a:xfrm>
          <a:prstGeom prst="rect">
            <a:avLst/>
          </a:prstGeom>
        </p:spPr>
      </p:pic>
      <p:sp>
        <p:nvSpPr>
          <p:cNvPr id="25" name="Suorakulmio 24">
            <a:extLst>
              <a:ext uri="{FF2B5EF4-FFF2-40B4-BE49-F238E27FC236}">
                <a16:creationId xmlns:a16="http://schemas.microsoft.com/office/drawing/2014/main" xmlns="" id="{BAF6EAC5-37F2-438C-ACCC-9A4D14C7A64D}"/>
              </a:ext>
            </a:extLst>
          </p:cNvPr>
          <p:cNvSpPr/>
          <p:nvPr userDrawn="1"/>
        </p:nvSpPr>
        <p:spPr>
          <a:xfrm>
            <a:off x="436233" y="4781550"/>
            <a:ext cx="1110438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1063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aportin otsikko kuvall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200" y="2569728"/>
            <a:ext cx="6006483" cy="1122706"/>
          </a:xfrm>
          <a:prstGeom prst="rect">
            <a:avLst/>
          </a:prstGeom>
        </p:spPr>
        <p:txBody>
          <a:bodyPr/>
          <a:lstStyle>
            <a:lvl1pPr>
              <a:defRPr sz="4000" b="0">
                <a:solidFill>
                  <a:schemeClr val="tx1">
                    <a:lumMod val="85000"/>
                    <a:lumOff val="15000"/>
                  </a:schemeClr>
                </a:solidFill>
                <a:latin typeface="+mj-lt"/>
              </a:defRPr>
            </a:lvl1pPr>
          </a:lstStyle>
          <a:p>
            <a:r>
              <a:rPr lang="fi-FI" dirty="0"/>
              <a:t>RAPORTIN OTSIKKO, ISOLLA,</a:t>
            </a:r>
            <a:br>
              <a:rPr lang="fi-FI" dirty="0"/>
            </a:br>
            <a:r>
              <a:rPr lang="fi-FI" dirty="0"/>
              <a:t>CALIBRI LIGHT</a:t>
            </a:r>
          </a:p>
        </p:txBody>
      </p:sp>
      <p:sp>
        <p:nvSpPr>
          <p:cNvPr id="19" name="Tekstin paikkamerkki 18"/>
          <p:cNvSpPr>
            <a:spLocks noGrp="1"/>
          </p:cNvSpPr>
          <p:nvPr>
            <p:ph type="body" sz="quarter" idx="13" hasCustomPrompt="1"/>
          </p:nvPr>
        </p:nvSpPr>
        <p:spPr>
          <a:xfrm>
            <a:off x="838200" y="2206978"/>
            <a:ext cx="6006483" cy="339142"/>
          </a:xfrm>
          <a:prstGeom prst="rect">
            <a:avLst/>
          </a:prstGeom>
        </p:spPr>
        <p:txBody>
          <a:bodyPr/>
          <a:lstStyle>
            <a:lvl1pPr marL="0" indent="0">
              <a:buFont typeface="Arial" panose="020B0604020202020204" pitchFamily="34" charset="0"/>
              <a:buNone/>
              <a:defRPr sz="2000" b="1" baseline="0">
                <a:solidFill>
                  <a:schemeClr val="tx1">
                    <a:lumMod val="85000"/>
                    <a:lumOff val="15000"/>
                  </a:schemeClr>
                </a:solidFill>
                <a:latin typeface="+mn-lt"/>
              </a:defRPr>
            </a:lvl1pPr>
            <a:lvl3pPr marL="914400" indent="0">
              <a:buNone/>
              <a:defRPr sz="2400"/>
            </a:lvl3pPr>
          </a:lstStyle>
          <a:p>
            <a:pPr lvl="0"/>
            <a:r>
              <a:rPr lang="fi-FI" dirty="0"/>
              <a:t>TUTKIMUSRAPORTTI, KAIKKI ISOLLA</a:t>
            </a:r>
          </a:p>
        </p:txBody>
      </p:sp>
      <p:sp>
        <p:nvSpPr>
          <p:cNvPr id="11" name="Tekstin paikkamerkki 18"/>
          <p:cNvSpPr>
            <a:spLocks noGrp="1"/>
          </p:cNvSpPr>
          <p:nvPr>
            <p:ph type="body" sz="quarter" idx="14" hasCustomPrompt="1"/>
          </p:nvPr>
        </p:nvSpPr>
        <p:spPr>
          <a:xfrm>
            <a:off x="838200" y="4309408"/>
            <a:ext cx="6006483" cy="402525"/>
          </a:xfrm>
          <a:prstGeom prst="rect">
            <a:avLst/>
          </a:prstGeom>
        </p:spPr>
        <p:txBody>
          <a:bodyPr/>
          <a:lstStyle>
            <a:lvl1pPr marL="0" indent="0">
              <a:buFont typeface="Arial" panose="020B0604020202020204" pitchFamily="34" charset="0"/>
              <a:buNone/>
              <a:defRPr sz="2000" baseline="0">
                <a:solidFill>
                  <a:schemeClr val="tx1">
                    <a:lumMod val="85000"/>
                    <a:lumOff val="15000"/>
                  </a:schemeClr>
                </a:solidFill>
                <a:latin typeface="+mj-lt"/>
              </a:defRPr>
            </a:lvl1pPr>
            <a:lvl3pPr marL="914400" indent="0">
              <a:buNone/>
              <a:defRPr sz="2400"/>
            </a:lvl3pPr>
          </a:lstStyle>
          <a:p>
            <a:pPr lvl="0"/>
            <a:r>
              <a:rPr lang="fi-FI" dirty="0"/>
              <a:t>Alaotsikko, </a:t>
            </a:r>
            <a:r>
              <a:rPr lang="fi-FI" dirty="0" err="1"/>
              <a:t>Calibri</a:t>
            </a:r>
            <a:r>
              <a:rPr lang="fi-FI" dirty="0"/>
              <a:t> </a:t>
            </a:r>
            <a:r>
              <a:rPr lang="fi-FI" dirty="0" err="1"/>
              <a:t>Light</a:t>
            </a:r>
            <a:endParaRPr lang="fi-FI" dirty="0"/>
          </a:p>
        </p:txBody>
      </p:sp>
      <p:sp>
        <p:nvSpPr>
          <p:cNvPr id="8" name="Päivämäärän paikkamerkki 3"/>
          <p:cNvSpPr>
            <a:spLocks noGrp="1"/>
          </p:cNvSpPr>
          <p:nvPr>
            <p:ph type="dt" sz="half" idx="2"/>
          </p:nvPr>
        </p:nvSpPr>
        <p:spPr>
          <a:xfrm>
            <a:off x="838200" y="6475222"/>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63B6C24A-D9F9-4570-8083-7AD1325C49C4}" type="datetime1">
              <a:rPr lang="fi-FI" smtClean="0"/>
              <a:t>5.7.2018</a:t>
            </a:fld>
            <a:endParaRPr lang="fi-FI" dirty="0"/>
          </a:p>
        </p:txBody>
      </p:sp>
      <p:sp>
        <p:nvSpPr>
          <p:cNvPr id="9" name="Alatunnisteen paikkamerkki 4"/>
          <p:cNvSpPr>
            <a:spLocks noGrp="1"/>
          </p:cNvSpPr>
          <p:nvPr>
            <p:ph type="ftr" sz="quarter" idx="3"/>
          </p:nvPr>
        </p:nvSpPr>
        <p:spPr>
          <a:xfrm>
            <a:off x="1988389" y="6475221"/>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a:t>18395 Suomalaisten mielipiteet kehitysyhteistyöstä 2018</a:t>
            </a:r>
            <a:endParaRPr lang="fi-FI" dirty="0"/>
          </a:p>
        </p:txBody>
      </p:sp>
      <p:sp>
        <p:nvSpPr>
          <p:cNvPr id="10" name="Dian numeron paikkamerkki 5"/>
          <p:cNvSpPr>
            <a:spLocks noGrp="1"/>
          </p:cNvSpPr>
          <p:nvPr>
            <p:ph type="sldNum" sz="quarter" idx="4"/>
          </p:nvPr>
        </p:nvSpPr>
        <p:spPr>
          <a:xfrm>
            <a:off x="211183" y="6475221"/>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pPr/>
              <a:t>‹#›</a:t>
            </a:fld>
            <a:endParaRPr lang="fi-FI" dirty="0"/>
          </a:p>
        </p:txBody>
      </p:sp>
      <p:sp>
        <p:nvSpPr>
          <p:cNvPr id="4" name="Kuvan paikkamerkki 3"/>
          <p:cNvSpPr>
            <a:spLocks noGrp="1"/>
          </p:cNvSpPr>
          <p:nvPr>
            <p:ph type="pic" sz="quarter" idx="15"/>
          </p:nvPr>
        </p:nvSpPr>
        <p:spPr>
          <a:xfrm>
            <a:off x="7324983" y="0"/>
            <a:ext cx="4867200" cy="6858000"/>
          </a:xfrm>
          <a:prstGeom prst="rect">
            <a:avLst/>
          </a:prstGeom>
        </p:spPr>
        <p:txBody>
          <a:bodyPr/>
          <a:lstStyle/>
          <a:p>
            <a:endParaRPr lang="fi-FI"/>
          </a:p>
        </p:txBody>
      </p:sp>
    </p:spTree>
    <p:extLst>
      <p:ext uri="{BB962C8B-B14F-4D97-AF65-F5344CB8AC3E}">
        <p14:creationId xmlns:p14="http://schemas.microsoft.com/office/powerpoint/2010/main" val="2318635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Väliotsikko_tummalla tekstilaatikolla">
    <p:spTree>
      <p:nvGrpSpPr>
        <p:cNvPr id="1" name=""/>
        <p:cNvGrpSpPr/>
        <p:nvPr/>
      </p:nvGrpSpPr>
      <p:grpSpPr>
        <a:xfrm>
          <a:off x="0" y="0"/>
          <a:ext cx="0" cy="0"/>
          <a:chOff x="0" y="0"/>
          <a:chExt cx="0" cy="0"/>
        </a:xfrm>
      </p:grpSpPr>
      <p:sp>
        <p:nvSpPr>
          <p:cNvPr id="3" name="Kuvan paikkamerkki 2"/>
          <p:cNvSpPr>
            <a:spLocks noGrp="1"/>
          </p:cNvSpPr>
          <p:nvPr>
            <p:ph type="pic" sz="quarter" idx="13"/>
          </p:nvPr>
        </p:nvSpPr>
        <p:spPr>
          <a:xfrm>
            <a:off x="0" y="0"/>
            <a:ext cx="12120563" cy="6858000"/>
          </a:xfrm>
          <a:prstGeom prst="rect">
            <a:avLst/>
          </a:prstGeom>
        </p:spPr>
        <p:txBody>
          <a:bodyPr/>
          <a:lstStyle/>
          <a:p>
            <a:endParaRPr lang="fi-FI"/>
          </a:p>
        </p:txBody>
      </p:sp>
      <p:sp>
        <p:nvSpPr>
          <p:cNvPr id="4" name="Päivämäärän paikkamerkki 3"/>
          <p:cNvSpPr>
            <a:spLocks noGrp="1"/>
          </p:cNvSpPr>
          <p:nvPr>
            <p:ph type="dt" sz="half" idx="10"/>
          </p:nvPr>
        </p:nvSpPr>
        <p:spPr/>
        <p:txBody>
          <a:bodyPr/>
          <a:lstStyle/>
          <a:p>
            <a:fld id="{9B139E05-C9AE-4C55-B6A5-3619C649465B}" type="datetime1">
              <a:rPr lang="fi-FI" smtClean="0"/>
              <a:t>5.7.2018</a:t>
            </a:fld>
            <a:endParaRPr lang="fi-FI"/>
          </a:p>
        </p:txBody>
      </p:sp>
      <p:sp>
        <p:nvSpPr>
          <p:cNvPr id="5" name="Alatunnisteen paikkamerkki 4"/>
          <p:cNvSpPr>
            <a:spLocks noGrp="1"/>
          </p:cNvSpPr>
          <p:nvPr>
            <p:ph type="ftr" sz="quarter" idx="11"/>
          </p:nvPr>
        </p:nvSpPr>
        <p:spPr/>
        <p:txBody>
          <a:bodyPr/>
          <a:lstStyle/>
          <a:p>
            <a:r>
              <a:rPr lang="fi-FI"/>
              <a:t>18395 Suomalaisten mielipiteet kehitysyhteistyöstä 2018</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2" name="Otsikko 1"/>
          <p:cNvSpPr>
            <a:spLocks noGrp="1"/>
          </p:cNvSpPr>
          <p:nvPr>
            <p:ph type="title" hasCustomPrompt="1"/>
          </p:nvPr>
        </p:nvSpPr>
        <p:spPr>
          <a:xfrm>
            <a:off x="2269203" y="1523315"/>
            <a:ext cx="7524205" cy="1499616"/>
          </a:xfrm>
          <a:prstGeom prst="rect">
            <a:avLst/>
          </a:prstGeom>
          <a:solidFill>
            <a:schemeClr val="tx1">
              <a:lumMod val="85000"/>
              <a:lumOff val="15000"/>
              <a:alpha val="95000"/>
            </a:schemeClr>
          </a:solidFill>
        </p:spPr>
        <p:txBody>
          <a:bodyPr anchor="ctr"/>
          <a:lstStyle>
            <a:lvl1pPr algn="ctr">
              <a:defRPr sz="4000" b="1" baseline="0">
                <a:latin typeface="+mn-lt"/>
              </a:defRPr>
            </a:lvl1pPr>
          </a:lstStyle>
          <a:p>
            <a:r>
              <a:rPr lang="fi-FI" dirty="0"/>
              <a:t>MUOKATTAVA VÄLIOTSIKKO, ISOLLA 40 PT</a:t>
            </a:r>
          </a:p>
        </p:txBody>
      </p:sp>
    </p:spTree>
    <p:extLst>
      <p:ext uri="{BB962C8B-B14F-4D97-AF65-F5344CB8AC3E}">
        <p14:creationId xmlns:p14="http://schemas.microsoft.com/office/powerpoint/2010/main" val="1935624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äliotsikko_Tutkimusgrafiik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651AAF75-5B0F-4110-8BCA-634357E2E0D3}" type="datetime1">
              <a:rPr lang="fi-FI" smtClean="0"/>
              <a:t>5.7.2018</a:t>
            </a:fld>
            <a:endParaRPr lang="fi-FI"/>
          </a:p>
        </p:txBody>
      </p:sp>
      <p:sp>
        <p:nvSpPr>
          <p:cNvPr id="5" name="Alatunnisteen paikkamerkki 4"/>
          <p:cNvSpPr>
            <a:spLocks noGrp="1"/>
          </p:cNvSpPr>
          <p:nvPr>
            <p:ph type="ftr" sz="quarter" idx="11"/>
          </p:nvPr>
        </p:nvSpPr>
        <p:spPr/>
        <p:txBody>
          <a:bodyPr/>
          <a:lstStyle/>
          <a:p>
            <a:r>
              <a:rPr lang="fi-FI"/>
              <a:t>18395 Suomalaisten mielipiteet kehitysyhteistyöstä 2018</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9" name="Kuv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2" name="Otsikko 1"/>
          <p:cNvSpPr>
            <a:spLocks noGrp="1"/>
          </p:cNvSpPr>
          <p:nvPr>
            <p:ph type="title" hasCustomPrompt="1"/>
          </p:nvPr>
        </p:nvSpPr>
        <p:spPr>
          <a:xfrm>
            <a:off x="2269203" y="2624328"/>
            <a:ext cx="7524205" cy="1499616"/>
          </a:xfrm>
          <a:prstGeom prst="rect">
            <a:avLst/>
          </a:prstGeom>
          <a:solidFill>
            <a:schemeClr val="tx1">
              <a:lumMod val="85000"/>
              <a:lumOff val="15000"/>
              <a:alpha val="95000"/>
            </a:schemeClr>
          </a:solidFill>
        </p:spPr>
        <p:txBody>
          <a:bodyPr anchor="ctr"/>
          <a:lstStyle>
            <a:lvl1pPr algn="ctr">
              <a:defRPr sz="4000" b="1" baseline="0">
                <a:latin typeface="+mn-lt"/>
              </a:defRPr>
            </a:lvl1pPr>
          </a:lstStyle>
          <a:p>
            <a:r>
              <a:rPr lang="fi-FI" dirty="0"/>
              <a:t>TUTKIMUSGRAFIIKKA</a:t>
            </a:r>
          </a:p>
        </p:txBody>
      </p:sp>
    </p:spTree>
    <p:extLst>
      <p:ext uri="{BB962C8B-B14F-4D97-AF65-F5344CB8AC3E}">
        <p14:creationId xmlns:p14="http://schemas.microsoft.com/office/powerpoint/2010/main" val="324826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Väliotsikko_Yhteenveto_tuloksis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FD48C5C5-9184-4FC9-9C44-B8C0FE2CC0A0}" type="datetime1">
              <a:rPr lang="fi-FI" smtClean="0"/>
              <a:t>5.7.2018</a:t>
            </a:fld>
            <a:endParaRPr lang="fi-FI"/>
          </a:p>
        </p:txBody>
      </p:sp>
      <p:sp>
        <p:nvSpPr>
          <p:cNvPr id="5" name="Alatunnisteen paikkamerkki 4"/>
          <p:cNvSpPr>
            <a:spLocks noGrp="1"/>
          </p:cNvSpPr>
          <p:nvPr>
            <p:ph type="ftr" sz="quarter" idx="11"/>
          </p:nvPr>
        </p:nvSpPr>
        <p:spPr/>
        <p:txBody>
          <a:bodyPr/>
          <a:lstStyle/>
          <a:p>
            <a:r>
              <a:rPr lang="fi-FI"/>
              <a:t>18395 Suomalaisten mielipiteet kehitysyhteistyöstä 2018</a:t>
            </a:r>
          </a:p>
        </p:txBody>
      </p:sp>
      <p:sp>
        <p:nvSpPr>
          <p:cNvPr id="6" name="Dian numeron paikkamerkki 5"/>
          <p:cNvSpPr>
            <a:spLocks noGrp="1"/>
          </p:cNvSpPr>
          <p:nvPr>
            <p:ph type="sldNum" sz="quarter" idx="12"/>
          </p:nvPr>
        </p:nvSpPr>
        <p:spPr/>
        <p:txBody>
          <a:bodyPr/>
          <a:lstStyle/>
          <a:p>
            <a:fld id="{B6DB0E4E-F5D7-41BD-96AC-FA55D8C3805E}" type="slidenum">
              <a:rPr lang="fi-FI" smtClean="0"/>
              <a:t>‹#›</a:t>
            </a:fld>
            <a:endParaRPr lang="fi-FI"/>
          </a:p>
        </p:txBody>
      </p:sp>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2" name="Otsikko 1"/>
          <p:cNvSpPr>
            <a:spLocks noGrp="1"/>
          </p:cNvSpPr>
          <p:nvPr>
            <p:ph type="title" hasCustomPrompt="1"/>
          </p:nvPr>
        </p:nvSpPr>
        <p:spPr>
          <a:xfrm>
            <a:off x="2269203" y="2624328"/>
            <a:ext cx="7524205" cy="1499616"/>
          </a:xfrm>
          <a:prstGeom prst="rect">
            <a:avLst/>
          </a:prstGeom>
          <a:solidFill>
            <a:schemeClr val="tx1">
              <a:lumMod val="85000"/>
              <a:lumOff val="15000"/>
              <a:alpha val="95000"/>
            </a:schemeClr>
          </a:solidFill>
        </p:spPr>
        <p:txBody>
          <a:bodyPr anchor="ctr"/>
          <a:lstStyle>
            <a:lvl1pPr algn="ctr">
              <a:defRPr sz="4000" b="1" baseline="0">
                <a:latin typeface="+mn-lt"/>
              </a:defRPr>
            </a:lvl1pPr>
          </a:lstStyle>
          <a:p>
            <a:r>
              <a:rPr lang="fi-FI" dirty="0"/>
              <a:t>YHTEENVETO TULOKSISTA</a:t>
            </a:r>
          </a:p>
        </p:txBody>
      </p:sp>
    </p:spTree>
    <p:extLst>
      <p:ext uri="{BB962C8B-B14F-4D97-AF65-F5344CB8AC3E}">
        <p14:creationId xmlns:p14="http://schemas.microsoft.com/office/powerpoint/2010/main" val="491862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p:cNvSpPr>
            <a:spLocks noGrp="1"/>
          </p:cNvSpPr>
          <p:nvPr>
            <p:ph type="dt" sz="half" idx="2"/>
          </p:nvPr>
        </p:nvSpPr>
        <p:spPr>
          <a:xfrm>
            <a:off x="838200" y="6356350"/>
            <a:ext cx="921589"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AEE4F6BB-10E6-461C-8C0F-54C44C5FF90E}" type="datetime1">
              <a:rPr lang="fi-FI" smtClean="0"/>
              <a:t>5.7.2018</a:t>
            </a:fld>
            <a:endParaRPr lang="fi-FI" dirty="0"/>
          </a:p>
        </p:txBody>
      </p:sp>
      <p:sp>
        <p:nvSpPr>
          <p:cNvPr id="5" name="Alatunnisteen paikkamerkki 4"/>
          <p:cNvSpPr>
            <a:spLocks noGrp="1"/>
          </p:cNvSpPr>
          <p:nvPr>
            <p:ph type="ftr" sz="quarter" idx="3"/>
          </p:nvPr>
        </p:nvSpPr>
        <p:spPr>
          <a:xfrm>
            <a:off x="1988389" y="6356349"/>
            <a:ext cx="4170871"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fi-FI"/>
              <a:t>18395 Suomalaisten mielipiteet kehitysyhteistyöstä 2018</a:t>
            </a:r>
            <a:endParaRPr lang="fi-FI" dirty="0"/>
          </a:p>
        </p:txBody>
      </p:sp>
      <p:sp>
        <p:nvSpPr>
          <p:cNvPr id="6" name="Dian numeron paikkamerkki 5"/>
          <p:cNvSpPr>
            <a:spLocks noGrp="1"/>
          </p:cNvSpPr>
          <p:nvPr>
            <p:ph type="sldNum" sz="quarter" idx="4"/>
          </p:nvPr>
        </p:nvSpPr>
        <p:spPr>
          <a:xfrm>
            <a:off x="211183" y="6356349"/>
            <a:ext cx="398417"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B6DB0E4E-F5D7-41BD-96AC-FA55D8C3805E}" type="slidenum">
              <a:rPr lang="fi-FI" smtClean="0"/>
              <a:pPr/>
              <a:t>‹#›</a:t>
            </a:fld>
            <a:endParaRPr lang="fi-FI" dirty="0"/>
          </a:p>
        </p:txBody>
      </p:sp>
      <p:pic>
        <p:nvPicPr>
          <p:cNvPr id="7" name="Kuva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1548592922"/>
      </p:ext>
    </p:extLst>
  </p:cSld>
  <p:clrMap bg1="lt1" tx1="dk1" bg2="lt2" tx2="dk2" accent1="accent1" accent2="accent2" accent3="accent3" accent4="accent4" accent5="accent5" accent6="accent6" hlink="hlink" folHlink="folHlink"/>
  <p:sldLayoutIdLst>
    <p:sldLayoutId id="2147483704" r:id="rId1"/>
    <p:sldLayoutId id="2147483716" r:id="rId2"/>
    <p:sldLayoutId id="2147483721" r:id="rId3"/>
    <p:sldLayoutId id="2147483723" r:id="rId4"/>
    <p:sldLayoutId id="2147483724" r:id="rId5"/>
    <p:sldLayoutId id="2147483725" r:id="rId6"/>
    <p:sldLayoutId id="2147483730" r:id="rId7"/>
    <p:sldLayoutId id="2147483731" r:id="rId8"/>
    <p:sldLayoutId id="2147483732" r:id="rId9"/>
  </p:sldLayoutIdLst>
  <p:hf hdr="0"/>
  <p:txStyles>
    <p:titleStyle>
      <a:lvl1pPr algn="l" defTabSz="914400" rtl="0" eaLnBrk="1" latinLnBrk="0" hangingPunct="1">
        <a:lnSpc>
          <a:spcPct val="90000"/>
        </a:lnSpc>
        <a:spcBef>
          <a:spcPct val="0"/>
        </a:spcBef>
        <a:buNone/>
        <a:defRPr sz="5400" kern="1200" baseline="0">
          <a:solidFill>
            <a:schemeClr val="bg1"/>
          </a:solidFill>
          <a:latin typeface="Source Sans Pro Black" panose="020B0803030403020204" pitchFamily="34" charset="0"/>
          <a:ea typeface="+mj-ea"/>
          <a:cs typeface="+mj-cs"/>
        </a:defRPr>
      </a:lvl1pPr>
    </p:titleStyle>
    <p:bodyStyle>
      <a:lvl1pPr marL="266700" indent="-2667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bg1"/>
          </a:solidFill>
          <a:latin typeface="Source Sans Pro Light" panose="020B0403030403020204" pitchFamily="34" charset="0"/>
          <a:ea typeface="+mn-ea"/>
          <a:cs typeface="+mn-cs"/>
        </a:defRPr>
      </a:lvl1pPr>
      <a:lvl2pPr marL="719138" indent="-261938"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bg1"/>
          </a:solidFill>
          <a:latin typeface="Source Sans Pro Light" panose="020B0403030403020204" pitchFamily="34" charset="0"/>
          <a:ea typeface="+mn-ea"/>
          <a:cs typeface="+mn-cs"/>
        </a:defRPr>
      </a:lvl2pPr>
      <a:lvl3pPr marL="1163638" indent="-249238"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bg1"/>
          </a:solidFill>
          <a:latin typeface="Source Sans Pro Light" panose="020B0403030403020204" pitchFamily="34" charset="0"/>
          <a:ea typeface="+mn-ea"/>
          <a:cs typeface="+mn-cs"/>
        </a:defRPr>
      </a:lvl3pPr>
      <a:lvl4pPr marL="1616075" indent="-244475"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4pPr>
      <a:lvl5pPr marL="2058988" indent="-230188"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bg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chart" Target="../charts/char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chart" Target="../charts/chart1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chart" Target="../charts/char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chart" Target="../charts/chart1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chart" Target="../charts/chart1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chart" Target="../charts/chart2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chart" Target="../charts/chart2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chart" Target="../charts/chart2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chart" Target="../charts/char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chart" Target="../charts/char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tags" Target="../tags/tag49.xml"/><Relationship Id="rId7" Type="http://schemas.openxmlformats.org/officeDocument/2006/relationships/chart" Target="../charts/chart26.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chart" Target="../charts/chart25.xml"/><Relationship Id="rId5" Type="http://schemas.openxmlformats.org/officeDocument/2006/relationships/slideLayout" Target="../slideLayouts/slideLayout1.xml"/><Relationship Id="rId4" Type="http://schemas.openxmlformats.org/officeDocument/2006/relationships/tags" Target="../tags/tag50.xml"/></Relationships>
</file>

<file path=ppt/slides/_rels/slide42.xml.rels><?xml version="1.0" encoding="UTF-8" standalone="yes"?>
<Relationships xmlns="http://schemas.openxmlformats.org/package/2006/relationships"><Relationship Id="rId8" Type="http://schemas.openxmlformats.org/officeDocument/2006/relationships/chart" Target="../charts/chart30.xml"/><Relationship Id="rId3" Type="http://schemas.openxmlformats.org/officeDocument/2006/relationships/tags" Target="../tags/tag53.xml"/><Relationship Id="rId7" Type="http://schemas.openxmlformats.org/officeDocument/2006/relationships/chart" Target="../charts/chart29.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chart" Target="../charts/chart28.xml"/><Relationship Id="rId5" Type="http://schemas.openxmlformats.org/officeDocument/2006/relationships/slideLayout" Target="../slideLayouts/slideLayout1.xml"/><Relationship Id="rId4" Type="http://schemas.openxmlformats.org/officeDocument/2006/relationships/tags" Target="../tags/tag5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chart" Target="../charts/chart31.xml"/></Relationships>
</file>

<file path=ppt/slides/_rels/slide4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4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chart" Target="../charts/chart34.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chart" Target="../charts/chart35.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chart" Target="../charts/char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chart" Target="../charts/chart37.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chart" Target="../charts/chart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chart" Target="../charts/chart39.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chart" Target="../charts/chart40.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chart" Target="../charts/chart41.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chart" Target="../charts/chart4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chart" Target="../charts/chart43.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chart" Target="../charts/char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chart" Target="../charts/chart45.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chart" Target="../charts/chart46.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chart" Target="../charts/chart47.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chart" Target="../charts/chart4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n paikkamerkki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34" b="7834"/>
          <a:stretch>
            <a:fillRect/>
          </a:stretch>
        </p:blipFill>
        <p:spPr>
          <a:xfrm>
            <a:off x="0" y="0"/>
            <a:ext cx="12192000" cy="6858000"/>
          </a:xfrm>
        </p:spPr>
      </p:pic>
      <p:sp>
        <p:nvSpPr>
          <p:cNvPr id="6" name="Otsikko 5">
            <a:extLst>
              <a:ext uri="{FF2B5EF4-FFF2-40B4-BE49-F238E27FC236}">
                <a16:creationId xmlns:a16="http://schemas.microsoft.com/office/drawing/2014/main" xmlns="" id="{0E906AAD-72FE-432E-9A4B-28EE726E9106}"/>
              </a:ext>
            </a:extLst>
          </p:cNvPr>
          <p:cNvSpPr>
            <a:spLocks noGrp="1"/>
          </p:cNvSpPr>
          <p:nvPr>
            <p:ph type="title"/>
          </p:nvPr>
        </p:nvSpPr>
        <p:spPr>
          <a:xfrm>
            <a:off x="753141" y="853645"/>
            <a:ext cx="5147930" cy="2445489"/>
          </a:xfrm>
        </p:spPr>
        <p:txBody>
          <a:bodyPr/>
          <a:lstStyle/>
          <a:p>
            <a:pPr algn="l"/>
            <a:r>
              <a:rPr lang="fi-FI" sz="2000" dirty="0"/>
              <a:t>TUTKIMUSRAPORTTI</a:t>
            </a:r>
            <a:r>
              <a:rPr lang="fi-FI" dirty="0"/>
              <a:t/>
            </a:r>
            <a:br>
              <a:rPr lang="fi-FI" dirty="0"/>
            </a:br>
            <a:r>
              <a:rPr lang="fi-FI" sz="3600" dirty="0"/>
              <a:t>Suomalaisten mielipiteet kehitysyhteistyöstä 2018</a:t>
            </a:r>
            <a:br>
              <a:rPr lang="fi-FI" sz="3600" dirty="0"/>
            </a:br>
            <a:r>
              <a:rPr lang="fi-FI" sz="3200" dirty="0"/>
              <a:t/>
            </a:r>
            <a:br>
              <a:rPr lang="fi-FI" sz="3200" dirty="0"/>
            </a:br>
            <a:r>
              <a:rPr lang="fi-FI" sz="2000" dirty="0"/>
              <a:t>Juho Rahkonen &amp; Petra Kantola</a:t>
            </a:r>
            <a:endParaRPr lang="fi-FI" dirty="0"/>
          </a:p>
        </p:txBody>
      </p:sp>
      <p:pic>
        <p:nvPicPr>
          <p:cNvPr id="9" name="Kuv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3791274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D60FF04-19A8-42FC-B2FD-588C2191601A}"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10</a:t>
            </a:fld>
            <a:endParaRPr lang="fi-FI"/>
          </a:p>
        </p:txBody>
      </p:sp>
      <p:sp>
        <p:nvSpPr>
          <p:cNvPr id="8" name="Otsikko 6"/>
          <p:cNvSpPr>
            <a:spLocks noGrp="1"/>
          </p:cNvSpPr>
          <p:nvPr>
            <p:ph type="title"/>
            <p:custDataLst>
              <p:tags r:id="rId1"/>
            </p:custDataLst>
          </p:nvPr>
        </p:nvSpPr>
        <p:spPr>
          <a:xfrm>
            <a:off x="653137" y="582697"/>
            <a:ext cx="11033765" cy="622647"/>
          </a:xfrm>
        </p:spPr>
        <p:txBody>
          <a:bodyPr/>
          <a:lstStyle/>
          <a:p>
            <a:r>
              <a:rPr lang="fi-FI" dirty="0"/>
              <a:t>Miten tärkeänä kehitysyhteistyötä/kehityspolitiikkaa pidetään 1(2)</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2322346629"/>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1101663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4596CAE-8EC8-47EF-BB38-563C1A479934}"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11</a:t>
            </a:fld>
            <a:endParaRPr lang="fi-FI"/>
          </a:p>
        </p:txBody>
      </p:sp>
      <p:sp>
        <p:nvSpPr>
          <p:cNvPr id="8" name="Otsikko 6"/>
          <p:cNvSpPr>
            <a:spLocks noGrp="1"/>
          </p:cNvSpPr>
          <p:nvPr>
            <p:ph type="title"/>
            <p:custDataLst>
              <p:tags r:id="rId1"/>
            </p:custDataLst>
          </p:nvPr>
        </p:nvSpPr>
        <p:spPr>
          <a:xfrm>
            <a:off x="653137" y="582697"/>
            <a:ext cx="11033765" cy="622647"/>
          </a:xfrm>
        </p:spPr>
        <p:txBody>
          <a:bodyPr/>
          <a:lstStyle/>
          <a:p>
            <a:r>
              <a:rPr lang="fi-FI" dirty="0"/>
              <a:t>Miten tärkeänä kehitysyhteistyötä/kehityspolitiikkaa pidetään 2(2)</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1075293588"/>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355250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31FF7D6C-EBD5-4860-B7C0-B35A3FE54026}"/>
              </a:ext>
            </a:extLst>
          </p:cNvPr>
          <p:cNvSpPr>
            <a:spLocks noGrp="1"/>
          </p:cNvSpPr>
          <p:nvPr>
            <p:ph type="dt" sz="half" idx="10"/>
          </p:nvPr>
        </p:nvSpPr>
        <p:spPr/>
        <p:txBody>
          <a:bodyPr/>
          <a:lstStyle/>
          <a:p>
            <a:fld id="{A0BD72F1-C95D-4DFC-B0A3-D6BD9264AFF8}" type="datetime1">
              <a:rPr lang="fi-FI" smtClean="0"/>
              <a:t>5.7.2018</a:t>
            </a:fld>
            <a:endParaRPr lang="fi-FI" dirty="0"/>
          </a:p>
        </p:txBody>
      </p:sp>
      <p:sp>
        <p:nvSpPr>
          <p:cNvPr id="3" name="Alatunnisteen paikkamerkki 2">
            <a:extLst>
              <a:ext uri="{FF2B5EF4-FFF2-40B4-BE49-F238E27FC236}">
                <a16:creationId xmlns:a16="http://schemas.microsoft.com/office/drawing/2014/main" xmlns="" id="{E554E64C-38BC-4FD2-BD57-01CDB2DCCE49}"/>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39AB9074-B724-4096-9144-404056F06935}"/>
              </a:ext>
            </a:extLst>
          </p:cNvPr>
          <p:cNvSpPr>
            <a:spLocks noGrp="1"/>
          </p:cNvSpPr>
          <p:nvPr>
            <p:ph type="sldNum" sz="quarter" idx="12"/>
          </p:nvPr>
        </p:nvSpPr>
        <p:spPr/>
        <p:txBody>
          <a:bodyPr/>
          <a:lstStyle/>
          <a:p>
            <a:fld id="{B6DB0E4E-F5D7-41BD-96AC-FA55D8C3805E}" type="slidenum">
              <a:rPr lang="fi-FI" smtClean="0"/>
              <a:t>12</a:t>
            </a:fld>
            <a:endParaRPr lang="fi-FI"/>
          </a:p>
        </p:txBody>
      </p:sp>
      <p:sp>
        <p:nvSpPr>
          <p:cNvPr id="5" name="Otsikko 4">
            <a:extLst>
              <a:ext uri="{FF2B5EF4-FFF2-40B4-BE49-F238E27FC236}">
                <a16:creationId xmlns:a16="http://schemas.microsoft.com/office/drawing/2014/main" xmlns="" id="{F672361A-6ECA-4A6B-B7C8-4C816B6B456E}"/>
              </a:ext>
            </a:extLst>
          </p:cNvPr>
          <p:cNvSpPr>
            <a:spLocks noGrp="1"/>
          </p:cNvSpPr>
          <p:nvPr>
            <p:ph type="title"/>
          </p:nvPr>
        </p:nvSpPr>
        <p:spPr/>
        <p:txBody>
          <a:bodyPr>
            <a:normAutofit fontScale="90000"/>
          </a:bodyPr>
          <a:lstStyle/>
          <a:p>
            <a:r>
              <a:rPr lang="fi-FI" dirty="0"/>
              <a:t>Vapaaehtoistyö, lahjoittaminen ja avoimuus muita kulttuureja kohtaan vaikuttavat kehitysyhteistyömielipiteisiin</a:t>
            </a:r>
          </a:p>
        </p:txBody>
      </p:sp>
      <p:sp>
        <p:nvSpPr>
          <p:cNvPr id="6" name="Sisällön paikkamerkki 5">
            <a:extLst>
              <a:ext uri="{FF2B5EF4-FFF2-40B4-BE49-F238E27FC236}">
                <a16:creationId xmlns:a16="http://schemas.microsoft.com/office/drawing/2014/main" xmlns="" id="{1853E42E-17D1-4620-8F30-1941641E53AC}"/>
              </a:ext>
            </a:extLst>
          </p:cNvPr>
          <p:cNvSpPr>
            <a:spLocks noGrp="1"/>
          </p:cNvSpPr>
          <p:nvPr>
            <p:ph idx="1"/>
          </p:nvPr>
        </p:nvSpPr>
        <p:spPr>
          <a:xfrm>
            <a:off x="653138" y="1588655"/>
            <a:ext cx="11033764" cy="4529116"/>
          </a:xfrm>
        </p:spPr>
        <p:txBody>
          <a:bodyPr/>
          <a:lstStyle/>
          <a:p>
            <a:r>
              <a:rPr lang="fi-FI" dirty="0"/>
              <a:t>Tämän vuoden tutkimuksessa kartoitettiin kansalaisten kehitysyhteistyömielipiteiden taustoja uusilla kysymyksillä. </a:t>
            </a:r>
          </a:p>
          <a:p>
            <a:r>
              <a:rPr lang="fi-FI" dirty="0"/>
              <a:t>Kysymykset käsittelivät ”maailmankansalaisuuden” eri muotoja. Niistä, jotka kertovat lahjoittavansa säännöllisesti hyväntekeväisyyteen, 64 prosenttia pitää kehitysyhteistyötä erittäin tärkeänä. Niistä, jotka eivät lahjoita, näin ajattelee vastaavasti 36 prosenttia. Vielä tätäkin voimakkaammin kehitysyhteistyön tärkeänä pitämiseen vaikuttaa se, jos henkilö tutustuu mielellään ihmisiin muista kulttuureista ja uskoo, että yksilö voi toiminnallaan vaikuttaa maailmaan.</a:t>
            </a:r>
          </a:p>
          <a:p>
            <a:r>
              <a:rPr lang="fi-FI" dirty="0"/>
              <a:t>Myös uskonnollisuus vaikuttaa myönteisesti kehitysyhteistyötä koskeviin mielipiteisiin: uskonnollisina itseään pitävistä 54 prosenttia pitää kehitysyhteistyötä erittäin tärkeänä, joskin luku ei ole kovin paljon suurempi kuin niillä, jotka eivät ole lainkaan uskonnollisia (48 %).</a:t>
            </a:r>
          </a:p>
          <a:p>
            <a:r>
              <a:rPr lang="fi-FI" dirty="0"/>
              <a:t>Se, että henkilö tekee vapaaehtoistyötä, ei vaikuta kovin voimakkaasti kehitysyhteistyömielipiteisiin. Sen sijaan jos henkilö kertoo seuraavansa aktiivisesti maailman tapahtumia, on suuri todennäköisyys, että hän pitää kehitysyhteistyötä erittäin tärkeänä. </a:t>
            </a:r>
          </a:p>
          <a:p>
            <a:r>
              <a:rPr lang="fi-FI" dirty="0"/>
              <a:t>Vain joka neljäs suomalainen kertoo matkustaneensa joskus kehitysmaissa. Omat kokemukset paikan päältä eivät olekaan kovin merkittävä tekijä kehitysyhteistyön koetussa tärkeydessä suuntaan tai toiseen, vaan mielipiteet pohjautuvat enemmänkin perusarvoihin sekä median välittämään kuvaan maailmasta.</a:t>
            </a:r>
          </a:p>
        </p:txBody>
      </p:sp>
    </p:spTree>
    <p:extLst>
      <p:ext uri="{BB962C8B-B14F-4D97-AF65-F5344CB8AC3E}">
        <p14:creationId xmlns:p14="http://schemas.microsoft.com/office/powerpoint/2010/main" val="196095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B5439734-DE77-4C64-A6F8-BACF923FCDC3}"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13</a:t>
            </a:fld>
            <a:endParaRPr lang="fi-FI"/>
          </a:p>
        </p:txBody>
      </p:sp>
      <p:sp>
        <p:nvSpPr>
          <p:cNvPr id="8" name="Otsikko 6"/>
          <p:cNvSpPr>
            <a:spLocks noGrp="1"/>
          </p:cNvSpPr>
          <p:nvPr>
            <p:ph type="title"/>
            <p:custDataLst>
              <p:tags r:id="rId1"/>
            </p:custDataLst>
          </p:nvPr>
        </p:nvSpPr>
        <p:spPr>
          <a:xfrm>
            <a:off x="653137" y="582697"/>
            <a:ext cx="11033765" cy="622647"/>
          </a:xfrm>
        </p:spPr>
        <p:txBody>
          <a:bodyPr/>
          <a:lstStyle/>
          <a:p>
            <a:r>
              <a:rPr lang="fi-FI" dirty="0"/>
              <a:t>Miten tärkeänä kehitysyhteistyötä/kehityspolitiikkaa pidetään 1(2)</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3031669671"/>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293893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99225E8-D569-4DAB-ABBA-606437A857C2}"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14</a:t>
            </a:fld>
            <a:endParaRPr lang="fi-FI"/>
          </a:p>
        </p:txBody>
      </p:sp>
      <p:sp>
        <p:nvSpPr>
          <p:cNvPr id="8" name="Otsikko 6"/>
          <p:cNvSpPr>
            <a:spLocks noGrp="1"/>
          </p:cNvSpPr>
          <p:nvPr>
            <p:ph type="title"/>
            <p:custDataLst>
              <p:tags r:id="rId1"/>
            </p:custDataLst>
          </p:nvPr>
        </p:nvSpPr>
        <p:spPr>
          <a:xfrm>
            <a:off x="653137" y="582697"/>
            <a:ext cx="11033765" cy="622647"/>
          </a:xfrm>
        </p:spPr>
        <p:txBody>
          <a:bodyPr/>
          <a:lstStyle/>
          <a:p>
            <a:r>
              <a:rPr lang="fi-FI" dirty="0"/>
              <a:t>Miten tärkeänä kehitysyhteistyötä/kehityspolitiikkaa pidetään 2(2)</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3432294780"/>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2061419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576D2D72-EB9B-4F18-84C0-5486C41C866A}"/>
              </a:ext>
            </a:extLst>
          </p:cNvPr>
          <p:cNvSpPr>
            <a:spLocks noGrp="1"/>
          </p:cNvSpPr>
          <p:nvPr>
            <p:ph type="dt" sz="half" idx="10"/>
          </p:nvPr>
        </p:nvSpPr>
        <p:spPr/>
        <p:txBody>
          <a:bodyPr/>
          <a:lstStyle/>
          <a:p>
            <a:fld id="{941EE7D9-2A79-45EF-98DE-07BFB8E46F0A}" type="datetime1">
              <a:rPr lang="fi-FI" smtClean="0"/>
              <a:t>5.7.2018</a:t>
            </a:fld>
            <a:endParaRPr lang="fi-FI" dirty="0"/>
          </a:p>
        </p:txBody>
      </p:sp>
      <p:sp>
        <p:nvSpPr>
          <p:cNvPr id="3" name="Alatunnisteen paikkamerkki 2">
            <a:extLst>
              <a:ext uri="{FF2B5EF4-FFF2-40B4-BE49-F238E27FC236}">
                <a16:creationId xmlns:a16="http://schemas.microsoft.com/office/drawing/2014/main" xmlns="" id="{A2E0957D-2CE5-4641-B513-863466169597}"/>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B21EE684-C9D4-4BB8-ACBE-47DC9704D6C5}"/>
              </a:ext>
            </a:extLst>
          </p:cNvPr>
          <p:cNvSpPr>
            <a:spLocks noGrp="1"/>
          </p:cNvSpPr>
          <p:nvPr>
            <p:ph type="sldNum" sz="quarter" idx="12"/>
          </p:nvPr>
        </p:nvSpPr>
        <p:spPr/>
        <p:txBody>
          <a:bodyPr/>
          <a:lstStyle/>
          <a:p>
            <a:fld id="{B6DB0E4E-F5D7-41BD-96AC-FA55D8C3805E}" type="slidenum">
              <a:rPr lang="fi-FI" smtClean="0"/>
              <a:t>15</a:t>
            </a:fld>
            <a:endParaRPr lang="fi-FI"/>
          </a:p>
        </p:txBody>
      </p:sp>
      <p:sp>
        <p:nvSpPr>
          <p:cNvPr id="5" name="Otsikko 4">
            <a:extLst>
              <a:ext uri="{FF2B5EF4-FFF2-40B4-BE49-F238E27FC236}">
                <a16:creationId xmlns:a16="http://schemas.microsoft.com/office/drawing/2014/main" xmlns="" id="{6458EC64-5C18-42EA-9F5F-41057DEE6AB1}"/>
              </a:ext>
            </a:extLst>
          </p:cNvPr>
          <p:cNvSpPr>
            <a:spLocks noGrp="1"/>
          </p:cNvSpPr>
          <p:nvPr>
            <p:ph type="title"/>
          </p:nvPr>
        </p:nvSpPr>
        <p:spPr/>
        <p:txBody>
          <a:bodyPr>
            <a:normAutofit fontScale="90000"/>
          </a:bodyPr>
          <a:lstStyle/>
          <a:p>
            <a:r>
              <a:rPr lang="fi-FI" dirty="0"/>
              <a:t>Suomalaiset tutustuvat mielellään muista kulttuureista tuleviin</a:t>
            </a:r>
          </a:p>
        </p:txBody>
      </p:sp>
      <p:sp>
        <p:nvSpPr>
          <p:cNvPr id="6" name="Sisällön paikkamerkki 5">
            <a:extLst>
              <a:ext uri="{FF2B5EF4-FFF2-40B4-BE49-F238E27FC236}">
                <a16:creationId xmlns:a16="http://schemas.microsoft.com/office/drawing/2014/main" xmlns="" id="{C7335AC6-9E6F-4787-947D-3991DE52D671}"/>
              </a:ext>
            </a:extLst>
          </p:cNvPr>
          <p:cNvSpPr>
            <a:spLocks noGrp="1"/>
          </p:cNvSpPr>
          <p:nvPr>
            <p:ph idx="1"/>
          </p:nvPr>
        </p:nvSpPr>
        <p:spPr>
          <a:xfrm>
            <a:off x="653137" y="1649937"/>
            <a:ext cx="6335491" cy="4706412"/>
          </a:xfrm>
        </p:spPr>
        <p:txBody>
          <a:bodyPr/>
          <a:lstStyle/>
          <a:p>
            <a:r>
              <a:rPr lang="fi-FI" dirty="0"/>
              <a:t>Enemmistö suomalaisista kertoo olevansa avoimia erilaisista kulttuureista tuleville ihmisille. Useimmat myös seuraavat aktiivisesti maailman tapahtumia. </a:t>
            </a:r>
          </a:p>
          <a:p>
            <a:r>
              <a:rPr lang="fi-FI" dirty="0"/>
              <a:t>Suomalaisten omat kontaktit kehitysmaista kotoisin oleviin ihmisiin eivät kuitenkaan ole kovin yleisiä, eivätkä suomalaiset myös paljon matkaile kehitysmaissa.</a:t>
            </a:r>
          </a:p>
          <a:p>
            <a:r>
              <a:rPr lang="fi-FI" dirty="0"/>
              <a:t>Kehitysyhteistyö on vahvasti sidoksissa kansainväliseen näkökulmaan, ja tämä näkyy myös vastaajien taustatiedoissa: mitä kansainvälisemmin ajatteleva ihminen, sitä tärkeämpänä hän pitää kehitysyhteistyötä ja kehityspolitiikkaa.</a:t>
            </a:r>
          </a:p>
          <a:p>
            <a:r>
              <a:rPr lang="fi-FI" dirty="0"/>
              <a:t>Alle puolet suomalaisista määrittelee itsensä edes jossain määrin uskonnolliseksi; uskonnollisuus kuitenkin korreloi positiivisesti kehitysyhteistyömyönteisyyden kanssa.</a:t>
            </a:r>
          </a:p>
          <a:p>
            <a:pPr marL="0" indent="0">
              <a:buNone/>
            </a:pPr>
            <a:endParaRPr lang="fi-FI" dirty="0"/>
          </a:p>
        </p:txBody>
      </p:sp>
      <p:pic>
        <p:nvPicPr>
          <p:cNvPr id="8" name="Kuvan paikkamerkki 7"/>
          <p:cNvPicPr>
            <a:picLocks noGrp="1" noChangeAspect="1"/>
          </p:cNvPicPr>
          <p:nvPr>
            <p:ph type="pic" idx="13"/>
          </p:nvPr>
        </p:nvPicPr>
        <p:blipFill>
          <a:blip r:embed="rId2">
            <a:extLst>
              <a:ext uri="{28A0092B-C50C-407E-A947-70E740481C1C}">
                <a14:useLocalDpi xmlns:a14="http://schemas.microsoft.com/office/drawing/2010/main" val="0"/>
              </a:ext>
            </a:extLst>
          </a:blip>
          <a:srcRect l="26331" r="26331"/>
          <a:stretch>
            <a:fillRect/>
          </a:stretch>
        </p:blipFill>
        <p:spPr/>
      </p:pic>
    </p:spTree>
    <p:extLst>
      <p:ext uri="{BB962C8B-B14F-4D97-AF65-F5344CB8AC3E}">
        <p14:creationId xmlns:p14="http://schemas.microsoft.com/office/powerpoint/2010/main" val="2059970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8AE6F60-9D32-4DA2-BF62-04082BE7983A}"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16</a:t>
            </a:fld>
            <a:endParaRPr lang="fi-FI"/>
          </a:p>
        </p:txBody>
      </p:sp>
      <p:sp>
        <p:nvSpPr>
          <p:cNvPr id="8" name="Otsikko 6"/>
          <p:cNvSpPr>
            <a:spLocks noGrp="1"/>
          </p:cNvSpPr>
          <p:nvPr>
            <p:ph type="title"/>
            <p:custDataLst>
              <p:tags r:id="rId1"/>
            </p:custDataLst>
          </p:nvPr>
        </p:nvSpPr>
        <p:spPr>
          <a:xfrm>
            <a:off x="653137" y="582697"/>
            <a:ext cx="11033765" cy="622647"/>
          </a:xfrm>
        </p:spPr>
        <p:txBody>
          <a:bodyPr/>
          <a:lstStyle/>
          <a:p>
            <a:r>
              <a:rPr lang="fi-FI" dirty="0"/>
              <a:t>Kuinka maailmankansalaisia suomalaiset ovat?</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1103274035"/>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Kaikki vastaajat, n=1004</a:t>
            </a:r>
          </a:p>
        </p:txBody>
      </p:sp>
    </p:spTree>
    <p:extLst>
      <p:ext uri="{BB962C8B-B14F-4D97-AF65-F5344CB8AC3E}">
        <p14:creationId xmlns:p14="http://schemas.microsoft.com/office/powerpoint/2010/main" val="248461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4D98E4EC-8E98-42A2-A2AD-167AD2F1F1E6}"/>
              </a:ext>
            </a:extLst>
          </p:cNvPr>
          <p:cNvSpPr>
            <a:spLocks noGrp="1"/>
          </p:cNvSpPr>
          <p:nvPr>
            <p:ph type="dt" sz="half" idx="10"/>
          </p:nvPr>
        </p:nvSpPr>
        <p:spPr/>
        <p:txBody>
          <a:bodyPr/>
          <a:lstStyle/>
          <a:p>
            <a:fld id="{EB556A36-7183-4AC0-BDA3-6D35CFA0E706}" type="datetime1">
              <a:rPr lang="fi-FI" smtClean="0"/>
              <a:t>5.7.2018</a:t>
            </a:fld>
            <a:endParaRPr lang="fi-FI" dirty="0"/>
          </a:p>
        </p:txBody>
      </p:sp>
      <p:sp>
        <p:nvSpPr>
          <p:cNvPr id="3" name="Alatunnisteen paikkamerkki 2">
            <a:extLst>
              <a:ext uri="{FF2B5EF4-FFF2-40B4-BE49-F238E27FC236}">
                <a16:creationId xmlns:a16="http://schemas.microsoft.com/office/drawing/2014/main" xmlns="" id="{90B85DD4-CB32-4E9C-BA3E-D4DB7E53555C}"/>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DA3BD4C3-407A-4E33-8946-E6C611089001}"/>
              </a:ext>
            </a:extLst>
          </p:cNvPr>
          <p:cNvSpPr>
            <a:spLocks noGrp="1"/>
          </p:cNvSpPr>
          <p:nvPr>
            <p:ph type="sldNum" sz="quarter" idx="12"/>
          </p:nvPr>
        </p:nvSpPr>
        <p:spPr/>
        <p:txBody>
          <a:bodyPr/>
          <a:lstStyle/>
          <a:p>
            <a:fld id="{B6DB0E4E-F5D7-41BD-96AC-FA55D8C3805E}" type="slidenum">
              <a:rPr lang="fi-FI" smtClean="0"/>
              <a:t>17</a:t>
            </a:fld>
            <a:endParaRPr lang="fi-FI"/>
          </a:p>
        </p:txBody>
      </p:sp>
      <p:sp>
        <p:nvSpPr>
          <p:cNvPr id="5" name="Otsikko 4">
            <a:extLst>
              <a:ext uri="{FF2B5EF4-FFF2-40B4-BE49-F238E27FC236}">
                <a16:creationId xmlns:a16="http://schemas.microsoft.com/office/drawing/2014/main" xmlns="" id="{4C114FA3-5D6B-468A-A544-A1A72667DD45}"/>
              </a:ext>
            </a:extLst>
          </p:cNvPr>
          <p:cNvSpPr>
            <a:spLocks noGrp="1"/>
          </p:cNvSpPr>
          <p:nvPr>
            <p:ph type="title"/>
          </p:nvPr>
        </p:nvSpPr>
        <p:spPr/>
        <p:txBody>
          <a:bodyPr>
            <a:normAutofit/>
          </a:bodyPr>
          <a:lstStyle/>
          <a:p>
            <a:r>
              <a:rPr lang="fi-FI" dirty="0"/>
              <a:t>Maailman vakauteen voi vaikuttaa kehitysyhteistyön avulla</a:t>
            </a:r>
          </a:p>
        </p:txBody>
      </p:sp>
      <p:sp>
        <p:nvSpPr>
          <p:cNvPr id="6" name="Sisällön paikkamerkki 5">
            <a:extLst>
              <a:ext uri="{FF2B5EF4-FFF2-40B4-BE49-F238E27FC236}">
                <a16:creationId xmlns:a16="http://schemas.microsoft.com/office/drawing/2014/main" xmlns="" id="{0B213081-6E26-43F3-AC0C-4A98C6E9A526}"/>
              </a:ext>
            </a:extLst>
          </p:cNvPr>
          <p:cNvSpPr>
            <a:spLocks noGrp="1"/>
          </p:cNvSpPr>
          <p:nvPr>
            <p:ph idx="1"/>
          </p:nvPr>
        </p:nvSpPr>
        <p:spPr/>
        <p:txBody>
          <a:bodyPr/>
          <a:lstStyle/>
          <a:p>
            <a:r>
              <a:rPr lang="fi-FI" dirty="0"/>
              <a:t>Miksi Suomen on syytä tehdä kehitysyhteistyötä? Vahvimmat perustelut ovat suomalaisten mielestä sekä käytännöllisiä (voidaan lisätä maailman vakautta ja ehkäistä mm. pakolaiskriisejä) että eettis-moraalisia (Suomen kaltaisilla vaurailla ja kehittyneillä mailla on velvollisuus auttaa heikommassa asemassa olevia).</a:t>
            </a:r>
          </a:p>
          <a:p>
            <a:r>
              <a:rPr lang="fi-FI" dirty="0"/>
              <a:t>Suomen saamia omia hyötyjä ei vastauksissa painoteta läheskään yhtä paljon; kehitysyhteistyö on pitkäjänteistä toimintaa, josta ei haeta niinkään suoraa hyötyä tai pikavoittoja kuin vakautta ja hyvinvointia laajassa merkityksessä.</a:t>
            </a:r>
          </a:p>
          <a:p>
            <a:r>
              <a:rPr lang="fi-FI" dirty="0"/>
              <a:t>Joka kolmas suomalainen pitää vahvimpana perusteluna kehitysyhteistyön tekemiselle muun muassa konfliktien ja pakolaisuuden ehkäisemistä, joilla voidaan vaikuttaa maailman vakauteen (33 %).</a:t>
            </a:r>
          </a:p>
          <a:p>
            <a:r>
              <a:rPr lang="fi-FI" dirty="0"/>
              <a:t>Yhtä suuri joukko peräänkuuluttaa Suomen kaltaisten vauraiden ja kehittyneiden maiden moraalista velvoitetta auttaa kaikkein heikoimmassa asemassa olevia maita (32 %). </a:t>
            </a:r>
          </a:p>
          <a:p>
            <a:r>
              <a:rPr lang="fi-FI" dirty="0"/>
              <a:t>Vain pieni vähemmistö ei näe perustetta tehdä kehitysyhteistyötä (5 %).</a:t>
            </a:r>
          </a:p>
          <a:p>
            <a:r>
              <a:rPr lang="fi-FI" dirty="0"/>
              <a:t>Entistä useampi suomalainen on sitä mieltä, että kehitysyhteistyöllä voidaan ehkäistä pakolaiskriisin syntymistä vaikuttamalla siihen, että ihmisten ei tarvitsisi lähteä pois kotimaastaan (89 %).</a:t>
            </a:r>
          </a:p>
          <a:p>
            <a:endParaRPr lang="fi-FI" dirty="0"/>
          </a:p>
        </p:txBody>
      </p:sp>
    </p:spTree>
    <p:extLst>
      <p:ext uri="{BB962C8B-B14F-4D97-AF65-F5344CB8AC3E}">
        <p14:creationId xmlns:p14="http://schemas.microsoft.com/office/powerpoint/2010/main" val="3875516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9BDEA13-CE1E-4FF8-B37C-506D4BC71EE7}" type="datetime1">
              <a:rPr lang="fi-FI" smtClean="0"/>
              <a:t>5.7.2018</a:t>
            </a:fld>
            <a:endParaRPr lang="fi-FI" dirty="0"/>
          </a:p>
        </p:txBody>
      </p:sp>
      <p:sp>
        <p:nvSpPr>
          <p:cNvPr id="3" name="Alatunnisteen paikkamerkki 2"/>
          <p:cNvSpPr>
            <a:spLocks noGrp="1"/>
          </p:cNvSpPr>
          <p:nvPr>
            <p:ph type="ftr" sz="quarter" idx="11"/>
          </p:nvPr>
        </p:nvSpPr>
        <p:spPr>
          <a:xfrm>
            <a:off x="1988389" y="6475221"/>
            <a:ext cx="4782062" cy="365125"/>
          </a:xfrm>
        </p:spPr>
        <p:txBody>
          <a:bodyPr/>
          <a:lstStyle/>
          <a:p>
            <a:r>
              <a:rPr lang="fi-FI"/>
              <a:t>18395 Suomalaisten mielipiteet kehitysyhteistyöstä 2018</a:t>
            </a:r>
            <a:endParaRPr lang="fi-FI" dirty="0"/>
          </a:p>
        </p:txBody>
      </p:sp>
      <p:sp>
        <p:nvSpPr>
          <p:cNvPr id="4" name="Dian numeron paikkamerkki 3"/>
          <p:cNvSpPr>
            <a:spLocks noGrp="1"/>
          </p:cNvSpPr>
          <p:nvPr>
            <p:ph type="sldNum" sz="quarter" idx="12"/>
          </p:nvPr>
        </p:nvSpPr>
        <p:spPr/>
        <p:txBody>
          <a:bodyPr/>
          <a:lstStyle/>
          <a:p>
            <a:fld id="{B6DB0E4E-F5D7-41BD-96AC-FA55D8C3805E}" type="slidenum">
              <a:rPr lang="fi-FI" smtClean="0"/>
              <a:t>18</a:t>
            </a:fld>
            <a:endParaRPr lang="fi-FI"/>
          </a:p>
        </p:txBody>
      </p:sp>
      <p:graphicFrame>
        <p:nvGraphicFramePr>
          <p:cNvPr id="12" name="Sisällön paikkamerkki 11"/>
          <p:cNvGraphicFramePr>
            <a:graphicFrameLocks noGrp="1"/>
          </p:cNvGraphicFramePr>
          <p:nvPr>
            <p:ph idx="1"/>
            <p:custDataLst>
              <p:tags r:id="rId1"/>
            </p:custDataLst>
            <p:extLst/>
          </p:nvPr>
        </p:nvGraphicFramePr>
        <p:xfrm>
          <a:off x="641904" y="1466194"/>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3" name="Otsikko 6"/>
          <p:cNvSpPr>
            <a:spLocks noGrp="1"/>
          </p:cNvSpPr>
          <p:nvPr>
            <p:ph type="title"/>
            <p:custDataLst>
              <p:tags r:id="rId2"/>
            </p:custDataLst>
          </p:nvPr>
        </p:nvSpPr>
        <p:spPr>
          <a:xfrm>
            <a:off x="370209" y="620643"/>
            <a:ext cx="11821791" cy="622647"/>
          </a:xfrm>
        </p:spPr>
        <p:txBody>
          <a:bodyPr>
            <a:noAutofit/>
          </a:bodyPr>
          <a:lstStyle/>
          <a:p>
            <a:r>
              <a:rPr lang="fi-FI" sz="2800" dirty="0"/>
              <a:t>Mikä seuraavista väitteistä on vahvin perustelu kehitysyhteistyön tekemiselle?</a:t>
            </a:r>
          </a:p>
        </p:txBody>
      </p:sp>
      <p:sp>
        <p:nvSpPr>
          <p:cNvPr id="10"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Kaikki vastaajat, n=1004</a:t>
            </a:r>
          </a:p>
        </p:txBody>
      </p:sp>
    </p:spTree>
    <p:extLst>
      <p:ext uri="{BB962C8B-B14F-4D97-AF65-F5344CB8AC3E}">
        <p14:creationId xmlns:p14="http://schemas.microsoft.com/office/powerpoint/2010/main" val="1425635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0A48C36-6943-4F28-91AB-6CA3739A9FF9}"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19</a:t>
            </a:fld>
            <a:endParaRPr lang="fi-FI"/>
          </a:p>
        </p:txBody>
      </p:sp>
      <p:sp>
        <p:nvSpPr>
          <p:cNvPr id="8"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a:t>Voidaanko mielestänne kehitysyhteistyöllä ehkäistä pakolaiskriisin syntymistä vaikuttamalla siihen, että ihmisten ei tarvitsisi lähteä pois kotimaastaan?</a:t>
            </a:r>
          </a:p>
        </p:txBody>
      </p:sp>
      <p:graphicFrame>
        <p:nvGraphicFramePr>
          <p:cNvPr id="10" name="Sisällön paikkamerkki 9"/>
          <p:cNvGraphicFramePr>
            <a:graphicFrameLocks noGrp="1"/>
          </p:cNvGraphicFramePr>
          <p:nvPr>
            <p:ph idx="1"/>
            <p:custDataLst>
              <p:tags r:id="rId2"/>
            </p:custDataLst>
            <p:extLst/>
          </p:nvPr>
        </p:nvGraphicFramePr>
        <p:xfrm>
          <a:off x="652463" y="1733550"/>
          <a:ext cx="11034712" cy="4384675"/>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1082864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3AE54166-C94D-4F71-89EF-C3A66E22CE4F}"/>
              </a:ext>
            </a:extLst>
          </p:cNvPr>
          <p:cNvSpPr>
            <a:spLocks noGrp="1"/>
          </p:cNvSpPr>
          <p:nvPr>
            <p:ph type="dt" sz="half" idx="10"/>
          </p:nvPr>
        </p:nvSpPr>
        <p:spPr/>
        <p:txBody>
          <a:bodyPr/>
          <a:lstStyle/>
          <a:p>
            <a:fld id="{EB7B7A65-09B9-4511-AE03-B5FF13B443BD}" type="datetime1">
              <a:rPr lang="fi-FI" smtClean="0"/>
              <a:t>5.7.2018</a:t>
            </a:fld>
            <a:endParaRPr lang="fi-FI" dirty="0"/>
          </a:p>
        </p:txBody>
      </p:sp>
      <p:sp>
        <p:nvSpPr>
          <p:cNvPr id="3" name="Alatunnisteen paikkamerkki 2">
            <a:extLst>
              <a:ext uri="{FF2B5EF4-FFF2-40B4-BE49-F238E27FC236}">
                <a16:creationId xmlns:a16="http://schemas.microsoft.com/office/drawing/2014/main" xmlns="" id="{0521D0AD-9370-4D29-AE39-F2BAFFBCAFB5}"/>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450CE244-719F-4F83-8D00-5C64B462A347}"/>
              </a:ext>
            </a:extLst>
          </p:cNvPr>
          <p:cNvSpPr>
            <a:spLocks noGrp="1"/>
          </p:cNvSpPr>
          <p:nvPr>
            <p:ph type="sldNum" sz="quarter" idx="12"/>
          </p:nvPr>
        </p:nvSpPr>
        <p:spPr/>
        <p:txBody>
          <a:bodyPr/>
          <a:lstStyle/>
          <a:p>
            <a:fld id="{B6DB0E4E-F5D7-41BD-96AC-FA55D8C3805E}" type="slidenum">
              <a:rPr lang="fi-FI" smtClean="0"/>
              <a:t>2</a:t>
            </a:fld>
            <a:endParaRPr lang="fi-FI" dirty="0"/>
          </a:p>
        </p:txBody>
      </p:sp>
      <p:sp>
        <p:nvSpPr>
          <p:cNvPr id="5" name="Otsikko 4">
            <a:extLst>
              <a:ext uri="{FF2B5EF4-FFF2-40B4-BE49-F238E27FC236}">
                <a16:creationId xmlns:a16="http://schemas.microsoft.com/office/drawing/2014/main" xmlns="" id="{A858F811-239C-4BDE-B1DE-A44FA0239B09}"/>
              </a:ext>
            </a:extLst>
          </p:cNvPr>
          <p:cNvSpPr>
            <a:spLocks noGrp="1"/>
          </p:cNvSpPr>
          <p:nvPr>
            <p:ph type="title"/>
          </p:nvPr>
        </p:nvSpPr>
        <p:spPr/>
        <p:txBody>
          <a:bodyPr/>
          <a:lstStyle/>
          <a:p>
            <a:r>
              <a:rPr lang="fi-FI" dirty="0"/>
              <a:t>Tutkimuksen toteutus</a:t>
            </a:r>
          </a:p>
        </p:txBody>
      </p:sp>
      <p:sp>
        <p:nvSpPr>
          <p:cNvPr id="6" name="Sisällön paikkamerkki 5">
            <a:extLst>
              <a:ext uri="{FF2B5EF4-FFF2-40B4-BE49-F238E27FC236}">
                <a16:creationId xmlns:a16="http://schemas.microsoft.com/office/drawing/2014/main" xmlns="" id="{90C235DA-23B2-482F-BEAF-DF5DA7AE4516}"/>
              </a:ext>
            </a:extLst>
          </p:cNvPr>
          <p:cNvSpPr>
            <a:spLocks noGrp="1"/>
          </p:cNvSpPr>
          <p:nvPr>
            <p:ph idx="1"/>
          </p:nvPr>
        </p:nvSpPr>
        <p:spPr/>
        <p:txBody>
          <a:bodyPr/>
          <a:lstStyle/>
          <a:p>
            <a:r>
              <a:rPr lang="fi-FI" dirty="0"/>
              <a:t>Tämän tutkimuksen on toteuttanut Taloustutkimus Oy Ulkoasiainministeriön toimeksiannosta. Raportin ovat laatineet Taloustutkimuksen tutkijat Juho Rahkonen ja Petra Kantola.</a:t>
            </a:r>
          </a:p>
          <a:p>
            <a:r>
              <a:rPr lang="fi-FI" dirty="0"/>
              <a:t>Tutkimuksessa selvitettiin suomalaisten mielipiteitä kehitysyhteistyöstä. Kysely on jatkoa vuodesta 2002 toteutetuille tutkimuksille. Osa kysymyksistä on ollut mukana vuosien ajan samanmuotoisina, jolloin mielipiteiden muutosta voidaan seurata. </a:t>
            </a:r>
          </a:p>
          <a:p>
            <a:r>
              <a:rPr lang="fi-FI" dirty="0"/>
              <a:t>Tutkimus tehtiin henkilökohtaisina käyntihaastatteluina eri puolilla Suomea 17.5.−8.6.2018. Vastaajamäärä on 1004. </a:t>
            </a:r>
            <a:endParaRPr lang="fi-FI" dirty="0">
              <a:solidFill>
                <a:srgbClr val="FF0000"/>
              </a:solidFill>
            </a:endParaRPr>
          </a:p>
          <a:p>
            <a:r>
              <a:rPr lang="fi-FI" dirty="0"/>
              <a:t>Tutkimuksen kohderyhmänä ovat 15–79-vuotiaat suomalaiset (ahvenanmaalaisia lukuun ottamatta). Tutkimuksen otos rakennettiin valtakunnallisesti edustavaksi sukupuolen, iän ja asuinpaikan mukaan. </a:t>
            </a:r>
          </a:p>
          <a:p>
            <a:r>
              <a:rPr lang="fi-FI" dirty="0"/>
              <a:t>Tilastollinen virhemarginaali on 95 %:n luotettavuustasolla koko otoksesta suurimmillaan noin ± 3,2 prosenttiyksikköä. </a:t>
            </a:r>
          </a:p>
          <a:p>
            <a:endParaRPr lang="fi-FI" dirty="0"/>
          </a:p>
          <a:p>
            <a:endParaRPr lang="fi-FI" dirty="0"/>
          </a:p>
          <a:p>
            <a:endParaRPr lang="fi-FI" dirty="0"/>
          </a:p>
          <a:p>
            <a:endParaRPr lang="fi-FI" dirty="0"/>
          </a:p>
          <a:p>
            <a:endParaRPr lang="fi-FI" dirty="0"/>
          </a:p>
        </p:txBody>
      </p:sp>
      <p:pic>
        <p:nvPicPr>
          <p:cNvPr id="9" name="Kuvan paikkamerkki 8"/>
          <p:cNvPicPr>
            <a:picLocks noGrp="1" noChangeAspect="1"/>
          </p:cNvPicPr>
          <p:nvPr>
            <p:ph type="pic" idx="13"/>
          </p:nvPr>
        </p:nvPicPr>
        <p:blipFill>
          <a:blip r:embed="rId2">
            <a:extLst>
              <a:ext uri="{28A0092B-C50C-407E-A947-70E740481C1C}">
                <a14:useLocalDpi xmlns:a14="http://schemas.microsoft.com/office/drawing/2010/main" val="0"/>
              </a:ext>
            </a:extLst>
          </a:blip>
          <a:srcRect l="25444" r="25444"/>
          <a:stretch>
            <a:fillRect/>
          </a:stretch>
        </p:blipFill>
        <p:spPr/>
      </p:pic>
    </p:spTree>
    <p:extLst>
      <p:ext uri="{BB962C8B-B14F-4D97-AF65-F5344CB8AC3E}">
        <p14:creationId xmlns:p14="http://schemas.microsoft.com/office/powerpoint/2010/main" val="2822869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D479F77-C5B3-4CA0-8551-958D6D8E1C02}"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20</a:t>
            </a:fld>
            <a:endParaRPr lang="fi-FI"/>
          </a:p>
        </p:txBody>
      </p:sp>
      <p:sp>
        <p:nvSpPr>
          <p:cNvPr id="8"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a:t>Voidaanko mielestänne kehitysyhteistyöllä ehkäistä pakolaiskriisin syntymistä vaikuttamalla siihen, että ihmisten ei tarvitsisi lähteä pois kotimaastaan?</a:t>
            </a:r>
          </a:p>
        </p:txBody>
      </p:sp>
      <p:graphicFrame>
        <p:nvGraphicFramePr>
          <p:cNvPr id="10" name="Sisällön paikkamerkki 9"/>
          <p:cNvGraphicFramePr>
            <a:graphicFrameLocks noGrp="1"/>
          </p:cNvGraphicFramePr>
          <p:nvPr>
            <p:ph idx="1"/>
            <p:custDataLst>
              <p:tags r:id="rId2"/>
            </p:custDataLst>
            <p:extLst/>
          </p:nvPr>
        </p:nvGraphicFramePr>
        <p:xfrm>
          <a:off x="652463" y="1733550"/>
          <a:ext cx="11034712" cy="4384675"/>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398061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FE0718F1-4840-4571-9EAE-0FD14EAB4F19}"/>
              </a:ext>
            </a:extLst>
          </p:cNvPr>
          <p:cNvSpPr>
            <a:spLocks noGrp="1"/>
          </p:cNvSpPr>
          <p:nvPr>
            <p:ph type="dt" sz="half" idx="10"/>
          </p:nvPr>
        </p:nvSpPr>
        <p:spPr/>
        <p:txBody>
          <a:bodyPr/>
          <a:lstStyle/>
          <a:p>
            <a:fld id="{39AD1DB0-FD34-4854-BFBB-3332B6508DA1}" type="datetime1">
              <a:rPr lang="fi-FI" smtClean="0"/>
              <a:t>5.7.2018</a:t>
            </a:fld>
            <a:endParaRPr lang="fi-FI" dirty="0"/>
          </a:p>
        </p:txBody>
      </p:sp>
      <p:sp>
        <p:nvSpPr>
          <p:cNvPr id="3" name="Alatunnisteen paikkamerkki 2">
            <a:extLst>
              <a:ext uri="{FF2B5EF4-FFF2-40B4-BE49-F238E27FC236}">
                <a16:creationId xmlns:a16="http://schemas.microsoft.com/office/drawing/2014/main" xmlns="" id="{2E2063D1-A824-4F82-87F4-1F2CF94B6D6B}"/>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50213783-0E41-40F0-BD5B-57E55F0FEDAE}"/>
              </a:ext>
            </a:extLst>
          </p:cNvPr>
          <p:cNvSpPr>
            <a:spLocks noGrp="1"/>
          </p:cNvSpPr>
          <p:nvPr>
            <p:ph type="sldNum" sz="quarter" idx="12"/>
          </p:nvPr>
        </p:nvSpPr>
        <p:spPr/>
        <p:txBody>
          <a:bodyPr/>
          <a:lstStyle/>
          <a:p>
            <a:fld id="{B6DB0E4E-F5D7-41BD-96AC-FA55D8C3805E}" type="slidenum">
              <a:rPr lang="fi-FI" smtClean="0"/>
              <a:t>21</a:t>
            </a:fld>
            <a:endParaRPr lang="fi-FI"/>
          </a:p>
        </p:txBody>
      </p:sp>
      <p:sp>
        <p:nvSpPr>
          <p:cNvPr id="5" name="Otsikko 4">
            <a:extLst>
              <a:ext uri="{FF2B5EF4-FFF2-40B4-BE49-F238E27FC236}">
                <a16:creationId xmlns:a16="http://schemas.microsoft.com/office/drawing/2014/main" xmlns="" id="{06EB435B-252F-46F9-BFEC-3F42A2BF73E8}"/>
              </a:ext>
            </a:extLst>
          </p:cNvPr>
          <p:cNvSpPr>
            <a:spLocks noGrp="1"/>
          </p:cNvSpPr>
          <p:nvPr>
            <p:ph type="title"/>
          </p:nvPr>
        </p:nvSpPr>
        <p:spPr/>
        <p:txBody>
          <a:bodyPr>
            <a:normAutofit fontScale="90000"/>
          </a:bodyPr>
          <a:lstStyle/>
          <a:p>
            <a:r>
              <a:rPr lang="fi-FI" dirty="0"/>
              <a:t>Koulutuksen puute, sodat ja epätasa-arvoinen yhteiskuntarakenne ovat suomalaisten mielestä suurimpia syitä kehitysmaiden köyhyyteen</a:t>
            </a:r>
          </a:p>
        </p:txBody>
      </p:sp>
      <p:sp>
        <p:nvSpPr>
          <p:cNvPr id="6" name="Sisällön paikkamerkki 5">
            <a:extLst>
              <a:ext uri="{FF2B5EF4-FFF2-40B4-BE49-F238E27FC236}">
                <a16:creationId xmlns:a16="http://schemas.microsoft.com/office/drawing/2014/main" xmlns="" id="{826BC813-FE3B-4682-A49F-B87FD1197E1F}"/>
              </a:ext>
            </a:extLst>
          </p:cNvPr>
          <p:cNvSpPr>
            <a:spLocks noGrp="1"/>
          </p:cNvSpPr>
          <p:nvPr>
            <p:ph idx="1"/>
          </p:nvPr>
        </p:nvSpPr>
        <p:spPr>
          <a:xfrm>
            <a:off x="653138" y="1653309"/>
            <a:ext cx="11033764" cy="4464462"/>
          </a:xfrm>
        </p:spPr>
        <p:txBody>
          <a:bodyPr/>
          <a:lstStyle/>
          <a:p>
            <a:r>
              <a:rPr lang="fi-FI" dirty="0"/>
              <a:t>Tärkeä osa mielipiteiden ymmärtämistä on sen tutkiminen, millainen käsitys ihmisillä ylipäänsä on maailmasta. Tässä kyselyssä maailmankuvaa kartoitettiin muun muassa kysymällä, mistä ihmisten mielestä johtuu kehitysmaiden köyhyys ja alikehittyneisyys.</a:t>
            </a:r>
          </a:p>
          <a:p>
            <a:r>
              <a:rPr lang="fi-FI" dirty="0"/>
              <a:t>Annetusta listasta tärkeimmäksi nousi väestön alhainen koulutustaso. Lähes yhtä merkittävinä tekijöinä pidettiin sotia ja konflikteja sekä epätasa-arvoista yhteiskuntarakennetta. </a:t>
            </a:r>
          </a:p>
          <a:p>
            <a:r>
              <a:rPr lang="fi-FI" dirty="0"/>
              <a:t>Sen sijaan länsimaiden harjoittamaa siirtomaapolitiikkaa sekä kansainvälistä kauppapolitiikkaa suomalaiset eivät pidä kovin merkittävinä syinä kehitysmaiden köyhyyteen. Syyttävä sormi ei myöskään osoita heimokulttuuriin tai historian epäonnisiin sattumuksiin.</a:t>
            </a:r>
          </a:p>
          <a:p>
            <a:r>
              <a:rPr lang="fi-FI" dirty="0"/>
              <a:t>Suomalaiset ajattelevat, että avaimet kehitysmaiden tilanteen parantamiseen ovat ensi sijassa näillä mailla itsellään ja niiden väestön osaamiseen ja pätevyyteen tulee siksi panostaa. </a:t>
            </a:r>
          </a:p>
          <a:p>
            <a:r>
              <a:rPr lang="fi-FI" dirty="0"/>
              <a:t>Erityisesti alle 25-vuotiaat korostavat epätasa-arvoista yhteiskuntarakennetta syynä maiden köyhyyteen ja alikehittyneisyyteen. Sen sijaan yli 60-vuotiaiden vastaajien mielestä keskimääräistä tärkeämpi syy on demokratian puute.</a:t>
            </a:r>
          </a:p>
          <a:p>
            <a:pPr marL="0" indent="0">
              <a:buNone/>
            </a:pPr>
            <a:endParaRPr lang="fi-FI" dirty="0"/>
          </a:p>
        </p:txBody>
      </p:sp>
    </p:spTree>
    <p:extLst>
      <p:ext uri="{BB962C8B-B14F-4D97-AF65-F5344CB8AC3E}">
        <p14:creationId xmlns:p14="http://schemas.microsoft.com/office/powerpoint/2010/main" val="2570175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BFFD6D61-91E3-470B-A7D4-3F20CD024EAA}" type="datetime1">
              <a:rPr lang="fi-FI" smtClean="0"/>
              <a:t>5.7.2018</a:t>
            </a:fld>
            <a:endParaRPr lang="fi-FI"/>
          </a:p>
        </p:txBody>
      </p:sp>
      <p:sp>
        <p:nvSpPr>
          <p:cNvPr id="4" name="Alatunnisteen paikkamerkki 3"/>
          <p:cNvSpPr>
            <a:spLocks noGrp="1"/>
          </p:cNvSpPr>
          <p:nvPr>
            <p:ph type="ftr" sz="quarter" idx="11"/>
          </p:nvPr>
        </p:nvSpPr>
        <p:spPr/>
        <p:txBody>
          <a:bodyPr/>
          <a:lstStyle/>
          <a:p>
            <a:r>
              <a:rPr lang="fi-FI"/>
              <a:t>18395 Suomalaisten mielipiteet kehitysyhteistyöstä 2018</a:t>
            </a:r>
            <a:endParaRPr lang="fi-FI" dirty="0"/>
          </a:p>
        </p:txBody>
      </p:sp>
      <p:sp>
        <p:nvSpPr>
          <p:cNvPr id="5" name="Dian numeron paikkamerkki 4"/>
          <p:cNvSpPr>
            <a:spLocks noGrp="1"/>
          </p:cNvSpPr>
          <p:nvPr>
            <p:ph type="sldNum" sz="quarter" idx="12"/>
          </p:nvPr>
        </p:nvSpPr>
        <p:spPr/>
        <p:txBody>
          <a:bodyPr/>
          <a:lstStyle/>
          <a:p>
            <a:fld id="{B6DB0E4E-F5D7-41BD-96AC-FA55D8C3805E}" type="slidenum">
              <a:rPr lang="fi-FI" smtClean="0"/>
              <a:pPr/>
              <a:t>22</a:t>
            </a:fld>
            <a:endParaRPr lang="fi-FI"/>
          </a:p>
        </p:txBody>
      </p:sp>
      <p:sp>
        <p:nvSpPr>
          <p:cNvPr id="7" name="Otsikko 6"/>
          <p:cNvSpPr>
            <a:spLocks noGrp="1"/>
          </p:cNvSpPr>
          <p:nvPr>
            <p:ph type="title"/>
          </p:nvPr>
        </p:nvSpPr>
        <p:spPr/>
        <p:txBody>
          <a:bodyPr>
            <a:noAutofit/>
          </a:bodyPr>
          <a:lstStyle/>
          <a:p>
            <a:r>
              <a:rPr lang="fi-FI" sz="2800" dirty="0"/>
              <a:t>Mistä johtuu se, että jotkin maailman maat ovat köyhiä ja alikehittyneitä?</a:t>
            </a:r>
            <a:br>
              <a:rPr lang="fi-FI" sz="2800" dirty="0"/>
            </a:br>
            <a:r>
              <a:rPr lang="fi-FI" sz="2800" dirty="0"/>
              <a:t>Kolme tärkeintä syytä</a:t>
            </a:r>
          </a:p>
        </p:txBody>
      </p:sp>
      <p:graphicFrame>
        <p:nvGraphicFramePr>
          <p:cNvPr id="10" name="Content Placeholder 9"/>
          <p:cNvGraphicFramePr>
            <a:graphicFrameLocks noGrp="1"/>
          </p:cNvGraphicFramePr>
          <p:nvPr>
            <p:ph idx="1"/>
            <p:custDataLst>
              <p:tags r:id="rId1"/>
            </p:custDataLst>
            <p:extLst>
              <p:ext uri="{D42A27DB-BD31-4B8C-83A1-F6EECF244321}">
                <p14:modId xmlns:p14="http://schemas.microsoft.com/office/powerpoint/2010/main" val="2306276139"/>
              </p:ext>
            </p:extLst>
          </p:nvPr>
        </p:nvGraphicFramePr>
        <p:xfrm>
          <a:off x="652463" y="1733550"/>
          <a:ext cx="11034712" cy="438467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xmlns="" id="{3E93E758-C9E8-4849-89C1-A902BF767B2C}"/>
              </a:ext>
            </a:extLst>
          </p:cNvPr>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3592691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0AA138BB-D65A-4527-9F6E-7C9C3A546096}" type="datetime1">
              <a:rPr lang="fi-FI" smtClean="0"/>
              <a:t>5.7.2018</a:t>
            </a:fld>
            <a:endParaRPr lang="fi-FI"/>
          </a:p>
        </p:txBody>
      </p:sp>
      <p:sp>
        <p:nvSpPr>
          <p:cNvPr id="4" name="Alatunnisteen paikkamerkki 3"/>
          <p:cNvSpPr>
            <a:spLocks noGrp="1"/>
          </p:cNvSpPr>
          <p:nvPr>
            <p:ph type="ftr" sz="quarter" idx="11"/>
          </p:nvPr>
        </p:nvSpPr>
        <p:spPr/>
        <p:txBody>
          <a:bodyPr/>
          <a:lstStyle/>
          <a:p>
            <a:r>
              <a:rPr lang="fi-FI"/>
              <a:t>18395 Suomalaisten mielipiteet kehitysyhteistyöstä 2018</a:t>
            </a:r>
            <a:endParaRPr lang="fi-FI" dirty="0"/>
          </a:p>
        </p:txBody>
      </p:sp>
      <p:sp>
        <p:nvSpPr>
          <p:cNvPr id="5" name="Dian numeron paikkamerkki 4"/>
          <p:cNvSpPr>
            <a:spLocks noGrp="1"/>
          </p:cNvSpPr>
          <p:nvPr>
            <p:ph type="sldNum" sz="quarter" idx="12"/>
          </p:nvPr>
        </p:nvSpPr>
        <p:spPr/>
        <p:txBody>
          <a:bodyPr/>
          <a:lstStyle/>
          <a:p>
            <a:fld id="{B6DB0E4E-F5D7-41BD-96AC-FA55D8C3805E}" type="slidenum">
              <a:rPr lang="fi-FI" smtClean="0"/>
              <a:pPr/>
              <a:t>23</a:t>
            </a:fld>
            <a:endParaRPr lang="fi-FI"/>
          </a:p>
        </p:txBody>
      </p:sp>
      <p:sp>
        <p:nvSpPr>
          <p:cNvPr id="7" name="Otsikko 6"/>
          <p:cNvSpPr>
            <a:spLocks noGrp="1"/>
          </p:cNvSpPr>
          <p:nvPr>
            <p:ph type="title"/>
          </p:nvPr>
        </p:nvSpPr>
        <p:spPr/>
        <p:txBody>
          <a:bodyPr>
            <a:noAutofit/>
          </a:bodyPr>
          <a:lstStyle/>
          <a:p>
            <a:r>
              <a:rPr lang="fi-FI" sz="2800" dirty="0"/>
              <a:t>Mistä johtuu se, että jotkin maailman maat ovat köyhiä ja alikehittyneitä?</a:t>
            </a:r>
            <a:br>
              <a:rPr lang="fi-FI" sz="2800" dirty="0"/>
            </a:br>
            <a:r>
              <a:rPr lang="fi-FI" sz="2800" dirty="0"/>
              <a:t>Kolme tärkeintä syytä</a:t>
            </a:r>
          </a:p>
        </p:txBody>
      </p:sp>
      <p:graphicFrame>
        <p:nvGraphicFramePr>
          <p:cNvPr id="10" name="Content Placeholder 9"/>
          <p:cNvGraphicFramePr>
            <a:graphicFrameLocks noGrp="1"/>
          </p:cNvGraphicFramePr>
          <p:nvPr>
            <p:ph idx="1"/>
            <p:custDataLst>
              <p:tags r:id="rId1"/>
            </p:custDataLst>
            <p:extLst>
              <p:ext uri="{D42A27DB-BD31-4B8C-83A1-F6EECF244321}">
                <p14:modId xmlns:p14="http://schemas.microsoft.com/office/powerpoint/2010/main" val="1858524343"/>
              </p:ext>
            </p:extLst>
          </p:nvPr>
        </p:nvGraphicFramePr>
        <p:xfrm>
          <a:off x="652463" y="1733550"/>
          <a:ext cx="11034712" cy="438467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xmlns="" id="{3E93E758-C9E8-4849-89C1-A902BF767B2C}"/>
              </a:ext>
            </a:extLst>
          </p:cNvPr>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523893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0AA2565A-70F3-40C5-BEF7-C808AD840BC4}"/>
              </a:ext>
            </a:extLst>
          </p:cNvPr>
          <p:cNvSpPr>
            <a:spLocks noGrp="1"/>
          </p:cNvSpPr>
          <p:nvPr>
            <p:ph type="dt" sz="half" idx="10"/>
          </p:nvPr>
        </p:nvSpPr>
        <p:spPr/>
        <p:txBody>
          <a:bodyPr/>
          <a:lstStyle/>
          <a:p>
            <a:fld id="{8194AF24-C6EC-4E19-A5CC-1AF2D750DAB9}" type="datetime1">
              <a:rPr lang="fi-FI" smtClean="0"/>
              <a:t>5.7.2018</a:t>
            </a:fld>
            <a:endParaRPr lang="fi-FI" dirty="0"/>
          </a:p>
        </p:txBody>
      </p:sp>
      <p:sp>
        <p:nvSpPr>
          <p:cNvPr id="3" name="Alatunnisteen paikkamerkki 2">
            <a:extLst>
              <a:ext uri="{FF2B5EF4-FFF2-40B4-BE49-F238E27FC236}">
                <a16:creationId xmlns:a16="http://schemas.microsoft.com/office/drawing/2014/main" xmlns="" id="{4284C349-2351-4F98-A55C-A9821EE32B72}"/>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63A44CF1-234A-4174-B6A0-FCF43A634055}"/>
              </a:ext>
            </a:extLst>
          </p:cNvPr>
          <p:cNvSpPr>
            <a:spLocks noGrp="1"/>
          </p:cNvSpPr>
          <p:nvPr>
            <p:ph type="sldNum" sz="quarter" idx="12"/>
          </p:nvPr>
        </p:nvSpPr>
        <p:spPr/>
        <p:txBody>
          <a:bodyPr/>
          <a:lstStyle/>
          <a:p>
            <a:fld id="{B6DB0E4E-F5D7-41BD-96AC-FA55D8C3805E}" type="slidenum">
              <a:rPr lang="fi-FI" smtClean="0"/>
              <a:t>24</a:t>
            </a:fld>
            <a:endParaRPr lang="fi-FI"/>
          </a:p>
        </p:txBody>
      </p:sp>
      <p:sp>
        <p:nvSpPr>
          <p:cNvPr id="5" name="Otsikko 4">
            <a:extLst>
              <a:ext uri="{FF2B5EF4-FFF2-40B4-BE49-F238E27FC236}">
                <a16:creationId xmlns:a16="http://schemas.microsoft.com/office/drawing/2014/main" xmlns="" id="{7FF553D1-34FD-45EB-86BB-56D731D4B6AC}"/>
              </a:ext>
            </a:extLst>
          </p:cNvPr>
          <p:cNvSpPr>
            <a:spLocks noGrp="1"/>
          </p:cNvSpPr>
          <p:nvPr>
            <p:ph type="title"/>
          </p:nvPr>
        </p:nvSpPr>
        <p:spPr>
          <a:xfrm>
            <a:off x="609600" y="504876"/>
            <a:ext cx="6335491" cy="622647"/>
          </a:xfrm>
        </p:spPr>
        <p:txBody>
          <a:bodyPr>
            <a:normAutofit fontScale="90000"/>
          </a:bodyPr>
          <a:lstStyle/>
          <a:p>
            <a:r>
              <a:rPr lang="fi-FI" dirty="0"/>
              <a:t>Käsitykset kehitysyhteistyön tuloksellisuudesta viime vuosien tasolla</a:t>
            </a:r>
          </a:p>
        </p:txBody>
      </p:sp>
      <p:sp>
        <p:nvSpPr>
          <p:cNvPr id="6" name="Sisällön paikkamerkki 5">
            <a:extLst>
              <a:ext uri="{FF2B5EF4-FFF2-40B4-BE49-F238E27FC236}">
                <a16:creationId xmlns:a16="http://schemas.microsoft.com/office/drawing/2014/main" xmlns="" id="{15548ED1-AED9-4227-8C91-E793749D1E10}"/>
              </a:ext>
            </a:extLst>
          </p:cNvPr>
          <p:cNvSpPr>
            <a:spLocks noGrp="1"/>
          </p:cNvSpPr>
          <p:nvPr>
            <p:ph idx="1"/>
          </p:nvPr>
        </p:nvSpPr>
        <p:spPr>
          <a:xfrm>
            <a:off x="611501" y="1427640"/>
            <a:ext cx="6545330" cy="4706412"/>
          </a:xfrm>
        </p:spPr>
        <p:txBody>
          <a:bodyPr/>
          <a:lstStyle/>
          <a:p>
            <a:r>
              <a:rPr lang="fi-FI" dirty="0"/>
              <a:t>Suomalaisten mielikuva kehitysyhteistyön tehokkuudesta ja tuloksellisuudesta on pysynyt samalla tasolla viimeiset kolme vuotta. Kolme viidestä vastaajasta on sitä mieltä, että  Suomen kehitysyhteistyö on tehokasta ja sillä saadaan aikaan tuloksia.</a:t>
            </a:r>
          </a:p>
          <a:p>
            <a:r>
              <a:rPr lang="fi-FI" dirty="0"/>
              <a:t>Edelleen selvä enemmistö kansalaisista katsoo, että Suomen kehitysyhteistyö on vähintäänkin melko tehokasta ja tuloksellista, mutta epäilijöiden määrä on trendinomaisesti kasvanut tutkimusjakson alusta eli vuodesta 2002. Tuolloin 22 prosenttia oli melko tai erittäin epäileväisiä, ja nyt lukema on 34 prosenttia.</a:t>
            </a:r>
          </a:p>
          <a:p>
            <a:r>
              <a:rPr lang="fi-FI" dirty="0"/>
              <a:t>40–59-vuotiaat sekä toimihenkilöt ja asiantuntijat suhtautuvat kehitysyhteistyön tehokkuuteen muita vastaajia keskimääräistä epäilevämmin.</a:t>
            </a:r>
          </a:p>
          <a:p>
            <a:r>
              <a:rPr lang="fi-FI" dirty="0"/>
              <a:t>Enemmän kehitysyhteistyön tehokkuuteen kriittisesti suhtautuvia on myös Perussuomalaisia ja Rkp:tä kannattavien keskuudessa.</a:t>
            </a:r>
          </a:p>
          <a:p>
            <a:r>
              <a:rPr lang="fi-FI" dirty="0"/>
              <a:t>Kehitysyhteistyön tehokkuuden ja tuloksellisuuden epäileminen on melko yleistä, mutta samaan aikaan kehitysyhteistyölle on väestön laaja tuki. Tämä voi johtua siitä, että kehitysyhteistyötä pidetään vaikeana, mutta tarpeellisena.</a:t>
            </a:r>
          </a:p>
          <a:p>
            <a:pPr marL="0" indent="0">
              <a:buNone/>
            </a:pPr>
            <a:endParaRPr lang="fi-FI" dirty="0"/>
          </a:p>
        </p:txBody>
      </p:sp>
      <p:pic>
        <p:nvPicPr>
          <p:cNvPr id="8" name="Kuvan paikkamerkki 7"/>
          <p:cNvPicPr>
            <a:picLocks noGrp="1" noChangeAspect="1"/>
          </p:cNvPicPr>
          <p:nvPr>
            <p:ph type="pic" idx="13"/>
          </p:nvPr>
        </p:nvPicPr>
        <p:blipFill>
          <a:blip r:embed="rId2">
            <a:extLst>
              <a:ext uri="{28A0092B-C50C-407E-A947-70E740481C1C}">
                <a14:useLocalDpi xmlns:a14="http://schemas.microsoft.com/office/drawing/2010/main" val="0"/>
              </a:ext>
            </a:extLst>
          </a:blip>
          <a:srcRect l="26331" r="26331"/>
          <a:stretch>
            <a:fillRect/>
          </a:stretch>
        </p:blipFill>
        <p:spPr/>
      </p:pic>
    </p:spTree>
    <p:extLst>
      <p:ext uri="{BB962C8B-B14F-4D97-AF65-F5344CB8AC3E}">
        <p14:creationId xmlns:p14="http://schemas.microsoft.com/office/powerpoint/2010/main" val="3364864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66092E4A-9144-44F6-8FCE-79F2C6394424}"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25</a:t>
            </a:fld>
            <a:endParaRPr lang="fi-FI"/>
          </a:p>
        </p:txBody>
      </p:sp>
      <p:sp>
        <p:nvSpPr>
          <p:cNvPr id="8"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a:t>Kuinka hyvin seuraava väittämä vastaa käsitystänne</a:t>
            </a:r>
            <a:br>
              <a:rPr lang="fi-FI" dirty="0"/>
            </a:br>
            <a:r>
              <a:rPr lang="fi-FI" dirty="0"/>
              <a:t>"Suomen kehitysyhteistyö on tehokasta, ja sillä saadaan aikaan tuloksia*"</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2590767403"/>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
        <p:nvSpPr>
          <p:cNvPr id="5" name="Tekstiruutu 4">
            <a:extLst>
              <a:ext uri="{FF2B5EF4-FFF2-40B4-BE49-F238E27FC236}">
                <a16:creationId xmlns:a16="http://schemas.microsoft.com/office/drawing/2014/main" xmlns="" id="{BAE552DC-B74C-4C08-A563-63573B08FC6E}"/>
              </a:ext>
            </a:extLst>
          </p:cNvPr>
          <p:cNvSpPr txBox="1"/>
          <p:nvPr/>
        </p:nvSpPr>
        <p:spPr>
          <a:xfrm>
            <a:off x="2495550" y="6107422"/>
            <a:ext cx="4837182" cy="276999"/>
          </a:xfrm>
          <a:prstGeom prst="rect">
            <a:avLst/>
          </a:prstGeom>
          <a:noFill/>
        </p:spPr>
        <p:txBody>
          <a:bodyPr wrap="square" rtlCol="0">
            <a:spAutoFit/>
          </a:bodyPr>
          <a:lstStyle/>
          <a:p>
            <a:r>
              <a:rPr lang="fi-FI" sz="1200" dirty="0">
                <a:solidFill>
                  <a:srgbClr val="444444"/>
                </a:solidFill>
              </a:rPr>
              <a:t>*) v. 2002-2003 Suomen kehitysyhteistyö on tehokasta ja onnistunutta</a:t>
            </a:r>
          </a:p>
        </p:txBody>
      </p:sp>
    </p:spTree>
    <p:extLst>
      <p:ext uri="{BB962C8B-B14F-4D97-AF65-F5344CB8AC3E}">
        <p14:creationId xmlns:p14="http://schemas.microsoft.com/office/powerpoint/2010/main" val="2826402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9252389-3D0E-49C2-B6F5-E4A959C97C4D}"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26</a:t>
            </a:fld>
            <a:endParaRPr lang="fi-FI"/>
          </a:p>
        </p:txBody>
      </p:sp>
      <p:sp>
        <p:nvSpPr>
          <p:cNvPr id="8"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a:t>Kuinka hyvin seuraava väittämä vastaa käsitystänne</a:t>
            </a:r>
            <a:br>
              <a:rPr lang="fi-FI" dirty="0"/>
            </a:br>
            <a:r>
              <a:rPr lang="fi-FI" dirty="0"/>
              <a:t>"Suomen kehitysyhteistyö on tehokasta, ja sillä saadaan aikaan tuloksia"</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1712904598"/>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576509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C14AC241-EF72-4913-B383-F65EA88EB8AC}"/>
              </a:ext>
            </a:extLst>
          </p:cNvPr>
          <p:cNvSpPr>
            <a:spLocks noGrp="1"/>
          </p:cNvSpPr>
          <p:nvPr>
            <p:ph type="dt" sz="half" idx="10"/>
          </p:nvPr>
        </p:nvSpPr>
        <p:spPr/>
        <p:txBody>
          <a:bodyPr/>
          <a:lstStyle/>
          <a:p>
            <a:fld id="{F1BD53FB-7CDD-4B39-A1EF-C82BA73C1F06}" type="datetime1">
              <a:rPr lang="fi-FI" smtClean="0"/>
              <a:t>5.7.2018</a:t>
            </a:fld>
            <a:endParaRPr lang="fi-FI" dirty="0"/>
          </a:p>
        </p:txBody>
      </p:sp>
      <p:sp>
        <p:nvSpPr>
          <p:cNvPr id="3" name="Alatunnisteen paikkamerkki 2">
            <a:extLst>
              <a:ext uri="{FF2B5EF4-FFF2-40B4-BE49-F238E27FC236}">
                <a16:creationId xmlns:a16="http://schemas.microsoft.com/office/drawing/2014/main" xmlns="" id="{750D5C0C-DB05-4893-B4C4-7542B5364776}"/>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17F367BD-A5D1-45C9-A6F5-B0DEAA6F0926}"/>
              </a:ext>
            </a:extLst>
          </p:cNvPr>
          <p:cNvSpPr>
            <a:spLocks noGrp="1"/>
          </p:cNvSpPr>
          <p:nvPr>
            <p:ph type="sldNum" sz="quarter" idx="12"/>
          </p:nvPr>
        </p:nvSpPr>
        <p:spPr/>
        <p:txBody>
          <a:bodyPr/>
          <a:lstStyle/>
          <a:p>
            <a:fld id="{B6DB0E4E-F5D7-41BD-96AC-FA55D8C3805E}" type="slidenum">
              <a:rPr lang="fi-FI" smtClean="0"/>
              <a:t>27</a:t>
            </a:fld>
            <a:endParaRPr lang="fi-FI"/>
          </a:p>
        </p:txBody>
      </p:sp>
      <p:sp>
        <p:nvSpPr>
          <p:cNvPr id="5" name="Otsikko 4">
            <a:extLst>
              <a:ext uri="{FF2B5EF4-FFF2-40B4-BE49-F238E27FC236}">
                <a16:creationId xmlns:a16="http://schemas.microsoft.com/office/drawing/2014/main" xmlns="" id="{22F1D4E3-152F-46B0-8F59-4A48029755FF}"/>
              </a:ext>
            </a:extLst>
          </p:cNvPr>
          <p:cNvSpPr>
            <a:spLocks noGrp="1"/>
          </p:cNvSpPr>
          <p:nvPr>
            <p:ph type="title"/>
          </p:nvPr>
        </p:nvSpPr>
        <p:spPr/>
        <p:txBody>
          <a:bodyPr>
            <a:normAutofit fontScale="90000"/>
          </a:bodyPr>
          <a:lstStyle/>
          <a:p>
            <a:r>
              <a:rPr lang="fi-FI" dirty="0"/>
              <a:t>Joka toinen suomalainen on kuullut YK:n kestävän kehityksen tavoitteista</a:t>
            </a:r>
          </a:p>
        </p:txBody>
      </p:sp>
      <p:sp>
        <p:nvSpPr>
          <p:cNvPr id="6" name="Sisällön paikkamerkki 5">
            <a:extLst>
              <a:ext uri="{FF2B5EF4-FFF2-40B4-BE49-F238E27FC236}">
                <a16:creationId xmlns:a16="http://schemas.microsoft.com/office/drawing/2014/main" xmlns="" id="{4CA57805-1B73-4861-960F-72794F033142}"/>
              </a:ext>
            </a:extLst>
          </p:cNvPr>
          <p:cNvSpPr>
            <a:spLocks noGrp="1"/>
          </p:cNvSpPr>
          <p:nvPr>
            <p:ph idx="1"/>
          </p:nvPr>
        </p:nvSpPr>
        <p:spPr>
          <a:xfrm>
            <a:off x="653138" y="1205344"/>
            <a:ext cx="11033764" cy="4782612"/>
          </a:xfrm>
        </p:spPr>
        <p:txBody>
          <a:bodyPr/>
          <a:lstStyle/>
          <a:p>
            <a:r>
              <a:rPr lang="fi-FI" dirty="0"/>
              <a:t>Puolet suomalaisista kertoo nyt, että he ovat kuulleet YK:n kestävän kehityksen tavoitteista (Agenda 2030). Viime ja edellisvuonna niistä oli kuullut vain noin kolmannes, joten tieto on selvästikin tavoittanut entistä useamman. </a:t>
            </a:r>
          </a:p>
          <a:p>
            <a:r>
              <a:rPr lang="fi-FI" dirty="0"/>
              <a:t>Suomalaisille kolme tärkeintä kestävän kehityksen tavoitetta ovat puhdas vesi (43 %), koulutus (36 %) ja nälän poistaminen (35 %). </a:t>
            </a:r>
          </a:p>
          <a:p>
            <a:r>
              <a:rPr lang="fi-FI" dirty="0"/>
              <a:t>Myös Suomen kehityspolitiikan ykköstavoitteeseen kuuluva naisten ja tyttöjen voimaannuttaminen on suomalaisten mukaan yksi tärkeimmistä kestävän kehityksen tavoitteista (27 %).</a:t>
            </a:r>
          </a:p>
          <a:p>
            <a:r>
              <a:rPr lang="fi-FI" dirty="0"/>
              <a:t>Nälän poistaminen ei ole tämänvuotisessa kyselyssä enää suomalaisten mielestä kaikkein polttavin Agenda 2030 </a:t>
            </a:r>
            <a:br>
              <a:rPr lang="fi-FI" dirty="0"/>
            </a:br>
            <a:r>
              <a:rPr lang="fi-FI" dirty="0"/>
              <a:t>-tavoite, vaan puhtaan veden ja </a:t>
            </a:r>
            <a:r>
              <a:rPr lang="fi-FI" dirty="0" err="1"/>
              <a:t>sanitaation</a:t>
            </a:r>
            <a:r>
              <a:rPr lang="fi-FI" dirty="0"/>
              <a:t> ulottaminen kaikille. Tässä kysymyksessä koulutus tulee kakkosena.</a:t>
            </a:r>
          </a:p>
          <a:p>
            <a:r>
              <a:rPr lang="fi-FI" dirty="0"/>
              <a:t>Suomalaisilla onkin jossain määrin erilainen käsitys siitä, mitä ylipäänsä täytyy maailmassa tehdä kehitysmaiden auttamiseksi ja missä nimenomaan Suomella on eniten annettavaa. </a:t>
            </a:r>
            <a:r>
              <a:rPr lang="fi-FI"/>
              <a:t>Maineemme koulutuksen ja etenkin perusopetuksen suurvaltana näkyy vastauksissa.</a:t>
            </a:r>
            <a:endParaRPr lang="fi-FI" dirty="0"/>
          </a:p>
          <a:p>
            <a:r>
              <a:rPr lang="fi-FI" dirty="0"/>
              <a:t>Yli puolet vastaajista kokee, että kehitysyhteistyöllä on vaikutusta, mutta se ei yksin riitä (57 %). Yksi viidestä on myös sitä mieltä, että kehitysyhteistyöllä voi lievittää välitöntä hätää, mutta pysyvää kehitystä sillä ei saada aikaan (21 %). Sen sijaan 16 prosenttia suomalaisista ajattelee kehitysyhteistyöllä olevan ratkaiseva merkitys kehitysmaiden nostamisessa pois köyhyydestä. </a:t>
            </a:r>
          </a:p>
        </p:txBody>
      </p:sp>
    </p:spTree>
    <p:extLst>
      <p:ext uri="{BB962C8B-B14F-4D97-AF65-F5344CB8AC3E}">
        <p14:creationId xmlns:p14="http://schemas.microsoft.com/office/powerpoint/2010/main" val="370173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0EF79D2-677C-4610-912A-B851981F1F9F}"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28</a:t>
            </a:fld>
            <a:endParaRPr lang="fi-FI"/>
          </a:p>
        </p:txBody>
      </p:sp>
      <p:sp>
        <p:nvSpPr>
          <p:cNvPr id="8"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a:t>Onko kuullut YK:n uusista kestävän kehityksen tavoitteista (Agenda 2030)</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3086455119"/>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1290049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392E4BE-3832-4727-BACD-956D0A94940C}"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29</a:t>
            </a:fld>
            <a:endParaRPr lang="fi-FI"/>
          </a:p>
        </p:txBody>
      </p:sp>
      <p:sp>
        <p:nvSpPr>
          <p:cNvPr id="12" name="Otsikko 6"/>
          <p:cNvSpPr>
            <a:spLocks noGrp="1"/>
          </p:cNvSpPr>
          <p:nvPr>
            <p:ph type="title"/>
            <p:custDataLst>
              <p:tags r:id="rId1"/>
            </p:custDataLst>
          </p:nvPr>
        </p:nvSpPr>
        <p:spPr>
          <a:xfrm>
            <a:off x="653137" y="582697"/>
            <a:ext cx="11033765" cy="622647"/>
          </a:xfrm>
        </p:spPr>
        <p:txBody>
          <a:bodyPr/>
          <a:lstStyle/>
          <a:p>
            <a:r>
              <a:rPr lang="fi-FI" dirty="0"/>
              <a:t>Kolme tärkeintä kestävän kehityksen tavoitetta</a:t>
            </a:r>
          </a:p>
        </p:txBody>
      </p:sp>
      <p:graphicFrame>
        <p:nvGraphicFramePr>
          <p:cNvPr id="14" name="Sisällön paikkamerkki 13"/>
          <p:cNvGraphicFramePr>
            <a:graphicFrameLocks noGrp="1"/>
          </p:cNvGraphicFramePr>
          <p:nvPr>
            <p:ph idx="1"/>
            <p:custDataLst>
              <p:tags r:id="rId2"/>
            </p:custDataLst>
            <p:extLst>
              <p:ext uri="{D42A27DB-BD31-4B8C-83A1-F6EECF244321}">
                <p14:modId xmlns:p14="http://schemas.microsoft.com/office/powerpoint/2010/main" val="1837661175"/>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393719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490EA9EF-D031-4209-80BA-4E13365D6EB4}"/>
              </a:ext>
            </a:extLst>
          </p:cNvPr>
          <p:cNvSpPr>
            <a:spLocks noGrp="1"/>
          </p:cNvSpPr>
          <p:nvPr>
            <p:ph type="dt" sz="half" idx="10"/>
          </p:nvPr>
        </p:nvSpPr>
        <p:spPr/>
        <p:txBody>
          <a:bodyPr/>
          <a:lstStyle/>
          <a:p>
            <a:fld id="{CC309E4F-BE07-4825-B420-59325799EF2A}" type="datetime1">
              <a:rPr lang="fi-FI" smtClean="0"/>
              <a:t>5.7.2018</a:t>
            </a:fld>
            <a:endParaRPr lang="fi-FI" dirty="0"/>
          </a:p>
        </p:txBody>
      </p:sp>
      <p:sp>
        <p:nvSpPr>
          <p:cNvPr id="3" name="Alatunnisteen paikkamerkki 2">
            <a:extLst>
              <a:ext uri="{FF2B5EF4-FFF2-40B4-BE49-F238E27FC236}">
                <a16:creationId xmlns:a16="http://schemas.microsoft.com/office/drawing/2014/main" xmlns="" id="{8DCB0D7D-83F3-4333-A3FC-D9406F0BCF11}"/>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46DF504E-214E-45AA-A78F-7F2A89000924}"/>
              </a:ext>
            </a:extLst>
          </p:cNvPr>
          <p:cNvSpPr>
            <a:spLocks noGrp="1"/>
          </p:cNvSpPr>
          <p:nvPr>
            <p:ph type="sldNum" sz="quarter" idx="12"/>
          </p:nvPr>
        </p:nvSpPr>
        <p:spPr/>
        <p:txBody>
          <a:bodyPr/>
          <a:lstStyle/>
          <a:p>
            <a:fld id="{B6DB0E4E-F5D7-41BD-96AC-FA55D8C3805E}" type="slidenum">
              <a:rPr lang="fi-FI" smtClean="0"/>
              <a:t>3</a:t>
            </a:fld>
            <a:endParaRPr lang="fi-FI"/>
          </a:p>
        </p:txBody>
      </p:sp>
      <p:sp>
        <p:nvSpPr>
          <p:cNvPr id="5" name="Otsikko 4">
            <a:extLst>
              <a:ext uri="{FF2B5EF4-FFF2-40B4-BE49-F238E27FC236}">
                <a16:creationId xmlns:a16="http://schemas.microsoft.com/office/drawing/2014/main" xmlns="" id="{CB830EEA-F21F-490E-ADA0-911D89BBA300}"/>
              </a:ext>
            </a:extLst>
          </p:cNvPr>
          <p:cNvSpPr>
            <a:spLocks noGrp="1"/>
          </p:cNvSpPr>
          <p:nvPr>
            <p:ph type="title"/>
          </p:nvPr>
        </p:nvSpPr>
        <p:spPr/>
        <p:txBody>
          <a:bodyPr/>
          <a:lstStyle/>
          <a:p>
            <a:r>
              <a:rPr lang="fi-FI" dirty="0"/>
              <a:t>Päätulokset: Kehitysyhteistyötä pidetään entistä tärkeämpänä</a:t>
            </a:r>
          </a:p>
        </p:txBody>
      </p:sp>
      <p:sp>
        <p:nvSpPr>
          <p:cNvPr id="6" name="Sisällön paikkamerkki 5">
            <a:extLst>
              <a:ext uri="{FF2B5EF4-FFF2-40B4-BE49-F238E27FC236}">
                <a16:creationId xmlns:a16="http://schemas.microsoft.com/office/drawing/2014/main" xmlns="" id="{FD1CE70E-EB1F-4BDF-B6C1-D329E54C0215}"/>
              </a:ext>
            </a:extLst>
          </p:cNvPr>
          <p:cNvSpPr>
            <a:spLocks noGrp="1"/>
          </p:cNvSpPr>
          <p:nvPr>
            <p:ph idx="1"/>
          </p:nvPr>
        </p:nvSpPr>
        <p:spPr/>
        <p:txBody>
          <a:bodyPr/>
          <a:lstStyle/>
          <a:p>
            <a:r>
              <a:rPr lang="fi-FI" dirty="0"/>
              <a:t>Tämän tutkimuksen päätulos on, että kehitysyhteistyön merkitys kansalaisten mielissä on kasvanut. Sen kannatus on korkeimmillaan kymmeneen vuoteen.</a:t>
            </a:r>
          </a:p>
          <a:p>
            <a:r>
              <a:rPr lang="fi-FI" dirty="0"/>
              <a:t>Lähes puolet (47 %) suomalaisista pitää kehitysyhteistyötä ja kehityspolitiikkaa erittäin tärkeänä ja 41 prosenttia melko tärkeänä. Tällaiset luvut ovat harvinaisen korkeita, olipa kysymys mistä tahansa mielipidekyselyn aiheesta.</a:t>
            </a:r>
          </a:p>
          <a:p>
            <a:r>
              <a:rPr lang="fi-FI" dirty="0"/>
              <a:t>Vain joka kymmenes kansalainen katsoo, että kehitysyhteistyö on melko vähämerkityksistä, ja ainoastaan kahden prosentin mielestä se on yhdentekevää.</a:t>
            </a:r>
          </a:p>
          <a:p>
            <a:r>
              <a:rPr lang="fi-FI" dirty="0"/>
              <a:t>Entistä useampi on sitä mieltä, että kehitysyhteistyöllä voidaan ehkäistä pakolaiskriisejä vaikuttamalla siihen, että ihmisten ei tarvitsisi lähteä kotimaastaan. Nyt tästä väittämästä on täysin samaa mieltä joka kolmas ja jokseenkin samaa mieltä yli puolet. Vuonna 2016 väittämästä oli täysin samaa mieltä neljäsosa vastaajista.</a:t>
            </a:r>
          </a:p>
          <a:p>
            <a:r>
              <a:rPr lang="fi-FI" dirty="0"/>
              <a:t>Tärkein syy kehitysyhteistyön merkityksen kasvuun lienee maailmanpoliittinen tilanne, mutta todennäköisesti myös Suomen talouden elpyminen vaikuttaa suotuisasti. </a:t>
            </a:r>
          </a:p>
          <a:p>
            <a:r>
              <a:rPr lang="fi-FI" dirty="0"/>
              <a:t>Vuonna 2007 kehitysyhteistyötä pidettiin lähes yhtä tärkeänä kuin nyt, mutta kansainvälisen finanssikriisin alettua vuodesta 2008 eteenpäin sen merkitys laski trendinomaisesti. Samaan aikaan Suomessa koettiin myös kansallismielisen populismin aalto, joka on ainakin tällä erää mennyt ohi. </a:t>
            </a:r>
          </a:p>
        </p:txBody>
      </p:sp>
    </p:spTree>
    <p:extLst>
      <p:ext uri="{BB962C8B-B14F-4D97-AF65-F5344CB8AC3E}">
        <p14:creationId xmlns:p14="http://schemas.microsoft.com/office/powerpoint/2010/main" val="2743900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7812278-A945-40D7-A74F-5D5A860AC7A5}"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30</a:t>
            </a:fld>
            <a:endParaRPr lang="fi-FI"/>
          </a:p>
        </p:txBody>
      </p:sp>
      <p:sp>
        <p:nvSpPr>
          <p:cNvPr id="12" name="Otsikko 6"/>
          <p:cNvSpPr>
            <a:spLocks noGrp="1"/>
          </p:cNvSpPr>
          <p:nvPr>
            <p:ph type="title"/>
            <p:custDataLst>
              <p:tags r:id="rId1"/>
            </p:custDataLst>
          </p:nvPr>
        </p:nvSpPr>
        <p:spPr>
          <a:xfrm>
            <a:off x="653137" y="582697"/>
            <a:ext cx="11033765" cy="622647"/>
          </a:xfrm>
        </p:spPr>
        <p:txBody>
          <a:bodyPr>
            <a:noAutofit/>
          </a:bodyPr>
          <a:lstStyle/>
          <a:p>
            <a:r>
              <a:rPr lang="fi-FI" dirty="0"/>
              <a:t>Kehitysyhteistyö ei yksin riitä</a:t>
            </a:r>
            <a:r>
              <a:rPr lang="fi-FI" sz="2000" dirty="0"/>
              <a:t/>
            </a:r>
            <a:br>
              <a:rPr lang="fi-FI" sz="2000" dirty="0"/>
            </a:br>
            <a:r>
              <a:rPr lang="fi-FI" sz="1800" dirty="0"/>
              <a:t>Mikä seuraavista väittämistä parhaiten kuvastaa näkemystänne kehitysyhteistyöstä ja sen merkityksestä köyhien maiden ihmisten hyvinvoinnin parantamisessa ja köyhyyden vähentämisessä?</a:t>
            </a:r>
            <a:endParaRPr lang="fi-FI" sz="2000" dirty="0"/>
          </a:p>
        </p:txBody>
      </p:sp>
      <p:graphicFrame>
        <p:nvGraphicFramePr>
          <p:cNvPr id="14" name="Sisällön paikkamerkki 13"/>
          <p:cNvGraphicFramePr>
            <a:graphicFrameLocks noGrp="1"/>
          </p:cNvGraphicFramePr>
          <p:nvPr>
            <p:ph idx="1"/>
            <p:custDataLst>
              <p:tags r:id="rId2"/>
            </p:custDataLst>
            <p:extLst/>
          </p:nvPr>
        </p:nvGraphicFramePr>
        <p:xfrm>
          <a:off x="653137" y="1962651"/>
          <a:ext cx="11034712" cy="4413250"/>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2050003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84B4AF47-E89A-40D9-8C95-2A0D8E528450}"/>
              </a:ext>
            </a:extLst>
          </p:cNvPr>
          <p:cNvSpPr>
            <a:spLocks noGrp="1"/>
          </p:cNvSpPr>
          <p:nvPr>
            <p:ph type="dt" sz="half" idx="10"/>
          </p:nvPr>
        </p:nvSpPr>
        <p:spPr/>
        <p:txBody>
          <a:bodyPr/>
          <a:lstStyle/>
          <a:p>
            <a:fld id="{C1D595CB-EAB8-4210-98F0-B53F5E9E5904}" type="datetime1">
              <a:rPr lang="fi-FI" smtClean="0"/>
              <a:t>5.7.2018</a:t>
            </a:fld>
            <a:endParaRPr lang="fi-FI" dirty="0"/>
          </a:p>
        </p:txBody>
      </p:sp>
      <p:sp>
        <p:nvSpPr>
          <p:cNvPr id="3" name="Alatunnisteen paikkamerkki 2">
            <a:extLst>
              <a:ext uri="{FF2B5EF4-FFF2-40B4-BE49-F238E27FC236}">
                <a16:creationId xmlns:a16="http://schemas.microsoft.com/office/drawing/2014/main" xmlns="" id="{7BFBF9A7-D091-4795-9BC2-14D389205BD7}"/>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B269C4EE-BC54-42B7-BB6C-7D6B94B4D663}"/>
              </a:ext>
            </a:extLst>
          </p:cNvPr>
          <p:cNvSpPr>
            <a:spLocks noGrp="1"/>
          </p:cNvSpPr>
          <p:nvPr>
            <p:ph type="sldNum" sz="quarter" idx="12"/>
          </p:nvPr>
        </p:nvSpPr>
        <p:spPr/>
        <p:txBody>
          <a:bodyPr/>
          <a:lstStyle/>
          <a:p>
            <a:fld id="{B6DB0E4E-F5D7-41BD-96AC-FA55D8C3805E}" type="slidenum">
              <a:rPr lang="fi-FI" smtClean="0"/>
              <a:t>31</a:t>
            </a:fld>
            <a:endParaRPr lang="fi-FI"/>
          </a:p>
        </p:txBody>
      </p:sp>
      <p:sp>
        <p:nvSpPr>
          <p:cNvPr id="5" name="Otsikko 4">
            <a:extLst>
              <a:ext uri="{FF2B5EF4-FFF2-40B4-BE49-F238E27FC236}">
                <a16:creationId xmlns:a16="http://schemas.microsoft.com/office/drawing/2014/main" xmlns="" id="{59C84F9A-170B-40C7-8592-57543D4B9EB8}"/>
              </a:ext>
            </a:extLst>
          </p:cNvPr>
          <p:cNvSpPr>
            <a:spLocks noGrp="1"/>
          </p:cNvSpPr>
          <p:nvPr>
            <p:ph type="title"/>
          </p:nvPr>
        </p:nvSpPr>
        <p:spPr/>
        <p:txBody>
          <a:bodyPr>
            <a:normAutofit fontScale="90000"/>
          </a:bodyPr>
          <a:lstStyle/>
          <a:p>
            <a:r>
              <a:rPr lang="fi-FI" dirty="0"/>
              <a:t>Koulutus tärkeintä naisten ja tyttöjen aseman vahvistamisessa</a:t>
            </a:r>
          </a:p>
        </p:txBody>
      </p:sp>
      <p:sp>
        <p:nvSpPr>
          <p:cNvPr id="7" name="Sisällön paikkamerkki 6">
            <a:extLst>
              <a:ext uri="{FF2B5EF4-FFF2-40B4-BE49-F238E27FC236}">
                <a16:creationId xmlns:a16="http://schemas.microsoft.com/office/drawing/2014/main" xmlns="" id="{E557E571-785B-4C66-A6B0-CCA34A77522C}"/>
              </a:ext>
            </a:extLst>
          </p:cNvPr>
          <p:cNvSpPr>
            <a:spLocks noGrp="1"/>
          </p:cNvSpPr>
          <p:nvPr>
            <p:ph idx="1"/>
          </p:nvPr>
        </p:nvSpPr>
        <p:spPr>
          <a:xfrm>
            <a:off x="653138" y="1568891"/>
            <a:ext cx="6525875" cy="4706412"/>
          </a:xfrm>
        </p:spPr>
        <p:txBody>
          <a:bodyPr/>
          <a:lstStyle/>
          <a:p>
            <a:r>
              <a:rPr lang="fi-FI" dirty="0"/>
              <a:t>Pääsy koulutukseen ja ammattiopetukseen on suomalaisten mielestä tärkeintä naisten ja tyttöjen oikeuksien ja aseman vahvistamisessa (74 %). </a:t>
            </a:r>
          </a:p>
          <a:p>
            <a:r>
              <a:rPr lang="fi-FI" dirty="0"/>
              <a:t>Muita tärkeitä keinoja aseman vahvistamisessa ovat väkivallan ja hyväksikäytön lopettaminen (52 %) ja pääsy terveyspalveluihin (40 %).</a:t>
            </a:r>
          </a:p>
          <a:p>
            <a:r>
              <a:rPr lang="fi-FI" dirty="0"/>
              <a:t>Kuten kyselyssä vastaajille todettiin, Suomen kehityspolitiikan ykköstavoite on naisten ja tyttöjen oikeuksien ja aseman vahvistaminen. Tämän tavoitteen ja naisten itsemääräämisoikeuden takana on suomalaisilta lähes sataprosenttinen, aukoton tuki. </a:t>
            </a:r>
          </a:p>
          <a:p>
            <a:r>
              <a:rPr lang="fi-FI" dirty="0"/>
              <a:t>Valtaosa suomalaisista kokee, että globaalia eriarvoisuutta voi vähentää edistämällä naisten ja tyttöjen asemaa. </a:t>
            </a:r>
          </a:p>
          <a:p>
            <a:r>
              <a:rPr lang="fi-FI" dirty="0"/>
              <a:t>Suomen antama humanitaarinen apu nähdään entistä tärkeämmäksi.</a:t>
            </a:r>
          </a:p>
          <a:p>
            <a:endParaRPr lang="fi-FI" dirty="0"/>
          </a:p>
        </p:txBody>
      </p:sp>
      <p:pic>
        <p:nvPicPr>
          <p:cNvPr id="9" name="Kuvan paikkamerkki 8"/>
          <p:cNvPicPr>
            <a:picLocks noGrp="1" noChangeAspect="1"/>
          </p:cNvPicPr>
          <p:nvPr>
            <p:ph type="pic" idx="13"/>
          </p:nvPr>
        </p:nvPicPr>
        <p:blipFill>
          <a:blip r:embed="rId2">
            <a:extLst>
              <a:ext uri="{28A0092B-C50C-407E-A947-70E740481C1C}">
                <a14:useLocalDpi xmlns:a14="http://schemas.microsoft.com/office/drawing/2010/main" val="0"/>
              </a:ext>
            </a:extLst>
          </a:blip>
          <a:srcRect l="26508" r="26508"/>
          <a:stretch>
            <a:fillRect/>
          </a:stretch>
        </p:blipFill>
        <p:spPr/>
      </p:pic>
    </p:spTree>
    <p:extLst>
      <p:ext uri="{BB962C8B-B14F-4D97-AF65-F5344CB8AC3E}">
        <p14:creationId xmlns:p14="http://schemas.microsoft.com/office/powerpoint/2010/main" val="2808792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83B7B41-FF85-432B-A811-D45829B41131}"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32</a:t>
            </a:fld>
            <a:endParaRPr lang="fi-FI"/>
          </a:p>
        </p:txBody>
      </p:sp>
      <p:sp>
        <p:nvSpPr>
          <p:cNvPr id="12" name="Otsikko 6"/>
          <p:cNvSpPr>
            <a:spLocks noGrp="1"/>
          </p:cNvSpPr>
          <p:nvPr>
            <p:ph type="title"/>
            <p:custDataLst>
              <p:tags r:id="rId1"/>
            </p:custDataLst>
          </p:nvPr>
        </p:nvSpPr>
        <p:spPr>
          <a:xfrm>
            <a:off x="653137" y="582697"/>
            <a:ext cx="11033765" cy="622647"/>
          </a:xfrm>
        </p:spPr>
        <p:txBody>
          <a:bodyPr>
            <a:noAutofit/>
          </a:bodyPr>
          <a:lstStyle/>
          <a:p>
            <a:r>
              <a:rPr lang="fi-FI" dirty="0"/>
              <a:t>Koulutus tärkeintä naisten ja tyttöjen aseman vahvistamisessa</a:t>
            </a:r>
            <a:r>
              <a:rPr lang="fi-FI" sz="2800" dirty="0"/>
              <a:t/>
            </a:r>
            <a:br>
              <a:rPr lang="fi-FI" sz="2800" dirty="0"/>
            </a:br>
            <a:r>
              <a:rPr lang="fi-FI" sz="1800" dirty="0"/>
              <a:t>Suomen kehityspolitiikan ykköstavoite on naisten ja tyttöjen oikeuksien ja aseman vahvistuminen. Mitkä kaksi asiaa ovat mielestänne tässä tärkeimmät?</a:t>
            </a:r>
            <a:endParaRPr lang="fi-FI" sz="2800" dirty="0"/>
          </a:p>
        </p:txBody>
      </p:sp>
      <p:graphicFrame>
        <p:nvGraphicFramePr>
          <p:cNvPr id="14" name="Sisällön paikkamerkki 13"/>
          <p:cNvGraphicFramePr>
            <a:graphicFrameLocks noGrp="1"/>
          </p:cNvGraphicFramePr>
          <p:nvPr>
            <p:ph idx="1"/>
            <p:custDataLst>
              <p:tags r:id="rId2"/>
            </p:custDataLst>
            <p:extLst/>
          </p:nvPr>
        </p:nvGraphicFramePr>
        <p:xfrm>
          <a:off x="652463" y="1704975"/>
          <a:ext cx="11034712" cy="4413250"/>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297641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86842C8-8C3E-4181-8748-EA4F95F3AD05}"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33</a:t>
            </a:fld>
            <a:endParaRPr lang="fi-FI"/>
          </a:p>
        </p:txBody>
      </p:sp>
      <p:sp>
        <p:nvSpPr>
          <p:cNvPr id="8"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a:t>Miten tärkeä kehitysyhteistyön tavoite on mielestänne se,</a:t>
            </a:r>
            <a:br>
              <a:rPr lang="fi-FI" dirty="0"/>
            </a:br>
            <a:r>
              <a:rPr lang="fi-FI" dirty="0"/>
              <a:t>että naisilla ja tytöillä on oikeus päättää omasta kehostaan 1(2)</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2422779874"/>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2517556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BE841499-E6B0-4D9D-B097-68D172903556}"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34</a:t>
            </a:fld>
            <a:endParaRPr lang="fi-FI"/>
          </a:p>
        </p:txBody>
      </p:sp>
      <p:sp>
        <p:nvSpPr>
          <p:cNvPr id="8"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a:t>Miten tärkeä kehitysyhteistyön tavoite on mielestänne se,</a:t>
            </a:r>
            <a:br>
              <a:rPr lang="fi-FI" dirty="0"/>
            </a:br>
            <a:r>
              <a:rPr lang="fi-FI" dirty="0"/>
              <a:t>että naisilla ja tytöillä on oikeus päättää omasta kehostaan 2(2)</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2499503819"/>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4017074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AAEC816-FB9F-49D8-B7F7-634BFCC3246B}"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35</a:t>
            </a:fld>
            <a:endParaRPr lang="fi-FI"/>
          </a:p>
        </p:txBody>
      </p:sp>
      <p:sp>
        <p:nvSpPr>
          <p:cNvPr id="12"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a:t>Valitkaa 1−3 tärkeintä tapaa, joilla Suomi voi vähentää globaalia eriarvoisuutta</a:t>
            </a:r>
          </a:p>
        </p:txBody>
      </p:sp>
      <p:graphicFrame>
        <p:nvGraphicFramePr>
          <p:cNvPr id="14" name="Sisällön paikkamerkki 13"/>
          <p:cNvGraphicFramePr>
            <a:graphicFrameLocks noGrp="1"/>
          </p:cNvGraphicFramePr>
          <p:nvPr>
            <p:ph idx="1"/>
            <p:custDataLst>
              <p:tags r:id="rId2"/>
            </p:custDataLst>
            <p:extLst>
              <p:ext uri="{D42A27DB-BD31-4B8C-83A1-F6EECF244321}">
                <p14:modId xmlns:p14="http://schemas.microsoft.com/office/powerpoint/2010/main" val="590309123"/>
              </p:ext>
            </p:extLst>
          </p:nvPr>
        </p:nvGraphicFramePr>
        <p:xfrm>
          <a:off x="653137" y="1456417"/>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2835242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B1961AF6-A84C-41E5-8CC6-F77F5481D3ED}"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36</a:t>
            </a:fld>
            <a:endParaRPr lang="fi-FI"/>
          </a:p>
        </p:txBody>
      </p:sp>
      <p:sp>
        <p:nvSpPr>
          <p:cNvPr id="8" name="Otsikko 6"/>
          <p:cNvSpPr>
            <a:spLocks noGrp="1"/>
          </p:cNvSpPr>
          <p:nvPr>
            <p:ph type="title"/>
            <p:custDataLst>
              <p:tags r:id="rId1"/>
            </p:custDataLst>
          </p:nvPr>
        </p:nvSpPr>
        <p:spPr>
          <a:xfrm>
            <a:off x="653137" y="582697"/>
            <a:ext cx="11033765" cy="622647"/>
          </a:xfrm>
        </p:spPr>
        <p:txBody>
          <a:bodyPr/>
          <a:lstStyle/>
          <a:p>
            <a:r>
              <a:rPr lang="fi-FI" dirty="0"/>
              <a:t>Kuinka tärkeänä pitää Suomen antamaa humanitaarista apua</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881387617"/>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2180108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01E040E-FFB7-4243-ADF7-409FD9C1E76B}"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37</a:t>
            </a:fld>
            <a:endParaRPr lang="fi-FI"/>
          </a:p>
        </p:txBody>
      </p:sp>
      <p:sp>
        <p:nvSpPr>
          <p:cNvPr id="8" name="Otsikko 6"/>
          <p:cNvSpPr>
            <a:spLocks noGrp="1"/>
          </p:cNvSpPr>
          <p:nvPr>
            <p:ph type="title"/>
            <p:custDataLst>
              <p:tags r:id="rId1"/>
            </p:custDataLst>
          </p:nvPr>
        </p:nvSpPr>
        <p:spPr>
          <a:xfrm>
            <a:off x="653137" y="582697"/>
            <a:ext cx="11033765" cy="622647"/>
          </a:xfrm>
        </p:spPr>
        <p:txBody>
          <a:bodyPr/>
          <a:lstStyle/>
          <a:p>
            <a:r>
              <a:rPr lang="fi-FI" dirty="0"/>
              <a:t>Kuinka tärkeänä pitää Suomen antamaa humanitaarista apua</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3826220980"/>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1493399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B1790274-1F9C-4A93-A88B-CED4F1C7BF06}"/>
              </a:ext>
            </a:extLst>
          </p:cNvPr>
          <p:cNvSpPr>
            <a:spLocks noGrp="1"/>
          </p:cNvSpPr>
          <p:nvPr>
            <p:ph type="dt" sz="half" idx="10"/>
          </p:nvPr>
        </p:nvSpPr>
        <p:spPr/>
        <p:txBody>
          <a:bodyPr/>
          <a:lstStyle/>
          <a:p>
            <a:fld id="{7D5F5E44-9188-45CC-8D8F-D7129516C97D}" type="datetime1">
              <a:rPr lang="fi-FI" smtClean="0"/>
              <a:t>5.7.2018</a:t>
            </a:fld>
            <a:endParaRPr lang="fi-FI" dirty="0"/>
          </a:p>
        </p:txBody>
      </p:sp>
      <p:sp>
        <p:nvSpPr>
          <p:cNvPr id="3" name="Alatunnisteen paikkamerkki 2">
            <a:extLst>
              <a:ext uri="{FF2B5EF4-FFF2-40B4-BE49-F238E27FC236}">
                <a16:creationId xmlns:a16="http://schemas.microsoft.com/office/drawing/2014/main" xmlns="" id="{CF337846-C1D8-4DD1-86B7-CAFB778C8DA6}"/>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1C885AF4-67D2-4831-87F8-EA4B7E72984D}"/>
              </a:ext>
            </a:extLst>
          </p:cNvPr>
          <p:cNvSpPr>
            <a:spLocks noGrp="1"/>
          </p:cNvSpPr>
          <p:nvPr>
            <p:ph type="sldNum" sz="quarter" idx="12"/>
          </p:nvPr>
        </p:nvSpPr>
        <p:spPr/>
        <p:txBody>
          <a:bodyPr/>
          <a:lstStyle/>
          <a:p>
            <a:fld id="{B6DB0E4E-F5D7-41BD-96AC-FA55D8C3805E}" type="slidenum">
              <a:rPr lang="fi-FI" smtClean="0"/>
              <a:t>38</a:t>
            </a:fld>
            <a:endParaRPr lang="fi-FI"/>
          </a:p>
        </p:txBody>
      </p:sp>
      <p:sp>
        <p:nvSpPr>
          <p:cNvPr id="7" name="Otsikko 6">
            <a:extLst>
              <a:ext uri="{FF2B5EF4-FFF2-40B4-BE49-F238E27FC236}">
                <a16:creationId xmlns:a16="http://schemas.microsoft.com/office/drawing/2014/main" xmlns="" id="{26F2FFA8-A5D6-4D3D-B2E1-DE8B4895190D}"/>
              </a:ext>
            </a:extLst>
          </p:cNvPr>
          <p:cNvSpPr>
            <a:spLocks noGrp="1"/>
          </p:cNvSpPr>
          <p:nvPr>
            <p:ph type="title"/>
          </p:nvPr>
        </p:nvSpPr>
        <p:spPr>
          <a:xfrm>
            <a:off x="653138" y="582697"/>
            <a:ext cx="6335491" cy="1497894"/>
          </a:xfrm>
        </p:spPr>
        <p:txBody>
          <a:bodyPr>
            <a:normAutofit/>
          </a:bodyPr>
          <a:lstStyle/>
          <a:p>
            <a:r>
              <a:rPr lang="fi-FI" dirty="0"/>
              <a:t>Monenkeskinen ja EU:n kautta tehtävä kehitysyhteistyö tärkeimmät toimintamuodot</a:t>
            </a:r>
          </a:p>
        </p:txBody>
      </p:sp>
      <p:sp>
        <p:nvSpPr>
          <p:cNvPr id="6" name="Sisällön paikkamerkki 5">
            <a:extLst>
              <a:ext uri="{FF2B5EF4-FFF2-40B4-BE49-F238E27FC236}">
                <a16:creationId xmlns:a16="http://schemas.microsoft.com/office/drawing/2014/main" xmlns="" id="{1119C269-55FE-45B8-A9B0-6CC48610C9A8}"/>
              </a:ext>
            </a:extLst>
          </p:cNvPr>
          <p:cNvSpPr>
            <a:spLocks noGrp="1"/>
          </p:cNvSpPr>
          <p:nvPr>
            <p:ph idx="1"/>
          </p:nvPr>
        </p:nvSpPr>
        <p:spPr>
          <a:xfrm>
            <a:off x="653137" y="2234590"/>
            <a:ext cx="6335491" cy="3960980"/>
          </a:xfrm>
        </p:spPr>
        <p:txBody>
          <a:bodyPr/>
          <a:lstStyle/>
          <a:p>
            <a:r>
              <a:rPr lang="fi-FI" dirty="0"/>
              <a:t>Suomalaisten vahva luottamus viranomaisten puolueettomuuteen lienee syynä siihen, että monenkeskinen ja EU:n kautta tehtävä kehitysyhteistyö arvioidaan selvästi tärkeimmiksi Suomen kehitysyhteistyön toimintamuodoiksi. </a:t>
            </a:r>
          </a:p>
          <a:p>
            <a:r>
              <a:rPr lang="fi-FI" dirty="0"/>
              <a:t>Kansalaisjärjestöjen kautta tehtävää kehitysyhteistyötä painotetaan selvästi vähemmän. </a:t>
            </a:r>
          </a:p>
          <a:p>
            <a:r>
              <a:rPr lang="fi-FI" dirty="0"/>
              <a:t>Suomalaiset eivät edelleenkään nosta yksityistä sektoria ja yrityksiä niin merkittävään rooliin kuin </a:t>
            </a:r>
            <a:r>
              <a:rPr lang="fi-FI" dirty="0">
                <a:solidFill>
                  <a:schemeClr val="tx1"/>
                </a:solidFill>
              </a:rPr>
              <a:t>viranomaisia ja poliittisen tason toimijoita.</a:t>
            </a:r>
          </a:p>
        </p:txBody>
      </p:sp>
      <p:pic>
        <p:nvPicPr>
          <p:cNvPr id="8" name="Kuvan paikkamerkki 7"/>
          <p:cNvPicPr>
            <a:picLocks noGrp="1" noChangeAspect="1"/>
          </p:cNvPicPr>
          <p:nvPr>
            <p:ph type="pic" idx="13"/>
          </p:nvPr>
        </p:nvPicPr>
        <p:blipFill>
          <a:blip r:embed="rId2">
            <a:extLst>
              <a:ext uri="{28A0092B-C50C-407E-A947-70E740481C1C}">
                <a14:useLocalDpi xmlns:a14="http://schemas.microsoft.com/office/drawing/2010/main" val="0"/>
              </a:ext>
            </a:extLst>
          </a:blip>
          <a:srcRect l="26331" r="26331"/>
          <a:stretch>
            <a:fillRect/>
          </a:stretch>
        </p:blipFill>
        <p:spPr/>
      </p:pic>
    </p:spTree>
    <p:extLst>
      <p:ext uri="{BB962C8B-B14F-4D97-AF65-F5344CB8AC3E}">
        <p14:creationId xmlns:p14="http://schemas.microsoft.com/office/powerpoint/2010/main" val="1157329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60FC5BD-71DD-4151-89E1-DE06818AD275}"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39</a:t>
            </a:fld>
            <a:endParaRPr lang="fi-FI"/>
          </a:p>
        </p:txBody>
      </p:sp>
      <p:sp>
        <p:nvSpPr>
          <p:cNvPr id="8"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a:t>Mitkä ovat Suomen kehitysyhteistyön tärkeimmät toimintamuodot?</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969422166"/>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Kaikki vastaajat, 2017 n=1007, 2018 n=1004</a:t>
            </a:r>
          </a:p>
        </p:txBody>
      </p:sp>
    </p:spTree>
    <p:extLst>
      <p:ext uri="{BB962C8B-B14F-4D97-AF65-F5344CB8AC3E}">
        <p14:creationId xmlns:p14="http://schemas.microsoft.com/office/powerpoint/2010/main" val="143490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490EA9EF-D031-4209-80BA-4E13365D6EB4}"/>
              </a:ext>
            </a:extLst>
          </p:cNvPr>
          <p:cNvSpPr>
            <a:spLocks noGrp="1"/>
          </p:cNvSpPr>
          <p:nvPr>
            <p:ph type="dt" sz="half" idx="10"/>
          </p:nvPr>
        </p:nvSpPr>
        <p:spPr/>
        <p:txBody>
          <a:bodyPr/>
          <a:lstStyle/>
          <a:p>
            <a:fld id="{CC309E4F-BE07-4825-B420-59325799EF2A}" type="datetime1">
              <a:rPr lang="fi-FI" smtClean="0"/>
              <a:t>5.7.2018</a:t>
            </a:fld>
            <a:endParaRPr lang="fi-FI" dirty="0"/>
          </a:p>
        </p:txBody>
      </p:sp>
      <p:sp>
        <p:nvSpPr>
          <p:cNvPr id="3" name="Alatunnisteen paikkamerkki 2">
            <a:extLst>
              <a:ext uri="{FF2B5EF4-FFF2-40B4-BE49-F238E27FC236}">
                <a16:creationId xmlns:a16="http://schemas.microsoft.com/office/drawing/2014/main" xmlns="" id="{8DCB0D7D-83F3-4333-A3FC-D9406F0BCF11}"/>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46DF504E-214E-45AA-A78F-7F2A89000924}"/>
              </a:ext>
            </a:extLst>
          </p:cNvPr>
          <p:cNvSpPr>
            <a:spLocks noGrp="1"/>
          </p:cNvSpPr>
          <p:nvPr>
            <p:ph type="sldNum" sz="quarter" idx="12"/>
          </p:nvPr>
        </p:nvSpPr>
        <p:spPr/>
        <p:txBody>
          <a:bodyPr/>
          <a:lstStyle/>
          <a:p>
            <a:fld id="{B6DB0E4E-F5D7-41BD-96AC-FA55D8C3805E}" type="slidenum">
              <a:rPr lang="fi-FI" smtClean="0"/>
              <a:t>4</a:t>
            </a:fld>
            <a:endParaRPr lang="fi-FI"/>
          </a:p>
        </p:txBody>
      </p:sp>
      <p:sp>
        <p:nvSpPr>
          <p:cNvPr id="5" name="Otsikko 4">
            <a:extLst>
              <a:ext uri="{FF2B5EF4-FFF2-40B4-BE49-F238E27FC236}">
                <a16:creationId xmlns:a16="http://schemas.microsoft.com/office/drawing/2014/main" xmlns="" id="{CB830EEA-F21F-490E-ADA0-911D89BBA300}"/>
              </a:ext>
            </a:extLst>
          </p:cNvPr>
          <p:cNvSpPr>
            <a:spLocks noGrp="1"/>
          </p:cNvSpPr>
          <p:nvPr>
            <p:ph type="title"/>
          </p:nvPr>
        </p:nvSpPr>
        <p:spPr/>
        <p:txBody>
          <a:bodyPr>
            <a:noAutofit/>
          </a:bodyPr>
          <a:lstStyle/>
          <a:p>
            <a:r>
              <a:rPr lang="fi-FI" dirty="0"/>
              <a:t>Päätulokset: Nuoret ovat avoimia muille kulttuureille, mutta eivät seuraa kovin aktiivisesti maailman tapahtumia</a:t>
            </a:r>
          </a:p>
        </p:txBody>
      </p:sp>
      <p:sp>
        <p:nvSpPr>
          <p:cNvPr id="6" name="Sisällön paikkamerkki 5">
            <a:extLst>
              <a:ext uri="{FF2B5EF4-FFF2-40B4-BE49-F238E27FC236}">
                <a16:creationId xmlns:a16="http://schemas.microsoft.com/office/drawing/2014/main" xmlns="" id="{FD1CE70E-EB1F-4BDF-B6C1-D329E54C0215}"/>
              </a:ext>
            </a:extLst>
          </p:cNvPr>
          <p:cNvSpPr>
            <a:spLocks noGrp="1"/>
          </p:cNvSpPr>
          <p:nvPr>
            <p:ph idx="1"/>
          </p:nvPr>
        </p:nvSpPr>
        <p:spPr>
          <a:xfrm>
            <a:off x="653138" y="1636802"/>
            <a:ext cx="11033764" cy="4519880"/>
          </a:xfrm>
        </p:spPr>
        <p:txBody>
          <a:bodyPr/>
          <a:lstStyle/>
          <a:p>
            <a:r>
              <a:rPr lang="fi-FI" dirty="0"/>
              <a:t>Tutkimuksessa selvitettiin, miten erilaiset ”maailmankansalaisuutta” mittaavat asiat vaikuttavat siihen, mitä mieltä ihmiset ovat kehitysyhteistyön tärkeydestä.</a:t>
            </a:r>
          </a:p>
          <a:p>
            <a:r>
              <a:rPr lang="fi-FI" dirty="0"/>
              <a:t>Tulokseksi saatiin, että kehitysyhteistyöhön suhtautuvat keskimääräistä myönteisemmin sellaiset ihmiset, jotka seuraavat maailman tapahtumia, tutustuvat mielellään muista kulttuureista tuleviin ihmisiin ja uskovat, että yksilö voi toiminnallaan vaikuttaa maailmaan. Myös uskonnollisuus lisää jonkin verran kehitysyhteistyömyönteisyyttä.</a:t>
            </a:r>
          </a:p>
          <a:p>
            <a:r>
              <a:rPr lang="fi-FI" dirty="0"/>
              <a:t>Maailmankansalaisuudessa ilmeni sukupolvieroja: nuoret ovat selvästi vanhoja avoimempia tutustumaan muista kulttuureista tuleviin ihmisiin. Toisaalta taas nuoret eivät seuraa maailman tapahtumia läheskään niin aktiivisesti kuin vanhemmat. Alle 25-vuotiaista vain 34 % ilmoittaa, että väittämä ”seuraan aktiivisesti maailman tapahtumia” kuvaa heitä erittäin hyvin. Yli 60-vuotiailla tämä luku on 63 prosenttia.</a:t>
            </a:r>
          </a:p>
          <a:p>
            <a:r>
              <a:rPr lang="fi-FI" dirty="0"/>
              <a:t>Ilmeisesti nuorten mediankäyttö suuntautuu enemmän sellaisiin kanaviin ja sisältöihin, joissa ei kovin helposti törmää yleisiin maailman tapahtumiin – siis kavereiden ja erilaisten ”kuplien” muodostamiin sosiaalisiin mediayhteisöihin. </a:t>
            </a:r>
          </a:p>
          <a:p>
            <a:r>
              <a:rPr lang="fi-FI" dirty="0"/>
              <a:t>On mielenkiintoista nähdä, miten sukupolvien erilaiset mediankäyttötavat tulevat ajan mittaan näkymään ihmisten maailmankuvassa ja sitä myötä myös kehitysyhteistyötä koskevissa mielipiteissä.</a:t>
            </a:r>
          </a:p>
        </p:txBody>
      </p:sp>
    </p:spTree>
    <p:extLst>
      <p:ext uri="{BB962C8B-B14F-4D97-AF65-F5344CB8AC3E}">
        <p14:creationId xmlns:p14="http://schemas.microsoft.com/office/powerpoint/2010/main" val="3787647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8F6FAE4E-0A95-43AA-B35C-FD8B9C6D3A6D}"/>
              </a:ext>
            </a:extLst>
          </p:cNvPr>
          <p:cNvSpPr>
            <a:spLocks noGrp="1"/>
          </p:cNvSpPr>
          <p:nvPr>
            <p:ph type="dt" sz="half" idx="10"/>
          </p:nvPr>
        </p:nvSpPr>
        <p:spPr/>
        <p:txBody>
          <a:bodyPr/>
          <a:lstStyle/>
          <a:p>
            <a:fld id="{EF6A0B8E-446B-43F3-941F-3D0A2ECDDC43}" type="datetime1">
              <a:rPr lang="fi-FI" smtClean="0"/>
              <a:t>5.7.2018</a:t>
            </a:fld>
            <a:endParaRPr lang="fi-FI" dirty="0"/>
          </a:p>
        </p:txBody>
      </p:sp>
      <p:sp>
        <p:nvSpPr>
          <p:cNvPr id="3" name="Alatunnisteen paikkamerkki 2">
            <a:extLst>
              <a:ext uri="{FF2B5EF4-FFF2-40B4-BE49-F238E27FC236}">
                <a16:creationId xmlns:a16="http://schemas.microsoft.com/office/drawing/2014/main" xmlns="" id="{143084A3-F0B7-45D4-B887-C68D4AB8A058}"/>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E4F4DC9F-2BF1-4C7A-98E5-108DAC6EDDAB}"/>
              </a:ext>
            </a:extLst>
          </p:cNvPr>
          <p:cNvSpPr>
            <a:spLocks noGrp="1"/>
          </p:cNvSpPr>
          <p:nvPr>
            <p:ph type="sldNum" sz="quarter" idx="12"/>
          </p:nvPr>
        </p:nvSpPr>
        <p:spPr/>
        <p:txBody>
          <a:bodyPr/>
          <a:lstStyle/>
          <a:p>
            <a:fld id="{B6DB0E4E-F5D7-41BD-96AC-FA55D8C3805E}" type="slidenum">
              <a:rPr lang="fi-FI" smtClean="0"/>
              <a:t>40</a:t>
            </a:fld>
            <a:endParaRPr lang="fi-FI"/>
          </a:p>
        </p:txBody>
      </p:sp>
      <p:sp>
        <p:nvSpPr>
          <p:cNvPr id="5" name="Otsikko 4">
            <a:extLst>
              <a:ext uri="{FF2B5EF4-FFF2-40B4-BE49-F238E27FC236}">
                <a16:creationId xmlns:a16="http://schemas.microsoft.com/office/drawing/2014/main" xmlns="" id="{5FD11BDC-8E85-446F-9323-243EAE22E65B}"/>
              </a:ext>
            </a:extLst>
          </p:cNvPr>
          <p:cNvSpPr>
            <a:spLocks noGrp="1"/>
          </p:cNvSpPr>
          <p:nvPr>
            <p:ph type="title"/>
          </p:nvPr>
        </p:nvSpPr>
        <p:spPr>
          <a:xfrm>
            <a:off x="653138" y="602152"/>
            <a:ext cx="6335491" cy="622647"/>
          </a:xfrm>
        </p:spPr>
        <p:txBody>
          <a:bodyPr>
            <a:normAutofit fontScale="90000"/>
          </a:bodyPr>
          <a:lstStyle/>
          <a:p>
            <a:r>
              <a:rPr lang="fi-FI" dirty="0"/>
              <a:t>Kehitysyhteistyörahojen vähittäinen lisääminen saa kannatusta</a:t>
            </a:r>
          </a:p>
        </p:txBody>
      </p:sp>
      <p:sp>
        <p:nvSpPr>
          <p:cNvPr id="6" name="Sisällön paikkamerkki 5">
            <a:extLst>
              <a:ext uri="{FF2B5EF4-FFF2-40B4-BE49-F238E27FC236}">
                <a16:creationId xmlns:a16="http://schemas.microsoft.com/office/drawing/2014/main" xmlns="" id="{2DF4C793-6C2B-48AF-840C-A54A4A3E016D}"/>
              </a:ext>
            </a:extLst>
          </p:cNvPr>
          <p:cNvSpPr>
            <a:spLocks noGrp="1"/>
          </p:cNvSpPr>
          <p:nvPr>
            <p:ph idx="1"/>
          </p:nvPr>
        </p:nvSpPr>
        <p:spPr>
          <a:xfrm>
            <a:off x="653138" y="1646712"/>
            <a:ext cx="6335491" cy="4706412"/>
          </a:xfrm>
        </p:spPr>
        <p:txBody>
          <a:bodyPr/>
          <a:lstStyle/>
          <a:p>
            <a:r>
              <a:rPr lang="fi-FI" dirty="0"/>
              <a:t>Edellisvuosien tapaan suomalaiset arvioivat sekä määrärahojen BKTL-osuuden että euromäärän jonkin verran alakanttiin: yleisimmät arviot liikkuvat vajaassa puolessa miljardissa, kun kehitysyhteistyökelpoisten menojen  todellinen yhteissumma on lähempänä miljardia euroa.</a:t>
            </a:r>
          </a:p>
          <a:p>
            <a:r>
              <a:rPr lang="fi-FI" dirty="0"/>
              <a:t>Kaikkiaan 61 % nostaisi kehitysyhteistyömäärärahoja, 23 % pitäisi ennallaan, 11 % vähentäisi  jonkin verran tai merkittävästi ja 2 % lopettaisi määrärahat kokonaan. </a:t>
            </a:r>
          </a:p>
          <a:p>
            <a:r>
              <a:rPr lang="fi-FI" dirty="0"/>
              <a:t>38 prosenttia suomalaisista lisäisi kehitysyhteistyömäärärahoja siten, että 0,7 prosentin BKTL-osuuteen päästäisiin joko seuraavan tai sitä seuraavan hallituskauden aikana; vihreiden kannattajista tätä mieltä on 62 prosenttia, perussuomalaisten kannattajista 7 prosenttia. </a:t>
            </a:r>
          </a:p>
        </p:txBody>
      </p:sp>
      <p:pic>
        <p:nvPicPr>
          <p:cNvPr id="8" name="Kuvan paikkamerkki 7"/>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38875" t="597" r="10140" b="314"/>
          <a:stretch/>
        </p:blipFill>
        <p:spPr>
          <a:xfrm>
            <a:off x="7325032" y="0"/>
            <a:ext cx="4866968" cy="6857999"/>
          </a:xfrm>
        </p:spPr>
      </p:pic>
    </p:spTree>
    <p:extLst>
      <p:ext uri="{BB962C8B-B14F-4D97-AF65-F5344CB8AC3E}">
        <p14:creationId xmlns:p14="http://schemas.microsoft.com/office/powerpoint/2010/main" val="3670364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9C8A5ED-8E35-4790-AB3B-A01FC8B9DB43}"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41</a:t>
            </a:fld>
            <a:endParaRPr lang="fi-FI"/>
          </a:p>
        </p:txBody>
      </p:sp>
      <p:sp>
        <p:nvSpPr>
          <p:cNvPr id="7" name="Otsikko 6"/>
          <p:cNvSpPr>
            <a:spLocks noGrp="1"/>
          </p:cNvSpPr>
          <p:nvPr>
            <p:ph type="title"/>
            <p:custDataLst>
              <p:tags r:id="rId1"/>
            </p:custDataLst>
          </p:nvPr>
        </p:nvSpPr>
        <p:spPr/>
        <p:txBody>
          <a:bodyPr/>
          <a:lstStyle/>
          <a:p>
            <a:r>
              <a:rPr lang="fi-FI" dirty="0"/>
              <a:t>Arvio kehitysyhteistyön osuudesta </a:t>
            </a:r>
            <a:r>
              <a:rPr lang="fi-FI" dirty="0" err="1"/>
              <a:t>BKTL:sta</a:t>
            </a:r>
            <a:r>
              <a:rPr lang="fi-FI" dirty="0"/>
              <a:t> 2016–2018 </a:t>
            </a:r>
          </a:p>
        </p:txBody>
      </p:sp>
      <p:sp>
        <p:nvSpPr>
          <p:cNvPr id="9"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1972897784"/>
              </p:ext>
            </p:extLst>
          </p:nvPr>
        </p:nvGraphicFramePr>
        <p:xfrm>
          <a:off x="134989" y="1335088"/>
          <a:ext cx="4075061" cy="47831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Sisällön paikkamerkki 10">
            <a:extLst>
              <a:ext uri="{FF2B5EF4-FFF2-40B4-BE49-F238E27FC236}">
                <a16:creationId xmlns:a16="http://schemas.microsoft.com/office/drawing/2014/main" xmlns="" id="{FA46493C-40D9-414C-A353-B50BD7D14CD8}"/>
              </a:ext>
            </a:extLst>
          </p:cNvPr>
          <p:cNvGraphicFramePr>
            <a:graphicFrameLocks/>
          </p:cNvGraphicFramePr>
          <p:nvPr>
            <p:custDataLst>
              <p:tags r:id="rId3"/>
            </p:custDataLst>
            <p:extLst>
              <p:ext uri="{D42A27DB-BD31-4B8C-83A1-F6EECF244321}">
                <p14:modId xmlns:p14="http://schemas.microsoft.com/office/powerpoint/2010/main" val="2141618552"/>
              </p:ext>
            </p:extLst>
          </p:nvPr>
        </p:nvGraphicFramePr>
        <p:xfrm>
          <a:off x="4058469" y="1335088"/>
          <a:ext cx="4075061" cy="478313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Sisällön paikkamerkki 10">
            <a:extLst>
              <a:ext uri="{FF2B5EF4-FFF2-40B4-BE49-F238E27FC236}">
                <a16:creationId xmlns:a16="http://schemas.microsoft.com/office/drawing/2014/main" xmlns="" id="{404F7717-8E9C-4A5A-870E-841F1B848B47}"/>
              </a:ext>
            </a:extLst>
          </p:cNvPr>
          <p:cNvGraphicFramePr>
            <a:graphicFrameLocks/>
          </p:cNvGraphicFramePr>
          <p:nvPr>
            <p:custDataLst>
              <p:tags r:id="rId4"/>
            </p:custDataLst>
            <p:extLst>
              <p:ext uri="{D42A27DB-BD31-4B8C-83A1-F6EECF244321}">
                <p14:modId xmlns:p14="http://schemas.microsoft.com/office/powerpoint/2010/main" val="1858404115"/>
              </p:ext>
            </p:extLst>
          </p:nvPr>
        </p:nvGraphicFramePr>
        <p:xfrm>
          <a:off x="7957849" y="1335088"/>
          <a:ext cx="4075061" cy="478313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3854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E0EC59A-59E5-4450-9E84-2AD3BA635DE0}"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42</a:t>
            </a:fld>
            <a:endParaRPr lang="fi-FI"/>
          </a:p>
        </p:txBody>
      </p:sp>
      <p:sp>
        <p:nvSpPr>
          <p:cNvPr id="7" name="Otsikko 6"/>
          <p:cNvSpPr>
            <a:spLocks noGrp="1"/>
          </p:cNvSpPr>
          <p:nvPr>
            <p:ph type="title"/>
            <p:custDataLst>
              <p:tags r:id="rId1"/>
            </p:custDataLst>
          </p:nvPr>
        </p:nvSpPr>
        <p:spPr/>
        <p:txBody>
          <a:bodyPr/>
          <a:lstStyle/>
          <a:p>
            <a:r>
              <a:rPr lang="fi-FI" dirty="0"/>
              <a:t>Arvio kehitysapuun käytetystä rahamäärästä 2016–2018 </a:t>
            </a:r>
          </a:p>
        </p:txBody>
      </p:sp>
      <p:sp>
        <p:nvSpPr>
          <p:cNvPr id="9"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994658488"/>
              </p:ext>
            </p:extLst>
          </p:nvPr>
        </p:nvGraphicFramePr>
        <p:xfrm>
          <a:off x="134989" y="1335088"/>
          <a:ext cx="4075061" cy="47831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Sisällön paikkamerkki 10">
            <a:extLst>
              <a:ext uri="{FF2B5EF4-FFF2-40B4-BE49-F238E27FC236}">
                <a16:creationId xmlns:a16="http://schemas.microsoft.com/office/drawing/2014/main" xmlns="" id="{FA46493C-40D9-414C-A353-B50BD7D14CD8}"/>
              </a:ext>
            </a:extLst>
          </p:cNvPr>
          <p:cNvGraphicFramePr>
            <a:graphicFrameLocks/>
          </p:cNvGraphicFramePr>
          <p:nvPr>
            <p:custDataLst>
              <p:tags r:id="rId3"/>
            </p:custDataLst>
            <p:extLst>
              <p:ext uri="{D42A27DB-BD31-4B8C-83A1-F6EECF244321}">
                <p14:modId xmlns:p14="http://schemas.microsoft.com/office/powerpoint/2010/main" val="3365721843"/>
              </p:ext>
            </p:extLst>
          </p:nvPr>
        </p:nvGraphicFramePr>
        <p:xfrm>
          <a:off x="4058469" y="1335088"/>
          <a:ext cx="4075061" cy="478313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Sisällön paikkamerkki 10">
            <a:extLst>
              <a:ext uri="{FF2B5EF4-FFF2-40B4-BE49-F238E27FC236}">
                <a16:creationId xmlns:a16="http://schemas.microsoft.com/office/drawing/2014/main" xmlns="" id="{404F7717-8E9C-4A5A-870E-841F1B848B47}"/>
              </a:ext>
            </a:extLst>
          </p:cNvPr>
          <p:cNvGraphicFramePr>
            <a:graphicFrameLocks/>
          </p:cNvGraphicFramePr>
          <p:nvPr>
            <p:custDataLst>
              <p:tags r:id="rId4"/>
            </p:custDataLst>
            <p:extLst>
              <p:ext uri="{D42A27DB-BD31-4B8C-83A1-F6EECF244321}">
                <p14:modId xmlns:p14="http://schemas.microsoft.com/office/powerpoint/2010/main" val="2646919653"/>
              </p:ext>
            </p:extLst>
          </p:nvPr>
        </p:nvGraphicFramePr>
        <p:xfrm>
          <a:off x="7957849" y="1335088"/>
          <a:ext cx="4075061" cy="478313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392041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7FCA1F9-78A9-421F-AD95-D9153C54B577}"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43</a:t>
            </a:fld>
            <a:endParaRPr lang="fi-FI"/>
          </a:p>
        </p:txBody>
      </p:sp>
      <p:sp>
        <p:nvSpPr>
          <p:cNvPr id="7" name="Otsikko 6"/>
          <p:cNvSpPr>
            <a:spLocks noGrp="1"/>
          </p:cNvSpPr>
          <p:nvPr>
            <p:ph type="title"/>
            <p:custDataLst>
              <p:tags r:id="rId1"/>
            </p:custDataLst>
          </p:nvPr>
        </p:nvSpPr>
        <p:spPr/>
        <p:txBody>
          <a:bodyPr>
            <a:noAutofit/>
          </a:bodyPr>
          <a:lstStyle/>
          <a:p>
            <a:r>
              <a:rPr lang="fi-FI" sz="2600" dirty="0"/>
              <a:t>Suomen kehitysyhteistyömenot olivat 935 miljoonaa euroa vuonna 2017, ja niiden osuus bruttokansantulosta oli 0,41 %. Mitä Suomen pitäisi tehdä jatkossa?</a:t>
            </a:r>
          </a:p>
        </p:txBody>
      </p:sp>
      <p:sp>
        <p:nvSpPr>
          <p:cNvPr id="9"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Kaikki vastaajat, n=1004</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24301430"/>
              </p:ext>
            </p:extLst>
          </p:nvPr>
        </p:nvGraphicFramePr>
        <p:xfrm>
          <a:off x="653137" y="1466194"/>
          <a:ext cx="11034712" cy="47831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7229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FA60C1F-EE31-4CA4-9EC2-E6FF65E15DA6}" type="datetime1">
              <a:rPr lang="fi-FI" smtClean="0"/>
              <a:t>5.7.2018</a:t>
            </a:fld>
            <a:endParaRPr lang="fi-FI"/>
          </a:p>
        </p:txBody>
      </p:sp>
      <p:sp>
        <p:nvSpPr>
          <p:cNvPr id="4" name="Alatunnisteen paikkamerkki 3"/>
          <p:cNvSpPr>
            <a:spLocks noGrp="1"/>
          </p:cNvSpPr>
          <p:nvPr>
            <p:ph type="ftr" sz="quarter" idx="11"/>
          </p:nvPr>
        </p:nvSpPr>
        <p:spPr/>
        <p:txBody>
          <a:bodyPr/>
          <a:lstStyle/>
          <a:p>
            <a:r>
              <a:rPr lang="fi-FI"/>
              <a:t>18395 Suomalaisten mielipiteet kehitysyhteistyöstä 2018</a:t>
            </a:r>
            <a:endParaRPr lang="fi-FI" dirty="0"/>
          </a:p>
        </p:txBody>
      </p:sp>
      <p:sp>
        <p:nvSpPr>
          <p:cNvPr id="5" name="Dian numeron paikkamerkki 4"/>
          <p:cNvSpPr>
            <a:spLocks noGrp="1"/>
          </p:cNvSpPr>
          <p:nvPr>
            <p:ph type="sldNum" sz="quarter" idx="12"/>
          </p:nvPr>
        </p:nvSpPr>
        <p:spPr/>
        <p:txBody>
          <a:bodyPr/>
          <a:lstStyle/>
          <a:p>
            <a:fld id="{B6DB0E4E-F5D7-41BD-96AC-FA55D8C3805E}" type="slidenum">
              <a:rPr lang="fi-FI" smtClean="0"/>
              <a:pPr/>
              <a:t>44</a:t>
            </a:fld>
            <a:endParaRPr lang="fi-FI"/>
          </a:p>
        </p:txBody>
      </p:sp>
      <p:sp>
        <p:nvSpPr>
          <p:cNvPr id="7" name="Otsikko 6"/>
          <p:cNvSpPr>
            <a:spLocks noGrp="1"/>
          </p:cNvSpPr>
          <p:nvPr>
            <p:ph type="title"/>
          </p:nvPr>
        </p:nvSpPr>
        <p:spPr/>
        <p:txBody>
          <a:bodyPr>
            <a:noAutofit/>
          </a:bodyPr>
          <a:lstStyle/>
          <a:p>
            <a:r>
              <a:rPr lang="fi-FI" sz="2600" dirty="0"/>
              <a:t>Suomen kehitysyhteistyömenot olivat 935 miljoonaa euroa vuonna 2017 ja niiden osuus bruttokansantulosta oli 0,41 %. Mitä Suomen pitäisi tehdä jatkossa</a:t>
            </a:r>
          </a:p>
        </p:txBody>
      </p:sp>
      <p:graphicFrame>
        <p:nvGraphicFramePr>
          <p:cNvPr id="10" name="Content Placeholder 9"/>
          <p:cNvGraphicFramePr>
            <a:graphicFrameLocks noGrp="1"/>
          </p:cNvGraphicFramePr>
          <p:nvPr>
            <p:ph idx="1"/>
            <p:custDataLst>
              <p:tags r:id="rId1"/>
            </p:custDataLst>
            <p:extLst>
              <p:ext uri="{D42A27DB-BD31-4B8C-83A1-F6EECF244321}">
                <p14:modId xmlns:p14="http://schemas.microsoft.com/office/powerpoint/2010/main" val="423516241"/>
              </p:ext>
            </p:extLst>
          </p:nvPr>
        </p:nvGraphicFramePr>
        <p:xfrm>
          <a:off x="652463" y="1295400"/>
          <a:ext cx="11034712" cy="482282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xmlns="" id="{3E93E758-C9E8-4849-89C1-A902BF767B2C}"/>
              </a:ext>
            </a:extLst>
          </p:cNvPr>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3293158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A3B9359D-071A-476C-9C95-223632445E25}" type="datetime1">
              <a:rPr lang="fi-FI" smtClean="0"/>
              <a:t>5.7.2018</a:t>
            </a:fld>
            <a:endParaRPr lang="fi-FI"/>
          </a:p>
        </p:txBody>
      </p:sp>
      <p:sp>
        <p:nvSpPr>
          <p:cNvPr id="4" name="Alatunnisteen paikkamerkki 3"/>
          <p:cNvSpPr>
            <a:spLocks noGrp="1"/>
          </p:cNvSpPr>
          <p:nvPr>
            <p:ph type="ftr" sz="quarter" idx="11"/>
          </p:nvPr>
        </p:nvSpPr>
        <p:spPr/>
        <p:txBody>
          <a:bodyPr/>
          <a:lstStyle/>
          <a:p>
            <a:r>
              <a:rPr lang="fi-FI"/>
              <a:t>18395 Suomalaisten mielipiteet kehitysyhteistyöstä 2018</a:t>
            </a:r>
            <a:endParaRPr lang="fi-FI" dirty="0"/>
          </a:p>
        </p:txBody>
      </p:sp>
      <p:sp>
        <p:nvSpPr>
          <p:cNvPr id="5" name="Dian numeron paikkamerkki 4"/>
          <p:cNvSpPr>
            <a:spLocks noGrp="1"/>
          </p:cNvSpPr>
          <p:nvPr>
            <p:ph type="sldNum" sz="quarter" idx="12"/>
          </p:nvPr>
        </p:nvSpPr>
        <p:spPr/>
        <p:txBody>
          <a:bodyPr/>
          <a:lstStyle/>
          <a:p>
            <a:fld id="{B6DB0E4E-F5D7-41BD-96AC-FA55D8C3805E}" type="slidenum">
              <a:rPr lang="fi-FI" smtClean="0"/>
              <a:pPr/>
              <a:t>45</a:t>
            </a:fld>
            <a:endParaRPr lang="fi-FI"/>
          </a:p>
        </p:txBody>
      </p:sp>
      <p:sp>
        <p:nvSpPr>
          <p:cNvPr id="7" name="Otsikko 6"/>
          <p:cNvSpPr>
            <a:spLocks noGrp="1"/>
          </p:cNvSpPr>
          <p:nvPr>
            <p:ph type="title"/>
          </p:nvPr>
        </p:nvSpPr>
        <p:spPr/>
        <p:txBody>
          <a:bodyPr>
            <a:noAutofit/>
          </a:bodyPr>
          <a:lstStyle/>
          <a:p>
            <a:r>
              <a:rPr lang="fi-FI" sz="2600" dirty="0"/>
              <a:t>Suomen kehitysyhteistyömenot olivat 935 miljoonaa euroa vuonna 2017 ja niiden osuus bruttokansantulosta oli 0,41 %. Mitä Suomen pitäisi tehdä jatkossa</a:t>
            </a:r>
          </a:p>
        </p:txBody>
      </p:sp>
      <p:graphicFrame>
        <p:nvGraphicFramePr>
          <p:cNvPr id="10" name="Content Placeholder 9"/>
          <p:cNvGraphicFramePr>
            <a:graphicFrameLocks noGrp="1"/>
          </p:cNvGraphicFramePr>
          <p:nvPr>
            <p:ph idx="1"/>
            <p:custDataLst>
              <p:tags r:id="rId1"/>
            </p:custDataLst>
            <p:extLst>
              <p:ext uri="{D42A27DB-BD31-4B8C-83A1-F6EECF244321}">
                <p14:modId xmlns:p14="http://schemas.microsoft.com/office/powerpoint/2010/main" val="3144202923"/>
              </p:ext>
            </p:extLst>
          </p:nvPr>
        </p:nvGraphicFramePr>
        <p:xfrm>
          <a:off x="652463" y="1295400"/>
          <a:ext cx="11034712" cy="482282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xmlns="" id="{3E93E758-C9E8-4849-89C1-A902BF767B2C}"/>
              </a:ext>
            </a:extLst>
          </p:cNvPr>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429182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FD88902D-74DF-40B4-958A-E69A6B76FD7E}"/>
              </a:ext>
            </a:extLst>
          </p:cNvPr>
          <p:cNvSpPr>
            <a:spLocks noGrp="1"/>
          </p:cNvSpPr>
          <p:nvPr>
            <p:ph type="dt" sz="half" idx="10"/>
          </p:nvPr>
        </p:nvSpPr>
        <p:spPr/>
        <p:txBody>
          <a:bodyPr/>
          <a:lstStyle/>
          <a:p>
            <a:fld id="{5788332C-6F66-4130-9D2E-D4467A0164FC}" type="datetime1">
              <a:rPr lang="fi-FI" smtClean="0"/>
              <a:pPr/>
              <a:t>5.7.2018</a:t>
            </a:fld>
            <a:endParaRPr lang="fi-FI" dirty="0"/>
          </a:p>
        </p:txBody>
      </p:sp>
      <p:sp>
        <p:nvSpPr>
          <p:cNvPr id="3" name="Alatunnisteen paikkamerkki 2">
            <a:extLst>
              <a:ext uri="{FF2B5EF4-FFF2-40B4-BE49-F238E27FC236}">
                <a16:creationId xmlns:a16="http://schemas.microsoft.com/office/drawing/2014/main" xmlns="" id="{0B7E9E0D-C8D8-49BE-9D27-25BC89F432A0}"/>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D26AB572-B8D5-4FCA-BD18-B76F14ECBEB1}"/>
              </a:ext>
            </a:extLst>
          </p:cNvPr>
          <p:cNvSpPr>
            <a:spLocks noGrp="1"/>
          </p:cNvSpPr>
          <p:nvPr>
            <p:ph type="sldNum" sz="quarter" idx="12"/>
          </p:nvPr>
        </p:nvSpPr>
        <p:spPr/>
        <p:txBody>
          <a:bodyPr/>
          <a:lstStyle/>
          <a:p>
            <a:fld id="{B6DB0E4E-F5D7-41BD-96AC-FA55D8C3805E}" type="slidenum">
              <a:rPr lang="fi-FI" smtClean="0"/>
              <a:pPr/>
              <a:t>46</a:t>
            </a:fld>
            <a:endParaRPr lang="fi-FI"/>
          </a:p>
        </p:txBody>
      </p:sp>
      <p:sp>
        <p:nvSpPr>
          <p:cNvPr id="5" name="Otsikko 4">
            <a:extLst>
              <a:ext uri="{FF2B5EF4-FFF2-40B4-BE49-F238E27FC236}">
                <a16:creationId xmlns:a16="http://schemas.microsoft.com/office/drawing/2014/main" xmlns="" id="{FF6E2531-EDBC-4CC2-9114-4749021D39DE}"/>
              </a:ext>
            </a:extLst>
          </p:cNvPr>
          <p:cNvSpPr>
            <a:spLocks noGrp="1"/>
          </p:cNvSpPr>
          <p:nvPr>
            <p:ph type="title"/>
          </p:nvPr>
        </p:nvSpPr>
        <p:spPr/>
        <p:txBody>
          <a:bodyPr/>
          <a:lstStyle/>
          <a:p>
            <a:r>
              <a:rPr lang="fi-FI"/>
              <a:t>Kiinnostus kehitysyhteistyötä kohtaan on kasvanut</a:t>
            </a:r>
            <a:endParaRPr lang="fi-FI" dirty="0"/>
          </a:p>
        </p:txBody>
      </p:sp>
      <p:sp>
        <p:nvSpPr>
          <p:cNvPr id="6" name="Sisällön paikkamerkki 5">
            <a:extLst>
              <a:ext uri="{FF2B5EF4-FFF2-40B4-BE49-F238E27FC236}">
                <a16:creationId xmlns:a16="http://schemas.microsoft.com/office/drawing/2014/main" xmlns="" id="{6861B3EA-4E17-4995-A644-3E1670978DF6}"/>
              </a:ext>
            </a:extLst>
          </p:cNvPr>
          <p:cNvSpPr>
            <a:spLocks noGrp="1"/>
          </p:cNvSpPr>
          <p:nvPr>
            <p:ph idx="1"/>
          </p:nvPr>
        </p:nvSpPr>
        <p:spPr>
          <a:xfrm>
            <a:off x="653138" y="1389540"/>
            <a:ext cx="11033764" cy="4782612"/>
          </a:xfrm>
        </p:spPr>
        <p:txBody>
          <a:bodyPr/>
          <a:lstStyle/>
          <a:p>
            <a:r>
              <a:rPr lang="fi-FI" dirty="0"/>
              <a:t>Edellisvuotta useampi on nyt kiinnostunut kehitysmaihin ja kehitysyhteistyöhön liittyvästä tiedosta. Muutokset ovat pieniä ja mahtuvat lähes virhemarginaaliin, mutta ne osoittavat samaan suuntaan kuin tutkimuksen muutkin mittarit: kehitysyhteistyön merkitys kansalaisten mielissä on lisääntynyt.</a:t>
            </a:r>
          </a:p>
          <a:p>
            <a:r>
              <a:rPr lang="fi-FI" dirty="0"/>
              <a:t>Kuten aiempinakin vuosina, viranomaisten antamaan tietoon luotetaan selvästi eniten. Samansuuntaisia tuloksia on saatu myös useissa muissa kyselyissä, joissa on mitattu eri tietolähteiden luotettavuutta: valtakunnallisen tason viranomaiset ovat kansalaisten mielissä luotettavimpia. </a:t>
            </a:r>
          </a:p>
          <a:p>
            <a:r>
              <a:rPr lang="fi-FI" dirty="0"/>
              <a:t>Myös Suomen lähtökohdiltaan homogeeninen väestö, yhtenäinen peruskoulutus ja viranhaltijoiden korkeat koulutusvaatimukset sekä verrattain hyvä ansiotaso ovat vaikuttaneet siihen, että suomalaiset näkevät viranomaiset enemmänkin yleisen edun edistäjinä kuin oman agendansa ajajina. </a:t>
            </a:r>
          </a:p>
          <a:p>
            <a:r>
              <a:rPr lang="fi-FI" dirty="0"/>
              <a:t>Näin ollen kehitysyhteistyö, jota hallinnoidaan pääasiassa viranomaisvoimin, näyttäytyy suomalaisille luotettavana ja ennustettavana, eräänlaisena pohjoismaisen universaalin hyvinvointivaltiomallin kansainvälisenä jatkeena.</a:t>
            </a:r>
          </a:p>
          <a:p>
            <a:endParaRPr lang="fi-FI" dirty="0"/>
          </a:p>
        </p:txBody>
      </p:sp>
    </p:spTree>
    <p:extLst>
      <p:ext uri="{BB962C8B-B14F-4D97-AF65-F5344CB8AC3E}">
        <p14:creationId xmlns:p14="http://schemas.microsoft.com/office/powerpoint/2010/main" val="3693342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FBAAA23-19BA-4F61-8BC3-100278A243B5}"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47</a:t>
            </a:fld>
            <a:endParaRPr lang="fi-FI"/>
          </a:p>
        </p:txBody>
      </p:sp>
      <p:sp>
        <p:nvSpPr>
          <p:cNvPr id="8"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a:t>Kuinka kiinnostunut on kehitysmaihin ja kehitysyhteistyöhön</a:t>
            </a:r>
            <a:br>
              <a:rPr lang="fi-FI" dirty="0"/>
            </a:br>
            <a:r>
              <a:rPr lang="fi-FI" dirty="0"/>
              <a:t>liittyvästä tiedosta</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2132803321"/>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3594525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86741C9-CBDB-447B-82F9-22460F0D566C}"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48</a:t>
            </a:fld>
            <a:endParaRPr lang="fi-FI"/>
          </a:p>
        </p:txBody>
      </p:sp>
      <p:sp>
        <p:nvSpPr>
          <p:cNvPr id="8"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a:t>Kuinka kiinnostunut on kehitysmaihin ja kehitysyhteistyöhön</a:t>
            </a:r>
            <a:br>
              <a:rPr lang="fi-FI" dirty="0"/>
            </a:br>
            <a:r>
              <a:rPr lang="fi-FI" dirty="0"/>
              <a:t>liittyvästä tiedosta</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4273977838"/>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678901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3C0C68B-B2A3-46A3-959C-A5952ED0D3E7}"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49</a:t>
            </a:fld>
            <a:endParaRPr lang="fi-FI"/>
          </a:p>
        </p:txBody>
      </p:sp>
      <p:sp>
        <p:nvSpPr>
          <p:cNvPr id="8" name="Otsikko 6"/>
          <p:cNvSpPr>
            <a:spLocks noGrp="1"/>
          </p:cNvSpPr>
          <p:nvPr>
            <p:ph type="title"/>
            <p:custDataLst>
              <p:tags r:id="rId1"/>
            </p:custDataLst>
          </p:nvPr>
        </p:nvSpPr>
        <p:spPr>
          <a:xfrm>
            <a:off x="653137" y="582697"/>
            <a:ext cx="11033765" cy="622647"/>
          </a:xfrm>
        </p:spPr>
        <p:txBody>
          <a:bodyPr>
            <a:noAutofit/>
          </a:bodyPr>
          <a:lstStyle/>
          <a:p>
            <a:r>
              <a:rPr lang="fi-FI" sz="2900" dirty="0"/>
              <a:t>Onko Suomessa saatavilla riittävästi tietoa kehitysyhteistyöstä</a:t>
            </a:r>
            <a:br>
              <a:rPr lang="fi-FI" sz="2900" dirty="0"/>
            </a:br>
            <a:r>
              <a:rPr lang="fi-FI" sz="2900" dirty="0"/>
              <a:t>ja kehitysmaista</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1078084129"/>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3055424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10D82466-5619-4836-BCA4-EC6E188388D0}"/>
              </a:ext>
            </a:extLst>
          </p:cNvPr>
          <p:cNvSpPr>
            <a:spLocks noGrp="1"/>
          </p:cNvSpPr>
          <p:nvPr>
            <p:ph type="dt" sz="half" idx="10"/>
          </p:nvPr>
        </p:nvSpPr>
        <p:spPr/>
        <p:txBody>
          <a:bodyPr/>
          <a:lstStyle/>
          <a:p>
            <a:fld id="{F3E527A6-51AB-4E2C-BABA-E2196765F411}" type="datetime1">
              <a:rPr lang="fi-FI" smtClean="0"/>
              <a:t>5.7.2018</a:t>
            </a:fld>
            <a:endParaRPr lang="fi-FI"/>
          </a:p>
        </p:txBody>
      </p:sp>
      <p:sp>
        <p:nvSpPr>
          <p:cNvPr id="3" name="Alatunnisteen paikkamerkki 2">
            <a:extLst>
              <a:ext uri="{FF2B5EF4-FFF2-40B4-BE49-F238E27FC236}">
                <a16:creationId xmlns:a16="http://schemas.microsoft.com/office/drawing/2014/main" xmlns="" id="{24A2E0A4-B930-4695-B101-FC86B654B71B}"/>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1F2D1D19-691C-4CE3-9561-4B4B122A68FE}"/>
              </a:ext>
            </a:extLst>
          </p:cNvPr>
          <p:cNvSpPr>
            <a:spLocks noGrp="1"/>
          </p:cNvSpPr>
          <p:nvPr>
            <p:ph type="sldNum" sz="quarter" idx="12"/>
          </p:nvPr>
        </p:nvSpPr>
        <p:spPr/>
        <p:txBody>
          <a:bodyPr/>
          <a:lstStyle/>
          <a:p>
            <a:fld id="{B6DB0E4E-F5D7-41BD-96AC-FA55D8C3805E}" type="slidenum">
              <a:rPr lang="fi-FI" smtClean="0"/>
              <a:t>5</a:t>
            </a:fld>
            <a:endParaRPr lang="fi-FI"/>
          </a:p>
        </p:txBody>
      </p:sp>
      <p:sp>
        <p:nvSpPr>
          <p:cNvPr id="5" name="Otsikko 4">
            <a:extLst>
              <a:ext uri="{FF2B5EF4-FFF2-40B4-BE49-F238E27FC236}">
                <a16:creationId xmlns:a16="http://schemas.microsoft.com/office/drawing/2014/main" xmlns="" id="{F48FAFBB-F5AA-4AB2-A815-4619F4ABF733}"/>
              </a:ext>
            </a:extLst>
          </p:cNvPr>
          <p:cNvSpPr>
            <a:spLocks noGrp="1"/>
          </p:cNvSpPr>
          <p:nvPr>
            <p:ph type="title"/>
          </p:nvPr>
        </p:nvSpPr>
        <p:spPr/>
        <p:txBody>
          <a:bodyPr/>
          <a:lstStyle/>
          <a:p>
            <a:r>
              <a:rPr lang="fi-FI" dirty="0"/>
              <a:t>MAAILMA, SUOMI JA KEHITYSYHTEISTYÖ</a:t>
            </a:r>
          </a:p>
        </p:txBody>
      </p:sp>
    </p:spTree>
    <p:extLst>
      <p:ext uri="{BB962C8B-B14F-4D97-AF65-F5344CB8AC3E}">
        <p14:creationId xmlns:p14="http://schemas.microsoft.com/office/powerpoint/2010/main" val="2745383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D8CCFDCE-C2AA-4A0B-BEFB-4CDE65CB801E}"/>
              </a:ext>
            </a:extLst>
          </p:cNvPr>
          <p:cNvSpPr>
            <a:spLocks noGrp="1"/>
          </p:cNvSpPr>
          <p:nvPr>
            <p:ph type="dt" sz="half" idx="10"/>
          </p:nvPr>
        </p:nvSpPr>
        <p:spPr/>
        <p:txBody>
          <a:bodyPr/>
          <a:lstStyle/>
          <a:p>
            <a:fld id="{745A7F1F-E03C-46E6-9D45-0599387BD9E7}" type="datetime1">
              <a:rPr lang="fi-FI" smtClean="0"/>
              <a:pPr/>
              <a:t>5.7.2018</a:t>
            </a:fld>
            <a:endParaRPr lang="fi-FI" dirty="0"/>
          </a:p>
        </p:txBody>
      </p:sp>
      <p:sp>
        <p:nvSpPr>
          <p:cNvPr id="3" name="Alatunnisteen paikkamerkki 2">
            <a:extLst>
              <a:ext uri="{FF2B5EF4-FFF2-40B4-BE49-F238E27FC236}">
                <a16:creationId xmlns:a16="http://schemas.microsoft.com/office/drawing/2014/main" xmlns="" id="{78961882-9A65-4FB3-A18F-EAAF2BD96272}"/>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5F5EBF99-9538-490F-AB18-663D235038E1}"/>
              </a:ext>
            </a:extLst>
          </p:cNvPr>
          <p:cNvSpPr>
            <a:spLocks noGrp="1"/>
          </p:cNvSpPr>
          <p:nvPr>
            <p:ph type="sldNum" sz="quarter" idx="12"/>
          </p:nvPr>
        </p:nvSpPr>
        <p:spPr/>
        <p:txBody>
          <a:bodyPr/>
          <a:lstStyle/>
          <a:p>
            <a:fld id="{B6DB0E4E-F5D7-41BD-96AC-FA55D8C3805E}" type="slidenum">
              <a:rPr lang="fi-FI" smtClean="0"/>
              <a:pPr/>
              <a:t>50</a:t>
            </a:fld>
            <a:endParaRPr lang="fi-FI"/>
          </a:p>
        </p:txBody>
      </p:sp>
      <p:sp>
        <p:nvSpPr>
          <p:cNvPr id="5" name="Otsikko 4">
            <a:extLst>
              <a:ext uri="{FF2B5EF4-FFF2-40B4-BE49-F238E27FC236}">
                <a16:creationId xmlns:a16="http://schemas.microsoft.com/office/drawing/2014/main" xmlns="" id="{2A96B884-1FBC-499C-ADEE-8E1DB87935D5}"/>
              </a:ext>
            </a:extLst>
          </p:cNvPr>
          <p:cNvSpPr>
            <a:spLocks noGrp="1"/>
          </p:cNvSpPr>
          <p:nvPr>
            <p:ph type="title"/>
          </p:nvPr>
        </p:nvSpPr>
        <p:spPr/>
        <p:txBody>
          <a:bodyPr/>
          <a:lstStyle/>
          <a:p>
            <a:r>
              <a:rPr lang="fi-FI" dirty="0"/>
              <a:t>Sosiaaliseen mediaan ei luoteta</a:t>
            </a:r>
          </a:p>
        </p:txBody>
      </p:sp>
      <p:sp>
        <p:nvSpPr>
          <p:cNvPr id="6" name="Sisällön paikkamerkki 5">
            <a:extLst>
              <a:ext uri="{FF2B5EF4-FFF2-40B4-BE49-F238E27FC236}">
                <a16:creationId xmlns:a16="http://schemas.microsoft.com/office/drawing/2014/main" xmlns="" id="{8BA8F63E-B9E4-42C0-B656-6EFF3F9FCD20}"/>
              </a:ext>
            </a:extLst>
          </p:cNvPr>
          <p:cNvSpPr>
            <a:spLocks noGrp="1"/>
          </p:cNvSpPr>
          <p:nvPr>
            <p:ph idx="1"/>
          </p:nvPr>
        </p:nvSpPr>
        <p:spPr/>
        <p:txBody>
          <a:bodyPr/>
          <a:lstStyle/>
          <a:p>
            <a:r>
              <a:rPr lang="fi-FI" dirty="0"/>
              <a:t>Tämän vuoden tutkimuksessa tietolähteiden joukossa oli myös sosiaalinen media ja oma tuttavapiiri.</a:t>
            </a:r>
          </a:p>
          <a:p>
            <a:r>
              <a:rPr lang="fi-FI" dirty="0"/>
              <a:t>Vain alle 30 prosenttia pitää sosiaalisen median ja oman tuttavapiirin välittämää tietoa edes jonkin verran luotettavana, ja enemmistö tyrmää sen lähes täysin. </a:t>
            </a:r>
          </a:p>
          <a:p>
            <a:r>
              <a:rPr lang="fi-FI" dirty="0"/>
              <a:t>Tiedotusvälineitä (eli ammattimaisesti toimitettua journalismia) pitää lähes 70 prosenttia kansalaisista vähintään melko luotettavana. </a:t>
            </a:r>
          </a:p>
          <a:p>
            <a:r>
              <a:rPr lang="fi-FI" dirty="0"/>
              <a:t>Kansalaisjärjestöjä kuitenkin pidetään luotettavampina lähteinä kuin mediaa.</a:t>
            </a:r>
          </a:p>
        </p:txBody>
      </p:sp>
      <p:pic>
        <p:nvPicPr>
          <p:cNvPr id="18" name="Kuvan paikkamerkki 17">
            <a:extLst>
              <a:ext uri="{FF2B5EF4-FFF2-40B4-BE49-F238E27FC236}">
                <a16:creationId xmlns:a16="http://schemas.microsoft.com/office/drawing/2014/main" xmlns="" id="{EF3C8E8F-2194-4FA8-B679-51984E2E8D3E}"/>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28" r="52634"/>
          <a:stretch/>
        </p:blipFill>
        <p:spPr>
          <a:xfrm>
            <a:off x="7325032" y="0"/>
            <a:ext cx="4866968" cy="6857999"/>
          </a:xfrm>
        </p:spPr>
      </p:pic>
    </p:spTree>
    <p:extLst>
      <p:ext uri="{BB962C8B-B14F-4D97-AF65-F5344CB8AC3E}">
        <p14:creationId xmlns:p14="http://schemas.microsoft.com/office/powerpoint/2010/main" val="3055972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733C238F-3EAC-4B27-8F38-A58844A18D12}"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51</a:t>
            </a:fld>
            <a:endParaRPr lang="fi-FI"/>
          </a:p>
        </p:txBody>
      </p:sp>
      <p:sp>
        <p:nvSpPr>
          <p:cNvPr id="8"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a:t>Kuinka luotettavana pitää eri tahoilta saatua tietoa kehitysmaista ja kehitysyhteistyöstä 1(2)</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1202145815"/>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4270665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7F7570-58BC-40C1-ACE4-4CB506AC3C34}"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52</a:t>
            </a:fld>
            <a:endParaRPr lang="fi-FI"/>
          </a:p>
        </p:txBody>
      </p:sp>
      <p:sp>
        <p:nvSpPr>
          <p:cNvPr id="8"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a:t>Kuinka luotettavana pitää eri tahoilta saatua tietoa kehitysmaista ja kehitysyhteistyöstä 2(2)</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1341107946"/>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54692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053D55FE-0926-4B82-847C-505981E66CCB}"/>
              </a:ext>
            </a:extLst>
          </p:cNvPr>
          <p:cNvSpPr>
            <a:spLocks noGrp="1"/>
          </p:cNvSpPr>
          <p:nvPr>
            <p:ph type="dt" sz="half" idx="10"/>
          </p:nvPr>
        </p:nvSpPr>
        <p:spPr/>
        <p:txBody>
          <a:bodyPr/>
          <a:lstStyle/>
          <a:p>
            <a:fld id="{747F71CA-4AC0-458C-AF6D-7CCFDEA47483}" type="datetime1">
              <a:rPr lang="fi-FI" smtClean="0"/>
              <a:t>5.7.2018</a:t>
            </a:fld>
            <a:endParaRPr lang="fi-FI" dirty="0"/>
          </a:p>
        </p:txBody>
      </p:sp>
      <p:sp>
        <p:nvSpPr>
          <p:cNvPr id="3" name="Alatunnisteen paikkamerkki 2">
            <a:extLst>
              <a:ext uri="{FF2B5EF4-FFF2-40B4-BE49-F238E27FC236}">
                <a16:creationId xmlns:a16="http://schemas.microsoft.com/office/drawing/2014/main" xmlns="" id="{74BA7E8A-39BC-4900-AE12-2E5FC78BC7C8}"/>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31757CBF-617C-4732-8A6C-A73050D43A81}"/>
              </a:ext>
            </a:extLst>
          </p:cNvPr>
          <p:cNvSpPr>
            <a:spLocks noGrp="1"/>
          </p:cNvSpPr>
          <p:nvPr>
            <p:ph type="sldNum" sz="quarter" idx="12"/>
          </p:nvPr>
        </p:nvSpPr>
        <p:spPr/>
        <p:txBody>
          <a:bodyPr/>
          <a:lstStyle/>
          <a:p>
            <a:fld id="{B6DB0E4E-F5D7-41BD-96AC-FA55D8C3805E}" type="slidenum">
              <a:rPr lang="fi-FI" smtClean="0"/>
              <a:t>53</a:t>
            </a:fld>
            <a:endParaRPr lang="fi-FI"/>
          </a:p>
        </p:txBody>
      </p:sp>
      <p:sp>
        <p:nvSpPr>
          <p:cNvPr id="5" name="Otsikko 4">
            <a:extLst>
              <a:ext uri="{FF2B5EF4-FFF2-40B4-BE49-F238E27FC236}">
                <a16:creationId xmlns:a16="http://schemas.microsoft.com/office/drawing/2014/main" xmlns="" id="{8F02967F-16EE-43C8-8245-EB858A6BECD9}"/>
              </a:ext>
            </a:extLst>
          </p:cNvPr>
          <p:cNvSpPr>
            <a:spLocks noGrp="1"/>
          </p:cNvSpPr>
          <p:nvPr>
            <p:ph type="title"/>
          </p:nvPr>
        </p:nvSpPr>
        <p:spPr>
          <a:xfrm>
            <a:off x="653138" y="495149"/>
            <a:ext cx="11033765" cy="622647"/>
          </a:xfrm>
        </p:spPr>
        <p:txBody>
          <a:bodyPr>
            <a:normAutofit/>
          </a:bodyPr>
          <a:lstStyle/>
          <a:p>
            <a:r>
              <a:rPr lang="fi-FI" dirty="0"/>
              <a:t>Kehitysmaiden yksityissektorin tukeminen saa kannatusta</a:t>
            </a:r>
          </a:p>
        </p:txBody>
      </p:sp>
      <p:sp>
        <p:nvSpPr>
          <p:cNvPr id="6" name="Sisällön paikkamerkki 5">
            <a:extLst>
              <a:ext uri="{FF2B5EF4-FFF2-40B4-BE49-F238E27FC236}">
                <a16:creationId xmlns:a16="http://schemas.microsoft.com/office/drawing/2014/main" xmlns="" id="{82D3A9E4-E7A5-48C4-8A51-5C6A2D4A2929}"/>
              </a:ext>
            </a:extLst>
          </p:cNvPr>
          <p:cNvSpPr>
            <a:spLocks noGrp="1"/>
          </p:cNvSpPr>
          <p:nvPr>
            <p:ph idx="1"/>
          </p:nvPr>
        </p:nvSpPr>
        <p:spPr>
          <a:xfrm>
            <a:off x="653139" y="1117796"/>
            <a:ext cx="11033764" cy="4782612"/>
          </a:xfrm>
        </p:spPr>
        <p:txBody>
          <a:bodyPr/>
          <a:lstStyle/>
          <a:p>
            <a:r>
              <a:rPr lang="fi-FI" dirty="0"/>
              <a:t>Vaikka yritysten ja yksityissektorin tukeminen ei edelleenkään kuulu kansalaisten mielestä Suomen kehitysyhteistyön tärkeimpiin toimintamuotoihin, tällekin keinolle annetaan varsin laaja tuki.</a:t>
            </a:r>
          </a:p>
          <a:p>
            <a:r>
              <a:rPr lang="fi-FI" dirty="0"/>
              <a:t>Nuoret, yliopistokoulutetut sekä Rkp:tä ja Kokoomusta äänestävät ovat hieman auliimpia tukemaan kehitysmaiden yksityissektoria kuin muu väestö. </a:t>
            </a:r>
          </a:p>
          <a:p>
            <a:r>
              <a:rPr lang="fi-FI" dirty="0"/>
              <a:t>Kaksi kolmesta suomalaisesta luottaa, että ihmisoikeuksia kunnioitetaan sekä monenvälisten toimijoiden kuten YK:n tai Maailmanpankin, kahdenvälisten sopimusten että järjestöjen kautta kanavoitavassa kehitysyhteistyössä.</a:t>
            </a:r>
          </a:p>
          <a:p>
            <a:r>
              <a:rPr lang="fi-FI" dirty="0"/>
              <a:t>Sen sijaan yritysten kautta kanavoitavaa kehitysyhteistyötä ei pidetä yhtä vastuullisena, sillä 44 prosenttia ajattelee, että siinä kunnioitetaan ihmisoikeuksia.</a:t>
            </a:r>
          </a:p>
          <a:p>
            <a:r>
              <a:rPr lang="fi-FI" dirty="0"/>
              <a:t>Läpinäkyvyydessä on suomalaisten mielestä parantamista kaikilla toimijoilla: muiden tutkittujen toimijoiden kautta kanavoitavaa kehitysyhteistyötä ei pidä läpinäkyvänä kaksi viidestä, kun taas yrityksillä vastaava osuus on kolme viidestä vastaajasta.</a:t>
            </a:r>
          </a:p>
          <a:p>
            <a:r>
              <a:rPr lang="fi-FI" dirty="0"/>
              <a:t>Suomi on viime vuosina lisännyt rahoitustaan kehitysmaissa tapahtuvalle yritystoiminnalle. Tätä toteutetaan muun muassa kehitysrahoitusyhtiö </a:t>
            </a:r>
            <a:r>
              <a:rPr lang="fi-FI" dirty="0" err="1"/>
              <a:t>Finnfundin</a:t>
            </a:r>
            <a:r>
              <a:rPr lang="fi-FI" dirty="0"/>
              <a:t> kautta. Jopa puolet suomalaisista on sitä mieltä, että tässä työssä tärkeintä on luoda mahdollisimman paljon työpaikkoja kehitysmaihin. Lisäksi tärkeänä pidetään ylipäätään kaikkein köyhimpien maiden tukemista (38 %) sekä sitä, että kehitysmaat saavat käyttöönsä ympäristöystävällistä energiaa (32 %).</a:t>
            </a:r>
          </a:p>
          <a:p>
            <a:r>
              <a:rPr lang="fi-FI" dirty="0"/>
              <a:t>Kolmannes suomalaisista on kuullut kehitysrahoitusyhtiö </a:t>
            </a:r>
            <a:r>
              <a:rPr lang="fi-FI" dirty="0" err="1"/>
              <a:t>Finnfundista</a:t>
            </a:r>
            <a:r>
              <a:rPr lang="fi-FI" dirty="0"/>
              <a:t>. Selvästi muita useammin </a:t>
            </a:r>
            <a:r>
              <a:rPr lang="fi-FI" dirty="0" err="1"/>
              <a:t>Finnfundista</a:t>
            </a:r>
            <a:r>
              <a:rPr lang="fi-FI" dirty="0"/>
              <a:t> ovat kuulleet korkeammin koulutetut sekä vasemmistoliiton ja kokoomuksen kannattajat.</a:t>
            </a:r>
          </a:p>
          <a:p>
            <a:endParaRPr lang="fi-FI" dirty="0"/>
          </a:p>
        </p:txBody>
      </p:sp>
    </p:spTree>
    <p:extLst>
      <p:ext uri="{BB962C8B-B14F-4D97-AF65-F5344CB8AC3E}">
        <p14:creationId xmlns:p14="http://schemas.microsoft.com/office/powerpoint/2010/main" val="834398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9B39D422-632D-48FD-98CF-E9828F6A3803}"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54</a:t>
            </a:fld>
            <a:endParaRPr lang="fi-FI"/>
          </a:p>
        </p:txBody>
      </p:sp>
      <p:sp>
        <p:nvSpPr>
          <p:cNvPr id="8" name="Otsikko 6"/>
          <p:cNvSpPr>
            <a:spLocks noGrp="1"/>
          </p:cNvSpPr>
          <p:nvPr>
            <p:ph type="title"/>
            <p:custDataLst>
              <p:tags r:id="rId1"/>
            </p:custDataLst>
          </p:nvPr>
        </p:nvSpPr>
        <p:spPr>
          <a:xfrm>
            <a:off x="653137" y="582697"/>
            <a:ext cx="11033765" cy="622647"/>
          </a:xfrm>
        </p:spPr>
        <p:txBody>
          <a:bodyPr/>
          <a:lstStyle/>
          <a:p>
            <a:r>
              <a:rPr lang="fi-FI" dirty="0"/>
              <a:t>Kuinka tärkeänä pitää tukea kehitysmaiden yksityissektorille</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2485669119"/>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3031621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678FE46-D66D-4444-82B1-0B5C287C25D7}"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55</a:t>
            </a:fld>
            <a:endParaRPr lang="fi-FI"/>
          </a:p>
        </p:txBody>
      </p:sp>
      <p:sp>
        <p:nvSpPr>
          <p:cNvPr id="8"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a:t>Laatumääreiden sopiminen eri kehitysyhteistyömuotoihin</a:t>
            </a:r>
            <a:br>
              <a:rPr lang="fi-FI" dirty="0"/>
            </a:br>
            <a:r>
              <a:rPr lang="fi-FI" dirty="0"/>
              <a:t>Monenvälisten toimijoiden kuten YK:n tai Maailmanpankin kautta kanavoitava kehitysyhteistyö…</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3129843542"/>
              </p:ext>
            </p:extLst>
          </p:nvPr>
        </p:nvGraphicFramePr>
        <p:xfrm>
          <a:off x="652463" y="1752600"/>
          <a:ext cx="11034712" cy="4365625"/>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Kaikki vastaajat, n=1004</a:t>
            </a:r>
          </a:p>
        </p:txBody>
      </p:sp>
    </p:spTree>
    <p:extLst>
      <p:ext uri="{BB962C8B-B14F-4D97-AF65-F5344CB8AC3E}">
        <p14:creationId xmlns:p14="http://schemas.microsoft.com/office/powerpoint/2010/main" val="15293485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36C6E24-CAB5-4D48-8B83-76AFE060C1D5}"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56</a:t>
            </a:fld>
            <a:endParaRPr lang="fi-FI"/>
          </a:p>
        </p:txBody>
      </p:sp>
      <p:sp>
        <p:nvSpPr>
          <p:cNvPr id="8"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a:t>Laatumääreiden sopiminen eri kehitysyhteistyömuotoihin</a:t>
            </a:r>
            <a:br>
              <a:rPr lang="fi-FI" dirty="0"/>
            </a:br>
            <a:r>
              <a:rPr lang="fi-FI" dirty="0"/>
              <a:t>Kahdenvälinen eli Suomen ja tiettyjen kehitysmaiden välisiin</a:t>
            </a:r>
            <a:br>
              <a:rPr lang="fi-FI" dirty="0"/>
            </a:br>
            <a:r>
              <a:rPr lang="fi-FI" dirty="0"/>
              <a:t>sopimuksiin pohjautuva kehitysyhteistyö…</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1400940426"/>
              </p:ext>
            </p:extLst>
          </p:nvPr>
        </p:nvGraphicFramePr>
        <p:xfrm>
          <a:off x="652463" y="1752600"/>
          <a:ext cx="11034712" cy="4365625"/>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Kaikki vastaajat, n=1004</a:t>
            </a:r>
          </a:p>
        </p:txBody>
      </p:sp>
    </p:spTree>
    <p:extLst>
      <p:ext uri="{BB962C8B-B14F-4D97-AF65-F5344CB8AC3E}">
        <p14:creationId xmlns:p14="http://schemas.microsoft.com/office/powerpoint/2010/main" val="2252847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2C4355D-A880-480A-A059-794B5BC89F80}"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57</a:t>
            </a:fld>
            <a:endParaRPr lang="fi-FI"/>
          </a:p>
        </p:txBody>
      </p:sp>
      <p:sp>
        <p:nvSpPr>
          <p:cNvPr id="8"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a:t>Laatumääreiden sopiminen eri kehitysyhteistyömuotoihin</a:t>
            </a:r>
            <a:br>
              <a:rPr lang="fi-FI" dirty="0"/>
            </a:br>
            <a:r>
              <a:rPr lang="fi-FI" dirty="0"/>
              <a:t>Kansalaisjärjestöjen kautta kanavoitava kehitysyhteistyö…</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2623214131"/>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Kaikki vastaajat, n=1004</a:t>
            </a:r>
          </a:p>
        </p:txBody>
      </p:sp>
    </p:spTree>
    <p:extLst>
      <p:ext uri="{BB962C8B-B14F-4D97-AF65-F5344CB8AC3E}">
        <p14:creationId xmlns:p14="http://schemas.microsoft.com/office/powerpoint/2010/main" val="3232031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4CB19EC-19A8-4A82-BEED-011773E56A57}"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58</a:t>
            </a:fld>
            <a:endParaRPr lang="fi-FI"/>
          </a:p>
        </p:txBody>
      </p:sp>
      <p:sp>
        <p:nvSpPr>
          <p:cNvPr id="8" name="Otsikko 6"/>
          <p:cNvSpPr>
            <a:spLocks noGrp="1"/>
          </p:cNvSpPr>
          <p:nvPr>
            <p:ph type="title"/>
            <p:custDataLst>
              <p:tags r:id="rId1"/>
            </p:custDataLst>
          </p:nvPr>
        </p:nvSpPr>
        <p:spPr>
          <a:xfrm>
            <a:off x="653137" y="582697"/>
            <a:ext cx="11033765" cy="622647"/>
          </a:xfrm>
        </p:spPr>
        <p:txBody>
          <a:bodyPr>
            <a:normAutofit fontScale="90000"/>
          </a:bodyPr>
          <a:lstStyle/>
          <a:p>
            <a:r>
              <a:rPr lang="fi-FI" dirty="0"/>
              <a:t>Laatumääreiden sopiminen eri kehitysyhteistyömuotoihin</a:t>
            </a:r>
            <a:br>
              <a:rPr lang="fi-FI" dirty="0"/>
            </a:br>
            <a:r>
              <a:rPr lang="fi-FI" dirty="0"/>
              <a:t>Yritysten kautta kanavoitava kehitysyhteistyö…</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3091472111"/>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Kaikki vastaajat, n=1004</a:t>
            </a:r>
          </a:p>
        </p:txBody>
      </p:sp>
    </p:spTree>
    <p:extLst>
      <p:ext uri="{BB962C8B-B14F-4D97-AF65-F5344CB8AC3E}">
        <p14:creationId xmlns:p14="http://schemas.microsoft.com/office/powerpoint/2010/main" val="20707804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51DE4C1-8E19-4170-9CD5-D91AFB62DE92}"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59</a:t>
            </a:fld>
            <a:endParaRPr lang="fi-FI"/>
          </a:p>
        </p:txBody>
      </p:sp>
      <p:sp>
        <p:nvSpPr>
          <p:cNvPr id="8" name="Otsikko 6"/>
          <p:cNvSpPr>
            <a:spLocks noGrp="1"/>
          </p:cNvSpPr>
          <p:nvPr>
            <p:ph type="title"/>
            <p:custDataLst>
              <p:tags r:id="rId1"/>
            </p:custDataLst>
          </p:nvPr>
        </p:nvSpPr>
        <p:spPr>
          <a:xfrm>
            <a:off x="653137" y="582697"/>
            <a:ext cx="11033765" cy="622647"/>
          </a:xfrm>
        </p:spPr>
        <p:txBody>
          <a:bodyPr/>
          <a:lstStyle/>
          <a:p>
            <a:r>
              <a:rPr lang="fi-FI" dirty="0"/>
              <a:t>Onko kuullut kehitysrahoitusyhtiö </a:t>
            </a:r>
            <a:r>
              <a:rPr lang="fi-FI" dirty="0" err="1"/>
              <a:t>Finnfundista</a:t>
            </a:r>
            <a:endParaRPr lang="fi-FI" dirty="0"/>
          </a:p>
        </p:txBody>
      </p:sp>
      <p:graphicFrame>
        <p:nvGraphicFramePr>
          <p:cNvPr id="10" name="Sisällön paikkamerkki 9"/>
          <p:cNvGraphicFramePr>
            <a:graphicFrameLocks noGrp="1"/>
          </p:cNvGraphicFramePr>
          <p:nvPr>
            <p:ph idx="1"/>
            <p:custDataLst>
              <p:tags r:id="rId2"/>
            </p:custDataLs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329766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58F5382F-46E4-4343-8C36-544F3CC90B52}"/>
              </a:ext>
            </a:extLst>
          </p:cNvPr>
          <p:cNvSpPr>
            <a:spLocks noGrp="1"/>
          </p:cNvSpPr>
          <p:nvPr>
            <p:ph type="dt" sz="half" idx="10"/>
          </p:nvPr>
        </p:nvSpPr>
        <p:spPr/>
        <p:txBody>
          <a:bodyPr/>
          <a:lstStyle/>
          <a:p>
            <a:fld id="{C4317FE0-8D74-4CBD-9307-1CD341DF839D}" type="datetime1">
              <a:rPr lang="fi-FI" smtClean="0"/>
              <a:t>5.7.2018</a:t>
            </a:fld>
            <a:endParaRPr lang="fi-FI" dirty="0"/>
          </a:p>
        </p:txBody>
      </p:sp>
      <p:sp>
        <p:nvSpPr>
          <p:cNvPr id="3" name="Alatunnisteen paikkamerkki 2">
            <a:extLst>
              <a:ext uri="{FF2B5EF4-FFF2-40B4-BE49-F238E27FC236}">
                <a16:creationId xmlns:a16="http://schemas.microsoft.com/office/drawing/2014/main" xmlns="" id="{06198464-1525-43FD-B722-7F0E2A0C9D78}"/>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297142B5-F8D4-4DA0-956C-4D0CB431B9BB}"/>
              </a:ext>
            </a:extLst>
          </p:cNvPr>
          <p:cNvSpPr>
            <a:spLocks noGrp="1"/>
          </p:cNvSpPr>
          <p:nvPr>
            <p:ph type="sldNum" sz="quarter" idx="12"/>
          </p:nvPr>
        </p:nvSpPr>
        <p:spPr/>
        <p:txBody>
          <a:bodyPr/>
          <a:lstStyle/>
          <a:p>
            <a:fld id="{B6DB0E4E-F5D7-41BD-96AC-FA55D8C3805E}" type="slidenum">
              <a:rPr lang="fi-FI" smtClean="0"/>
              <a:t>6</a:t>
            </a:fld>
            <a:endParaRPr lang="fi-FI"/>
          </a:p>
        </p:txBody>
      </p:sp>
      <p:sp>
        <p:nvSpPr>
          <p:cNvPr id="5" name="Otsikko 4">
            <a:extLst>
              <a:ext uri="{FF2B5EF4-FFF2-40B4-BE49-F238E27FC236}">
                <a16:creationId xmlns:a16="http://schemas.microsoft.com/office/drawing/2014/main" xmlns="" id="{97230044-3731-483C-9A77-08D8F3C7747E}"/>
              </a:ext>
            </a:extLst>
          </p:cNvPr>
          <p:cNvSpPr>
            <a:spLocks noGrp="1"/>
          </p:cNvSpPr>
          <p:nvPr>
            <p:ph type="title"/>
          </p:nvPr>
        </p:nvSpPr>
        <p:spPr/>
        <p:txBody>
          <a:bodyPr>
            <a:normAutofit/>
          </a:bodyPr>
          <a:lstStyle/>
          <a:p>
            <a:r>
              <a:rPr lang="fi-FI" dirty="0"/>
              <a:t>Suomella eniten annettavaa koulutuksessa </a:t>
            </a:r>
          </a:p>
        </p:txBody>
      </p:sp>
      <p:sp>
        <p:nvSpPr>
          <p:cNvPr id="6" name="Sisällön paikkamerkki 5">
            <a:extLst>
              <a:ext uri="{FF2B5EF4-FFF2-40B4-BE49-F238E27FC236}">
                <a16:creationId xmlns:a16="http://schemas.microsoft.com/office/drawing/2014/main" xmlns="" id="{2A6AE203-8602-4474-A45F-E42E928752C4}"/>
              </a:ext>
            </a:extLst>
          </p:cNvPr>
          <p:cNvSpPr>
            <a:spLocks noGrp="1"/>
          </p:cNvSpPr>
          <p:nvPr>
            <p:ph idx="1"/>
          </p:nvPr>
        </p:nvSpPr>
        <p:spPr>
          <a:xfrm>
            <a:off x="653138" y="1205344"/>
            <a:ext cx="11033764" cy="4782612"/>
          </a:xfrm>
        </p:spPr>
        <p:txBody>
          <a:bodyPr/>
          <a:lstStyle/>
          <a:p>
            <a:r>
              <a:rPr lang="fi-FI" dirty="0"/>
              <a:t>Tutkimus aloitettiin avoimella kysymyksellä: ”Kun mietitään kehitysyhteistyötä, mitä asioita Suomen pitäisi ensisijaisesti tehdä? Missä Suomella olisi kaikkein eniten annettavaa ja mihin kehitysyhteistyössä pitäisi keskittyä?”</a:t>
            </a:r>
          </a:p>
          <a:p>
            <a:r>
              <a:rPr lang="fi-FI" dirty="0"/>
              <a:t>Vastaajien mielestä Suomen kehityspolitiikassa pitäisi keskittyä ensisijaisesti koulutuksen edistämiseen (37 %). Yleisesti väestön koulutus, osaaminen ja ammattitaito näyttävät suomalaisten mielestä olevan keskeistä kehitysmaiden olosuhteiden parantamisessa. </a:t>
            </a:r>
          </a:p>
          <a:p>
            <a:r>
              <a:rPr lang="fi-FI" dirty="0"/>
              <a:t>Suomella ajatellaan olevan annettavaa myös terveydenhuoltoon liittyvässä kehitysyhteistyössä (13 %). Lisäksi Suomen pitäisi keskittyä erityisesti naisten ja lasten auttamiseen (11 %).</a:t>
            </a:r>
          </a:p>
          <a:p>
            <a:r>
              <a:rPr lang="fi-FI" dirty="0"/>
              <a:t>Yksi kymmenestä mainitsee, että Suomen pitäisi ensisijaisesti antaa apua paikan päällä.</a:t>
            </a:r>
          </a:p>
          <a:p>
            <a:r>
              <a:rPr lang="fi-FI" dirty="0"/>
              <a:t>Mielenkiintoista sinänsä, että syntyvyyden ja väestönkasvun rajoittaminen ei nouse avoimissa vastauksissa esille juuri lainkaan (vain 2 prosenttia mainitsee sen), vaikka liiallinen väestönkasvu on yksi kehitysmaiden pahimpia ongelmia. Ilmeisesti suomalaiset näkevät asian niin, että väestönkasvu on monien muiden epäkohtien seuraus, eikä alkuperäinen syy.</a:t>
            </a:r>
          </a:p>
          <a:p>
            <a:r>
              <a:rPr lang="fi-FI" dirty="0"/>
              <a:t>Vain murto-osa vastaajista (2 %) tuo esille, että kehitysapua pitäisi vähentää tai ei usko, että siitä on hyötyä.</a:t>
            </a:r>
            <a:endParaRPr lang="fi-FI" sz="1800" dirty="0"/>
          </a:p>
          <a:p>
            <a:r>
              <a:rPr lang="fi-FI" dirty="0"/>
              <a:t>Kysymys kysyttiin avoimena ilman valmiita vastausvaihtoehtoja, joten vastaaja pääsi kertomaan omin sanoin ja spontaanisti sen, mihin kehitysyhteistyössä pitäisi keskittyä. Kysymys esitettiin aivan tutkimuksen aluksi, ennen kuin vastaaja oli kuullut muita tutkimuksen kysymyksiä. Tällä tavoiteltiin vastaajan omia, mahdollisimman autenttisia näkemyksiä, joihin tutkimuksen asetelma valmiine kysymyspatteristoineen ei ollut vaikuttanut. </a:t>
            </a:r>
          </a:p>
          <a:p>
            <a:endParaRPr lang="fi-FI" dirty="0"/>
          </a:p>
        </p:txBody>
      </p:sp>
    </p:spTree>
    <p:extLst>
      <p:ext uri="{BB962C8B-B14F-4D97-AF65-F5344CB8AC3E}">
        <p14:creationId xmlns:p14="http://schemas.microsoft.com/office/powerpoint/2010/main" val="16338688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FE581BC-EA49-442B-8BC5-92C2DB9E6674}"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60</a:t>
            </a:fld>
            <a:endParaRPr lang="fi-FI"/>
          </a:p>
        </p:txBody>
      </p:sp>
      <p:sp>
        <p:nvSpPr>
          <p:cNvPr id="7" name="Otsikko 6"/>
          <p:cNvSpPr>
            <a:spLocks noGrp="1"/>
          </p:cNvSpPr>
          <p:nvPr>
            <p:ph type="title"/>
            <p:custDataLst>
              <p:tags r:id="rId1"/>
            </p:custDataLst>
          </p:nvPr>
        </p:nvSpPr>
        <p:spPr>
          <a:xfrm>
            <a:off x="653410" y="482099"/>
            <a:ext cx="11033765" cy="622647"/>
          </a:xfrm>
        </p:spPr>
        <p:txBody>
          <a:bodyPr>
            <a:noAutofit/>
          </a:bodyPr>
          <a:lstStyle/>
          <a:p>
            <a:r>
              <a:rPr lang="fi-FI" sz="2400" dirty="0"/>
              <a:t>Suomi on viime vuosina lisännyt rahoitustaan kehitysmaissa tapahtuvalle yritystoiminnalle. Tätä toteutetaan muun muassa kehitysrahoitusyhtiö </a:t>
            </a:r>
            <a:r>
              <a:rPr lang="fi-FI" sz="2400" dirty="0" err="1"/>
              <a:t>Finnfundin</a:t>
            </a:r>
            <a:r>
              <a:rPr lang="fi-FI" sz="2400" dirty="0"/>
              <a:t> kautta. Mikä tässä työssä on tärkeintä, valitkaa kaksi vaihtoehtoa</a:t>
            </a:r>
          </a:p>
        </p:txBody>
      </p:sp>
      <p:sp>
        <p:nvSpPr>
          <p:cNvPr id="9"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Kaikki vastaajat, n=1004</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3345738338"/>
              </p:ext>
            </p:extLst>
          </p:nvPr>
        </p:nvGraphicFramePr>
        <p:xfrm>
          <a:off x="653410" y="1721529"/>
          <a:ext cx="11034712" cy="4518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7417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13">
            <a:extLst>
              <a:ext uri="{FF2B5EF4-FFF2-40B4-BE49-F238E27FC236}">
                <a16:creationId xmlns:a16="http://schemas.microsoft.com/office/drawing/2014/main" xmlns="" id="{A7F6708A-D472-4B69-982B-2FB82FBCBA31}"/>
              </a:ext>
            </a:extLst>
          </p:cNvPr>
          <p:cNvSpPr>
            <a:spLocks noGrp="1"/>
          </p:cNvSpPr>
          <p:nvPr>
            <p:ph type="title"/>
          </p:nvPr>
        </p:nvSpPr>
        <p:spPr>
          <a:xfrm>
            <a:off x="838200" y="1976997"/>
            <a:ext cx="6370983" cy="1122706"/>
          </a:xfrm>
        </p:spPr>
        <p:txBody>
          <a:bodyPr/>
          <a:lstStyle/>
          <a:p>
            <a:r>
              <a:rPr lang="fi-FI" dirty="0"/>
              <a:t/>
            </a:r>
            <a:br>
              <a:rPr lang="fi-FI" dirty="0"/>
            </a:br>
            <a:r>
              <a:rPr lang="fi-FI" dirty="0"/>
              <a:t>Kerromme mielellämme lisää.</a:t>
            </a:r>
          </a:p>
        </p:txBody>
      </p:sp>
      <p:sp>
        <p:nvSpPr>
          <p:cNvPr id="7" name="Tekstin paikkamerkki 6">
            <a:extLst>
              <a:ext uri="{FF2B5EF4-FFF2-40B4-BE49-F238E27FC236}">
                <a16:creationId xmlns:a16="http://schemas.microsoft.com/office/drawing/2014/main" xmlns="" id="{671DFBBF-7C6D-4199-8CFA-12AC415E5413}"/>
              </a:ext>
            </a:extLst>
          </p:cNvPr>
          <p:cNvSpPr>
            <a:spLocks noGrp="1"/>
          </p:cNvSpPr>
          <p:nvPr>
            <p:ph type="body" sz="quarter" idx="14"/>
          </p:nvPr>
        </p:nvSpPr>
        <p:spPr>
          <a:xfrm>
            <a:off x="838200" y="3573166"/>
            <a:ext cx="6006483" cy="2263670"/>
          </a:xfrm>
        </p:spPr>
        <p:txBody>
          <a:bodyPr/>
          <a:lstStyle/>
          <a:p>
            <a:r>
              <a:rPr lang="fi-FI" dirty="0"/>
              <a:t>Juho Rahkonen</a:t>
            </a:r>
          </a:p>
          <a:p>
            <a:r>
              <a:rPr lang="fi-FI" sz="1600" dirty="0"/>
              <a:t>juho.rahkonen@taloustutkimus.fi </a:t>
            </a:r>
          </a:p>
          <a:p>
            <a:r>
              <a:rPr lang="fi-FI" sz="1600" dirty="0"/>
              <a:t>p. 050 375 9008</a:t>
            </a:r>
          </a:p>
          <a:p>
            <a:endParaRPr lang="fi-FI" dirty="0"/>
          </a:p>
          <a:p>
            <a:r>
              <a:rPr lang="fi-FI" dirty="0"/>
              <a:t>Petra Kantola</a:t>
            </a:r>
          </a:p>
          <a:p>
            <a:r>
              <a:rPr lang="fi-FI" sz="1600" dirty="0"/>
              <a:t>petra.kantola@taloustutkimus.fi </a:t>
            </a:r>
          </a:p>
          <a:p>
            <a:r>
              <a:rPr lang="fi-FI" sz="1600" dirty="0"/>
              <a:t>p. 050 439 4489</a:t>
            </a:r>
          </a:p>
          <a:p>
            <a:endParaRPr lang="fi-FI" dirty="0"/>
          </a:p>
        </p:txBody>
      </p:sp>
      <p:pic>
        <p:nvPicPr>
          <p:cNvPr id="3" name="Kuvan paikkamerkki 2"/>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6639167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238CD294-389E-4060-932A-E0B9F8040DCE}"/>
              </a:ext>
            </a:extLst>
          </p:cNvPr>
          <p:cNvSpPr>
            <a:spLocks noGrp="1"/>
          </p:cNvSpPr>
          <p:nvPr>
            <p:ph type="dt" sz="half" idx="10"/>
          </p:nvPr>
        </p:nvSpPr>
        <p:spPr/>
        <p:txBody>
          <a:bodyPr/>
          <a:lstStyle/>
          <a:p>
            <a:fld id="{C8519D92-A6BB-45DE-A2C8-90B99C280711}" type="datetime1">
              <a:rPr lang="fi-FI" smtClean="0"/>
              <a:t>5.7.2018</a:t>
            </a:fld>
            <a:endParaRPr lang="fi-FI"/>
          </a:p>
        </p:txBody>
      </p:sp>
      <p:sp>
        <p:nvSpPr>
          <p:cNvPr id="3" name="Alatunnisteen paikkamerkki 2">
            <a:extLst>
              <a:ext uri="{FF2B5EF4-FFF2-40B4-BE49-F238E27FC236}">
                <a16:creationId xmlns:a16="http://schemas.microsoft.com/office/drawing/2014/main" xmlns="" id="{6187E3CF-3ED5-4704-B597-B8023E059EBD}"/>
              </a:ext>
            </a:extLst>
          </p:cNvPr>
          <p:cNvSpPr>
            <a:spLocks noGrp="1"/>
          </p:cNvSpPr>
          <p:nvPr>
            <p:ph type="ftr" sz="quarter" idx="11"/>
          </p:nvPr>
        </p:nvSpPr>
        <p:spPr/>
        <p:txBody>
          <a:bodyPr/>
          <a:lstStyle/>
          <a:p>
            <a:r>
              <a:rPr lang="fi-FI"/>
              <a:t>18395 Suomalaisten mielipiteet kehitysyhteistyöstä 2018</a:t>
            </a:r>
          </a:p>
        </p:txBody>
      </p:sp>
      <p:sp>
        <p:nvSpPr>
          <p:cNvPr id="4" name="Dian numeron paikkamerkki 3">
            <a:extLst>
              <a:ext uri="{FF2B5EF4-FFF2-40B4-BE49-F238E27FC236}">
                <a16:creationId xmlns:a16="http://schemas.microsoft.com/office/drawing/2014/main" xmlns="" id="{09B84E41-9A83-4B73-8C72-7299BE27B220}"/>
              </a:ext>
            </a:extLst>
          </p:cNvPr>
          <p:cNvSpPr>
            <a:spLocks noGrp="1"/>
          </p:cNvSpPr>
          <p:nvPr>
            <p:ph type="sldNum" sz="quarter" idx="12"/>
          </p:nvPr>
        </p:nvSpPr>
        <p:spPr/>
        <p:txBody>
          <a:bodyPr/>
          <a:lstStyle/>
          <a:p>
            <a:fld id="{B6DB0E4E-F5D7-41BD-96AC-FA55D8C3805E}" type="slidenum">
              <a:rPr lang="fi-FI" smtClean="0"/>
              <a:t>62</a:t>
            </a:fld>
            <a:endParaRPr lang="fi-FI"/>
          </a:p>
        </p:txBody>
      </p:sp>
      <p:sp>
        <p:nvSpPr>
          <p:cNvPr id="5" name="Otsikko 4">
            <a:extLst>
              <a:ext uri="{FF2B5EF4-FFF2-40B4-BE49-F238E27FC236}">
                <a16:creationId xmlns:a16="http://schemas.microsoft.com/office/drawing/2014/main" xmlns="" id="{B7D48326-EF66-475C-8B61-97EC5D503B7F}"/>
              </a:ext>
            </a:extLst>
          </p:cNvPr>
          <p:cNvSpPr>
            <a:spLocks noGrp="1"/>
          </p:cNvSpPr>
          <p:nvPr>
            <p:ph type="title"/>
          </p:nvPr>
        </p:nvSpPr>
        <p:spPr/>
        <p:txBody>
          <a:bodyPr/>
          <a:lstStyle/>
          <a:p>
            <a:r>
              <a:rPr lang="fi-FI" dirty="0"/>
              <a:t>LIITTEET</a:t>
            </a:r>
          </a:p>
        </p:txBody>
      </p:sp>
    </p:spTree>
    <p:extLst>
      <p:ext uri="{BB962C8B-B14F-4D97-AF65-F5344CB8AC3E}">
        <p14:creationId xmlns:p14="http://schemas.microsoft.com/office/powerpoint/2010/main" val="37973200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A9641FF-9528-45B0-A190-69C7924F04AD}"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63</a:t>
            </a:fld>
            <a:endParaRPr lang="fi-FI"/>
          </a:p>
        </p:txBody>
      </p:sp>
      <p:sp>
        <p:nvSpPr>
          <p:cNvPr id="7" name="Otsikko 6"/>
          <p:cNvSpPr>
            <a:spLocks noGrp="1"/>
          </p:cNvSpPr>
          <p:nvPr>
            <p:ph type="title"/>
            <p:custDataLst>
              <p:tags r:id="rId1"/>
            </p:custDataLst>
          </p:nvPr>
        </p:nvSpPr>
        <p:spPr/>
        <p:txBody>
          <a:bodyPr/>
          <a:lstStyle/>
          <a:p>
            <a:r>
              <a:rPr lang="fi-FI" dirty="0"/>
              <a:t>Vastaajajoukon rakenne (painotettu) 1(3)</a:t>
            </a:r>
          </a:p>
        </p:txBody>
      </p:sp>
      <p:sp>
        <p:nvSpPr>
          <p:cNvPr id="9"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Kaikki vastaajat, n=1004, N=4 298 000</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1179473226"/>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7843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C9921F3-48D7-423C-B98D-825BEBCD9C3C}"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64</a:t>
            </a:fld>
            <a:endParaRPr lang="fi-FI"/>
          </a:p>
        </p:txBody>
      </p:sp>
      <p:sp>
        <p:nvSpPr>
          <p:cNvPr id="7" name="Otsikko 6"/>
          <p:cNvSpPr>
            <a:spLocks noGrp="1"/>
          </p:cNvSpPr>
          <p:nvPr>
            <p:ph type="title"/>
            <p:custDataLst>
              <p:tags r:id="rId1"/>
            </p:custDataLst>
          </p:nvPr>
        </p:nvSpPr>
        <p:spPr/>
        <p:txBody>
          <a:bodyPr/>
          <a:lstStyle/>
          <a:p>
            <a:r>
              <a:rPr lang="fi-FI" dirty="0"/>
              <a:t>Vastaajajoukon rakenne (painotettu) 2(3)</a:t>
            </a:r>
          </a:p>
        </p:txBody>
      </p:sp>
      <p:sp>
        <p:nvSpPr>
          <p:cNvPr id="9"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Kaikki vastaajat, n=1004, N=4 298 000</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1526924788"/>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44305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734EB39-DD13-4CF8-9F89-A3682C7AA49A}"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65</a:t>
            </a:fld>
            <a:endParaRPr lang="fi-FI"/>
          </a:p>
        </p:txBody>
      </p:sp>
      <p:sp>
        <p:nvSpPr>
          <p:cNvPr id="7" name="Otsikko 6"/>
          <p:cNvSpPr>
            <a:spLocks noGrp="1"/>
          </p:cNvSpPr>
          <p:nvPr>
            <p:ph type="title"/>
            <p:custDataLst>
              <p:tags r:id="rId1"/>
            </p:custDataLst>
          </p:nvPr>
        </p:nvSpPr>
        <p:spPr/>
        <p:txBody>
          <a:bodyPr/>
          <a:lstStyle/>
          <a:p>
            <a:r>
              <a:rPr lang="fi-FI" dirty="0"/>
              <a:t>Vastaajajoukon rakenne (painotettu) 3(3)</a:t>
            </a:r>
          </a:p>
        </p:txBody>
      </p:sp>
      <p:sp>
        <p:nvSpPr>
          <p:cNvPr id="9"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Kaikki vastaajat, n=1004, N=4 298 000</a:t>
            </a:r>
          </a:p>
        </p:txBody>
      </p:sp>
      <p:graphicFrame>
        <p:nvGraphicFramePr>
          <p:cNvPr id="11" name="Sisällön paikkamerkki 10"/>
          <p:cNvGraphicFramePr>
            <a:graphicFrameLocks noGrp="1"/>
          </p:cNvGraphicFramePr>
          <p:nvPr>
            <p:ph idx="1"/>
            <p:custDataLst>
              <p:tags r:id="rId2"/>
            </p:custDataLst>
            <p:extLst>
              <p:ext uri="{D42A27DB-BD31-4B8C-83A1-F6EECF244321}">
                <p14:modId xmlns:p14="http://schemas.microsoft.com/office/powerpoint/2010/main" val="2118725655"/>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19258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8FE370EF-857D-49ED-AA7F-18AEAD390FBC}"/>
              </a:ext>
            </a:extLst>
          </p:cNvPr>
          <p:cNvSpPr>
            <a:spLocks noGrp="1"/>
          </p:cNvSpPr>
          <p:nvPr>
            <p:ph type="dt" sz="half" idx="10"/>
          </p:nvPr>
        </p:nvSpPr>
        <p:spPr/>
        <p:txBody>
          <a:bodyPr/>
          <a:lstStyle/>
          <a:p>
            <a:fld id="{58C592D7-B812-4B14-96D0-95F41A94A107}" type="datetime1">
              <a:rPr lang="fi-FI" smtClean="0">
                <a:solidFill>
                  <a:prstClr val="black">
                    <a:tint val="75000"/>
                  </a:prstClr>
                </a:solidFill>
              </a:rPr>
              <a:t>5.7.2018</a:t>
            </a:fld>
            <a:endParaRPr lang="fi-FI" dirty="0">
              <a:solidFill>
                <a:prstClr val="black">
                  <a:tint val="75000"/>
                </a:prstClr>
              </a:solidFill>
            </a:endParaRPr>
          </a:p>
        </p:txBody>
      </p:sp>
      <p:sp>
        <p:nvSpPr>
          <p:cNvPr id="3" name="Alatunnisteen paikkamerkki 2">
            <a:extLst>
              <a:ext uri="{FF2B5EF4-FFF2-40B4-BE49-F238E27FC236}">
                <a16:creationId xmlns:a16="http://schemas.microsoft.com/office/drawing/2014/main" xmlns="" id="{0ACF15DA-D97B-4E5C-AB9A-3477C41D8672}"/>
              </a:ext>
            </a:extLst>
          </p:cNvPr>
          <p:cNvSpPr>
            <a:spLocks noGrp="1"/>
          </p:cNvSpPr>
          <p:nvPr>
            <p:ph type="ftr" sz="quarter" idx="11"/>
          </p:nvPr>
        </p:nvSpPr>
        <p:spPr/>
        <p:txBody>
          <a:bodyPr/>
          <a:lstStyle/>
          <a:p>
            <a:r>
              <a:rPr lang="fi-FI">
                <a:solidFill>
                  <a:prstClr val="black">
                    <a:tint val="75000"/>
                  </a:prstClr>
                </a:solidFill>
              </a:rPr>
              <a:t>18395 Suomalaisten mielipiteet kehitysyhteistyöstä 2018</a:t>
            </a:r>
            <a:endParaRPr lang="fi-FI" dirty="0">
              <a:solidFill>
                <a:prstClr val="black">
                  <a:tint val="75000"/>
                </a:prstClr>
              </a:solidFill>
            </a:endParaRPr>
          </a:p>
        </p:txBody>
      </p:sp>
      <p:sp>
        <p:nvSpPr>
          <p:cNvPr id="4" name="Dian numeron paikkamerkki 3">
            <a:extLst>
              <a:ext uri="{FF2B5EF4-FFF2-40B4-BE49-F238E27FC236}">
                <a16:creationId xmlns:a16="http://schemas.microsoft.com/office/drawing/2014/main" xmlns="" id="{3F07B95E-A1FC-4344-9180-F55F89EF6E22}"/>
              </a:ext>
            </a:extLst>
          </p:cNvPr>
          <p:cNvSpPr>
            <a:spLocks noGrp="1"/>
          </p:cNvSpPr>
          <p:nvPr>
            <p:ph type="sldNum" sz="quarter" idx="12"/>
          </p:nvPr>
        </p:nvSpPr>
        <p:spPr/>
        <p:txBody>
          <a:bodyPr/>
          <a:lstStyle/>
          <a:p>
            <a:fld id="{B6DB0E4E-F5D7-41BD-96AC-FA55D8C3805E}" type="slidenum">
              <a:rPr lang="fi-FI" smtClean="0"/>
              <a:t>66</a:t>
            </a:fld>
            <a:endParaRPr lang="fi-FI"/>
          </a:p>
        </p:txBody>
      </p:sp>
    </p:spTree>
    <p:extLst>
      <p:ext uri="{BB962C8B-B14F-4D97-AF65-F5344CB8AC3E}">
        <p14:creationId xmlns:p14="http://schemas.microsoft.com/office/powerpoint/2010/main" val="16894769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52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8EF00B5-1838-44EC-BC01-D818043DE7DE}"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7</a:t>
            </a:fld>
            <a:endParaRPr lang="fi-FI"/>
          </a:p>
        </p:txBody>
      </p:sp>
      <p:sp>
        <p:nvSpPr>
          <p:cNvPr id="7" name="Otsikko 6"/>
          <p:cNvSpPr>
            <a:spLocks noGrp="1"/>
          </p:cNvSpPr>
          <p:nvPr>
            <p:ph type="title"/>
            <p:custDataLst>
              <p:tags r:id="rId1"/>
            </p:custDataLst>
          </p:nvPr>
        </p:nvSpPr>
        <p:spPr>
          <a:xfrm>
            <a:off x="652663" y="271373"/>
            <a:ext cx="10916010" cy="622647"/>
          </a:xfrm>
        </p:spPr>
        <p:txBody>
          <a:bodyPr>
            <a:noAutofit/>
          </a:bodyPr>
          <a:lstStyle/>
          <a:p>
            <a:r>
              <a:rPr lang="fi-FI" sz="2000" dirty="0"/>
              <a:t/>
            </a:r>
            <a:br>
              <a:rPr lang="fi-FI" sz="2000" dirty="0"/>
            </a:br>
            <a:r>
              <a:rPr lang="fi-FI" dirty="0"/>
              <a:t>Suomalaiset haluavat panostaa koulutukseen kehitysyhteistyössä</a:t>
            </a:r>
            <a:br>
              <a:rPr lang="fi-FI" dirty="0"/>
            </a:br>
            <a:r>
              <a:rPr lang="fi-FI" sz="1800" dirty="0"/>
              <a:t>Missä Suomella olisi kaikkein eniten annettavaa ja mihin kehitysyhteistyössä pitäisi keskittyä? (Avoin kysymys)</a:t>
            </a:r>
          </a:p>
        </p:txBody>
      </p:sp>
      <p:sp>
        <p:nvSpPr>
          <p:cNvPr id="9"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Kaikki vastaajat, n=1004</a:t>
            </a:r>
          </a:p>
        </p:txBody>
      </p:sp>
      <p:graphicFrame>
        <p:nvGraphicFramePr>
          <p:cNvPr id="11" name="Sisällön paikkamerkki 10"/>
          <p:cNvGraphicFramePr>
            <a:graphicFrameLocks noGrp="1"/>
          </p:cNvGraphicFramePr>
          <p:nvPr>
            <p:ph idx="1"/>
            <p:custDataLst>
              <p:tags r:id="rId2"/>
            </p:custDataLst>
            <p:extLst/>
          </p:nvPr>
        </p:nvGraphicFramePr>
        <p:xfrm>
          <a:off x="652663" y="1492166"/>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3" name="Tekstiruutu 12">
            <a:extLst>
              <a:ext uri="{FF2B5EF4-FFF2-40B4-BE49-F238E27FC236}">
                <a16:creationId xmlns:a16="http://schemas.microsoft.com/office/drawing/2014/main" xmlns="" id="{B8C6497E-81A1-4669-ACE7-06ED0DF6F76D}"/>
              </a:ext>
            </a:extLst>
          </p:cNvPr>
          <p:cNvSpPr txBox="1"/>
          <p:nvPr/>
        </p:nvSpPr>
        <p:spPr>
          <a:xfrm rot="20188636">
            <a:off x="9158769" y="1792418"/>
            <a:ext cx="2011426" cy="2003940"/>
          </a:xfrm>
          <a:prstGeom prst="rect">
            <a:avLst/>
          </a:prstGeom>
          <a:noFill/>
        </p:spPr>
        <p:txBody>
          <a:bodyPr wrap="none" rtlCol="0">
            <a:prstTxWarp prst="textCircle">
              <a:avLst/>
            </a:prstTxWarp>
            <a:spAutoFit/>
          </a:bodyPr>
          <a:lstStyle/>
          <a:p>
            <a:r>
              <a:rPr lang="fi-FI" sz="1400" dirty="0"/>
              <a:t>Koulutus/osaaminen/ammattitaito</a:t>
            </a:r>
          </a:p>
        </p:txBody>
      </p:sp>
      <p:sp>
        <p:nvSpPr>
          <p:cNvPr id="14" name="Ellipsi 13">
            <a:extLst>
              <a:ext uri="{FF2B5EF4-FFF2-40B4-BE49-F238E27FC236}">
                <a16:creationId xmlns:a16="http://schemas.microsoft.com/office/drawing/2014/main" xmlns="" id="{9A003AD4-1CB3-4004-8D67-CD8A479DC892}"/>
              </a:ext>
            </a:extLst>
          </p:cNvPr>
          <p:cNvSpPr/>
          <p:nvPr/>
        </p:nvSpPr>
        <p:spPr>
          <a:xfrm>
            <a:off x="9257162" y="1892339"/>
            <a:ext cx="1817232" cy="1817232"/>
          </a:xfrm>
          <a:prstGeom prst="ellipse">
            <a:avLst/>
          </a:prstGeom>
          <a:solidFill>
            <a:srgbClr val="5DC4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 name="Tekstiruutu 14">
            <a:extLst>
              <a:ext uri="{FF2B5EF4-FFF2-40B4-BE49-F238E27FC236}">
                <a16:creationId xmlns:a16="http://schemas.microsoft.com/office/drawing/2014/main" xmlns="" id="{39B50856-35FA-4C53-AC13-1260A3FEC411}"/>
              </a:ext>
            </a:extLst>
          </p:cNvPr>
          <p:cNvSpPr txBox="1"/>
          <p:nvPr/>
        </p:nvSpPr>
        <p:spPr>
          <a:xfrm>
            <a:off x="9144278" y="2332723"/>
            <a:ext cx="2040408" cy="923330"/>
          </a:xfrm>
          <a:prstGeom prst="rect">
            <a:avLst/>
          </a:prstGeom>
          <a:noFill/>
        </p:spPr>
        <p:txBody>
          <a:bodyPr wrap="square" rtlCol="0">
            <a:spAutoFit/>
          </a:bodyPr>
          <a:lstStyle/>
          <a:p>
            <a:pPr algn="ctr"/>
            <a:r>
              <a:rPr lang="fi-FI" sz="4000" dirty="0">
                <a:solidFill>
                  <a:schemeClr val="bg1"/>
                </a:solidFill>
              </a:rPr>
              <a:t>37 %</a:t>
            </a:r>
          </a:p>
          <a:p>
            <a:pPr algn="ctr"/>
            <a:r>
              <a:rPr lang="fi-FI" sz="1400" b="1" dirty="0">
                <a:solidFill>
                  <a:schemeClr val="bg1"/>
                </a:solidFill>
              </a:rPr>
              <a:t>Kaikki vastaajat</a:t>
            </a:r>
          </a:p>
        </p:txBody>
      </p:sp>
    </p:spTree>
    <p:extLst>
      <p:ext uri="{BB962C8B-B14F-4D97-AF65-F5344CB8AC3E}">
        <p14:creationId xmlns:p14="http://schemas.microsoft.com/office/powerpoint/2010/main" val="2072448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D8D50E75-FD7D-47B9-BE29-10F6F8B4F6D8}"/>
              </a:ext>
            </a:extLst>
          </p:cNvPr>
          <p:cNvSpPr>
            <a:spLocks noGrp="1"/>
          </p:cNvSpPr>
          <p:nvPr>
            <p:ph type="dt" sz="half" idx="10"/>
          </p:nvPr>
        </p:nvSpPr>
        <p:spPr/>
        <p:txBody>
          <a:bodyPr/>
          <a:lstStyle/>
          <a:p>
            <a:fld id="{62AC98F0-C4E1-4327-9717-4DBC1EA44286}" type="datetime1">
              <a:rPr lang="fi-FI" smtClean="0"/>
              <a:t>5.7.2018</a:t>
            </a:fld>
            <a:endParaRPr lang="fi-FI" dirty="0"/>
          </a:p>
        </p:txBody>
      </p:sp>
      <p:sp>
        <p:nvSpPr>
          <p:cNvPr id="3" name="Alatunnisteen paikkamerkki 2">
            <a:extLst>
              <a:ext uri="{FF2B5EF4-FFF2-40B4-BE49-F238E27FC236}">
                <a16:creationId xmlns:a16="http://schemas.microsoft.com/office/drawing/2014/main" xmlns="" id="{D472A060-8EB3-4A72-82A2-08E241982E01}"/>
              </a:ext>
            </a:extLst>
          </p:cNvPr>
          <p:cNvSpPr>
            <a:spLocks noGrp="1"/>
          </p:cNvSpPr>
          <p:nvPr>
            <p:ph type="ftr" sz="quarter" idx="11"/>
          </p:nvPr>
        </p:nvSpPr>
        <p:spPr/>
        <p:txBody>
          <a:bodyPr/>
          <a:lstStyle/>
          <a:p>
            <a:r>
              <a:rPr lang="fi-FI"/>
              <a:t>18395 Suomalaisten mielipiteet kehitysyhteistyöstä 2018</a:t>
            </a:r>
            <a:endParaRPr lang="fi-FI" dirty="0"/>
          </a:p>
        </p:txBody>
      </p:sp>
      <p:sp>
        <p:nvSpPr>
          <p:cNvPr id="4" name="Dian numeron paikkamerkki 3">
            <a:extLst>
              <a:ext uri="{FF2B5EF4-FFF2-40B4-BE49-F238E27FC236}">
                <a16:creationId xmlns:a16="http://schemas.microsoft.com/office/drawing/2014/main" xmlns="" id="{BD32DD2E-02AC-43DB-A81A-7B4A03D89A37}"/>
              </a:ext>
            </a:extLst>
          </p:cNvPr>
          <p:cNvSpPr>
            <a:spLocks noGrp="1"/>
          </p:cNvSpPr>
          <p:nvPr>
            <p:ph type="sldNum" sz="quarter" idx="12"/>
          </p:nvPr>
        </p:nvSpPr>
        <p:spPr/>
        <p:txBody>
          <a:bodyPr/>
          <a:lstStyle/>
          <a:p>
            <a:fld id="{B6DB0E4E-F5D7-41BD-96AC-FA55D8C3805E}" type="slidenum">
              <a:rPr lang="fi-FI" smtClean="0"/>
              <a:t>8</a:t>
            </a:fld>
            <a:endParaRPr lang="fi-FI"/>
          </a:p>
        </p:txBody>
      </p:sp>
      <p:sp>
        <p:nvSpPr>
          <p:cNvPr id="5" name="Otsikko 4">
            <a:extLst>
              <a:ext uri="{FF2B5EF4-FFF2-40B4-BE49-F238E27FC236}">
                <a16:creationId xmlns:a16="http://schemas.microsoft.com/office/drawing/2014/main" xmlns="" id="{D2803F6F-FE04-46C7-9E3A-2B754DFDF564}"/>
              </a:ext>
            </a:extLst>
          </p:cNvPr>
          <p:cNvSpPr>
            <a:spLocks noGrp="1"/>
          </p:cNvSpPr>
          <p:nvPr>
            <p:ph type="title"/>
          </p:nvPr>
        </p:nvSpPr>
        <p:spPr/>
        <p:txBody>
          <a:bodyPr>
            <a:normAutofit/>
          </a:bodyPr>
          <a:lstStyle/>
          <a:p>
            <a:r>
              <a:rPr lang="fi-FI" dirty="0"/>
              <a:t>Kehitysyhteistyön tärkeydestä on varsin suuri yksimielisyys</a:t>
            </a:r>
          </a:p>
        </p:txBody>
      </p:sp>
      <p:sp>
        <p:nvSpPr>
          <p:cNvPr id="6" name="Sisällön paikkamerkki 5">
            <a:extLst>
              <a:ext uri="{FF2B5EF4-FFF2-40B4-BE49-F238E27FC236}">
                <a16:creationId xmlns:a16="http://schemas.microsoft.com/office/drawing/2014/main" xmlns="" id="{8856BDCD-8496-4DC1-8609-7B59B7279CF1}"/>
              </a:ext>
            </a:extLst>
          </p:cNvPr>
          <p:cNvSpPr>
            <a:spLocks noGrp="1"/>
          </p:cNvSpPr>
          <p:nvPr>
            <p:ph idx="1"/>
          </p:nvPr>
        </p:nvSpPr>
        <p:spPr>
          <a:xfrm>
            <a:off x="653138" y="1205344"/>
            <a:ext cx="11033764" cy="4782612"/>
          </a:xfrm>
        </p:spPr>
        <p:txBody>
          <a:bodyPr/>
          <a:lstStyle/>
          <a:p>
            <a:r>
              <a:rPr lang="fi-FI" dirty="0"/>
              <a:t>Ylivoimainen enemmistö suomalaisista pitää kehitysyhteistyötä erittäin tai melko tärkeänä (88 %). Trendi on ollut maltillisesti kasvava jo vuodesta 2010 lähtien. Tänä vuonna kehitysyhteistyötä pidetään tärkeämpänä kuin vuosiin. Varsinkin kehitysyhteistyötä erittäin tärkeänä pitävien osuus on noussut viimeisten vuosien aikana, ja vuoteen 2016 verrattuna ero on jo yli 10 prosenttiyksikköä. Muita tärkeämpänä kehitysyhteistyötä pitävät naiset, asemaltaan opiskelijat ja työntekijät. </a:t>
            </a:r>
          </a:p>
          <a:p>
            <a:r>
              <a:rPr lang="fi-FI" dirty="0"/>
              <a:t>Kansalaiset kautta linjan pitävät kehitysyhteistyötä ja kehityspolitiikkaa tärkeänä, eikä väestöryhmien välillä ole kovin suuria eroja. Naiset suhtautuvat kehitysyhteistyötyöhön jonkin verran myönteisemmin kuin miehet.</a:t>
            </a:r>
          </a:p>
          <a:p>
            <a:r>
              <a:rPr lang="fi-FI" dirty="0"/>
              <a:t>Tuntuvia mielipide-eroja alkaa näkyä vasta siinä vaiheessa, kun otetaan tarkasteluun puoluekanta. Yleisesti ottaen ja keskimääräisesti tarkasteltuna suomalaiset ovat mielipiteiltään ja arvoiltaan varsin homogeenista joukkoa, mutta puolueet toimivat ideologisina sateenvarjoina, jotka kokoavat samansuuntaisesti ajattelevia ihmisiä yhteen. Jonkin puolueen kannattaminen on arvopohjainen ”</a:t>
            </a:r>
            <a:r>
              <a:rPr lang="fi-FI" dirty="0" err="1"/>
              <a:t>statement</a:t>
            </a:r>
            <a:r>
              <a:rPr lang="fi-FI" dirty="0"/>
              <a:t>”– teko, johon tiivistyy hyvin paljon erilaisia sosiokulttuurisia ja maailmankatsomuksellisia tekijöitä.</a:t>
            </a:r>
          </a:p>
          <a:p>
            <a:r>
              <a:rPr lang="fi-FI" dirty="0"/>
              <a:t>Eri puolueiden kannattajien välisiä mielipide-eroja kehitysyhteistyökysymyksissä ei ole syytä liioitella, mutta esimerkiksi vasemmistopuolueet ja vihreät erottuvat selvästi omaksi joukokseen. Perussuomalaiset ja Siniset ovat selvästi kielteisimpiä kehitysyhteistyötä kohtaan </a:t>
            </a:r>
            <a:r>
              <a:rPr lang="fi-FI" i="1" dirty="0"/>
              <a:t>(Sinisten kohdalla kannatusprosentti ja kyselyyn osuneiden vastaajien määrä on kuitenkin niin pieni, että vastauksista ei voi tehdä tilastollisia yleistyksiä; lienee enemmän sattumaa, että kaikki kyselyyn osuneet sinisten kannattajat ajattelevat näin).</a:t>
            </a:r>
          </a:p>
          <a:p>
            <a:endParaRPr lang="fi-FI" dirty="0"/>
          </a:p>
        </p:txBody>
      </p:sp>
    </p:spTree>
    <p:extLst>
      <p:ext uri="{BB962C8B-B14F-4D97-AF65-F5344CB8AC3E}">
        <p14:creationId xmlns:p14="http://schemas.microsoft.com/office/powerpoint/2010/main" val="237500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AB095CC-73A0-45A6-A6F1-E45A4D80BD9D}" type="datetime1">
              <a:rPr lang="fi-FI" smtClean="0"/>
              <a:t>5.7.2018</a:t>
            </a:fld>
            <a:endParaRPr lang="fi-FI" dirty="0"/>
          </a:p>
        </p:txBody>
      </p:sp>
      <p:sp>
        <p:nvSpPr>
          <p:cNvPr id="3" name="Alatunnisteen paikkamerkki 2"/>
          <p:cNvSpPr>
            <a:spLocks noGrp="1"/>
          </p:cNvSpPr>
          <p:nvPr>
            <p:ph type="ftr" sz="quarter" idx="11"/>
          </p:nvPr>
        </p:nvSpPr>
        <p:spPr/>
        <p:txBody>
          <a:bodyPr/>
          <a:lstStyle/>
          <a:p>
            <a:r>
              <a:rPr lang="fi-FI"/>
              <a:t>18395 Suomalaisten mielipiteet kehitysyhteistyöstä 2018</a:t>
            </a:r>
          </a:p>
        </p:txBody>
      </p:sp>
      <p:sp>
        <p:nvSpPr>
          <p:cNvPr id="4" name="Dian numeron paikkamerkki 3"/>
          <p:cNvSpPr>
            <a:spLocks noGrp="1"/>
          </p:cNvSpPr>
          <p:nvPr>
            <p:ph type="sldNum" sz="quarter" idx="12"/>
          </p:nvPr>
        </p:nvSpPr>
        <p:spPr/>
        <p:txBody>
          <a:bodyPr/>
          <a:lstStyle/>
          <a:p>
            <a:fld id="{B6DB0E4E-F5D7-41BD-96AC-FA55D8C3805E}" type="slidenum">
              <a:rPr lang="fi-FI" smtClean="0"/>
              <a:t>9</a:t>
            </a:fld>
            <a:endParaRPr lang="fi-FI"/>
          </a:p>
        </p:txBody>
      </p:sp>
      <p:sp>
        <p:nvSpPr>
          <p:cNvPr id="8" name="Otsikko 6"/>
          <p:cNvSpPr>
            <a:spLocks noGrp="1"/>
          </p:cNvSpPr>
          <p:nvPr>
            <p:ph type="title"/>
            <p:custDataLst>
              <p:tags r:id="rId1"/>
            </p:custDataLst>
          </p:nvPr>
        </p:nvSpPr>
        <p:spPr>
          <a:xfrm>
            <a:off x="653137" y="582697"/>
            <a:ext cx="11033765" cy="622647"/>
          </a:xfrm>
        </p:spPr>
        <p:txBody>
          <a:bodyPr/>
          <a:lstStyle/>
          <a:p>
            <a:r>
              <a:rPr lang="fi-FI" dirty="0"/>
              <a:t>Miten tärkeänä kehitysyhteistyötä/kehityspolitiikkaa pidetään</a:t>
            </a:r>
          </a:p>
        </p:txBody>
      </p:sp>
      <p:graphicFrame>
        <p:nvGraphicFramePr>
          <p:cNvPr id="10" name="Sisällön paikkamerkki 9"/>
          <p:cNvGraphicFramePr>
            <a:graphicFrameLocks noGrp="1"/>
          </p:cNvGraphicFramePr>
          <p:nvPr>
            <p:ph idx="1"/>
            <p:custDataLst>
              <p:tags r:id="rId2"/>
            </p:custDataLst>
            <p:extLst>
              <p:ext uri="{D42A27DB-BD31-4B8C-83A1-F6EECF244321}">
                <p14:modId xmlns:p14="http://schemas.microsoft.com/office/powerpoint/2010/main" val="3211921555"/>
              </p:ext>
            </p:extLst>
          </p:nvPr>
        </p:nvGraphicFramePr>
        <p:xfrm>
          <a:off x="652463" y="1335088"/>
          <a:ext cx="11034712" cy="478313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p:cNvSpPr txBox="1">
            <a:spLocks/>
          </p:cNvSpPr>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1200" b="0" dirty="0">
                <a:solidFill>
                  <a:srgbClr val="444444"/>
                </a:solidFill>
                <a:latin typeface="Calibri" panose="020F0502020204030204" pitchFamily="34" charset="0"/>
              </a:rPr>
              <a:t>n=kaikki vastaajat</a:t>
            </a:r>
          </a:p>
        </p:txBody>
      </p:sp>
    </p:spTree>
    <p:extLst>
      <p:ext uri="{BB962C8B-B14F-4D97-AF65-F5344CB8AC3E}">
        <p14:creationId xmlns:p14="http://schemas.microsoft.com/office/powerpoint/2010/main" val="36121948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1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1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1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1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1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1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1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2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2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2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2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2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2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3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3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3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3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3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3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4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4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4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4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4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4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4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4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5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5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5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5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hartTitleSource&gt;MatrixTitle&lt;/ChartTitleSource&gt;&lt;CreateDataSeries&gt;fals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Top2 Box Otherview&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2p1:IgnoredTypes&gt;&lt;d2p1:MergeGroupsByName&gt;true&lt;/d2p1:MergeGroupsByName&gt;&lt;d2p1:MergeMembersByName&gt;true&lt;/d2p1:MergeMembersByName&gt;&lt;/d2p1:RowCombinationSettings&gt;&lt;d2p1:Simplify&gt;true&lt;/d2p1:Simplify&gt;&lt;d2p1:SwitchRowsAndColumns&gt;true&lt;/d2p1:SwitchRowsAndColumns&gt;&lt;d2p1:Transformation&gt;&lt;d2p1:PackagedScript&gt;&lt;d2p1:CreatedBy&gt;Christine&lt;/d2p1:CreatedBy&gt;&lt;d2p1:LastUpdated&gt;2012-12-18T09:13:21.1091557+01:00&lt;/d2p1:LastUpdated&gt;&lt;d2p1:Script&gt;Zm9yIHJvdyBpbiBNYXRyaXg6DQoJcm93Lk1lbWJlci5MYWJlbCArPSAiIChuPSIgKyByb3dbcm93LkNvdW50LTFdWzBdLlRvU3RyaW5nKCkgKyAiKSINCgkNCk1hdHJpeC5EZWxldGVDb2x1bW4oTWF0cml4LlRvcEF4aXMuRGF0YU1lbWJlcnMuQ291bnQgLTEp&lt;/d2p1:Script&gt;&lt;/d2p1:PackagedScript&gt;&lt;/d2p1:Transformation&gt;&lt;/Query&gt;&lt;Version&gt;4.2.0.0&lt;/Version&gt;&lt;/ShapeLink&gt;"/>
</p:tagLst>
</file>

<file path=ppt/tags/tag5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6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6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6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6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6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6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6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6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6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6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7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7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7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7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7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8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8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8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8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8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8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ags/tag8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Lst>
</file>

<file path=ppt/theme/theme1.xml><?xml version="1.0" encoding="utf-8"?>
<a:theme xmlns:a="http://schemas.openxmlformats.org/drawingml/2006/main" name="2_Raporttipohja_vaale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3227</TotalTime>
  <Words>3412</Words>
  <Application>Microsoft Office PowerPoint</Application>
  <PresentationFormat>Custom</PresentationFormat>
  <Paragraphs>447</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2_Raporttipohja_vaalea</vt:lpstr>
      <vt:lpstr>TUTKIMUSRAPORTTI Suomalaisten mielipiteet kehitysyhteistyöstä 2018  Juho Rahkonen &amp; Petra Kantola</vt:lpstr>
      <vt:lpstr>Tutkimuksen toteutus</vt:lpstr>
      <vt:lpstr>Päätulokset: Kehitysyhteistyötä pidetään entistä tärkeämpänä</vt:lpstr>
      <vt:lpstr>Päätulokset: Nuoret ovat avoimia muille kulttuureille, mutta eivät seuraa kovin aktiivisesti maailman tapahtumia</vt:lpstr>
      <vt:lpstr>MAAILMA, SUOMI JA KEHITYSYHTEISTYÖ</vt:lpstr>
      <vt:lpstr>Suomella eniten annettavaa koulutuksessa </vt:lpstr>
      <vt:lpstr> Suomalaiset haluavat panostaa koulutukseen kehitysyhteistyössä Missä Suomella olisi kaikkein eniten annettavaa ja mihin kehitysyhteistyössä pitäisi keskittyä? (Avoin kysymys)</vt:lpstr>
      <vt:lpstr>Kehitysyhteistyön tärkeydestä on varsin suuri yksimielisyys</vt:lpstr>
      <vt:lpstr>Miten tärkeänä kehitysyhteistyötä/kehityspolitiikkaa pidetään</vt:lpstr>
      <vt:lpstr>Miten tärkeänä kehitysyhteistyötä/kehityspolitiikkaa pidetään 1(2)</vt:lpstr>
      <vt:lpstr>Miten tärkeänä kehitysyhteistyötä/kehityspolitiikkaa pidetään 2(2)</vt:lpstr>
      <vt:lpstr>Vapaaehtoistyö, lahjoittaminen ja avoimuus muita kulttuureja kohtaan vaikuttavat kehitysyhteistyömielipiteisiin</vt:lpstr>
      <vt:lpstr>Miten tärkeänä kehitysyhteistyötä/kehityspolitiikkaa pidetään 1(2)</vt:lpstr>
      <vt:lpstr>Miten tärkeänä kehitysyhteistyötä/kehityspolitiikkaa pidetään 2(2)</vt:lpstr>
      <vt:lpstr>Suomalaiset tutustuvat mielellään muista kulttuureista tuleviin</vt:lpstr>
      <vt:lpstr>Kuinka maailmankansalaisia suomalaiset ovat?</vt:lpstr>
      <vt:lpstr>Maailman vakauteen voi vaikuttaa kehitysyhteistyön avulla</vt:lpstr>
      <vt:lpstr>Mikä seuraavista väitteistä on vahvin perustelu kehitysyhteistyön tekemiselle?</vt:lpstr>
      <vt:lpstr>Voidaanko mielestänne kehitysyhteistyöllä ehkäistä pakolaiskriisin syntymistä vaikuttamalla siihen, että ihmisten ei tarvitsisi lähteä pois kotimaastaan?</vt:lpstr>
      <vt:lpstr>Voidaanko mielestänne kehitysyhteistyöllä ehkäistä pakolaiskriisin syntymistä vaikuttamalla siihen, että ihmisten ei tarvitsisi lähteä pois kotimaastaan?</vt:lpstr>
      <vt:lpstr>Koulutuksen puute, sodat ja epätasa-arvoinen yhteiskuntarakenne ovat suomalaisten mielestä suurimpia syitä kehitysmaiden köyhyyteen</vt:lpstr>
      <vt:lpstr>Mistä johtuu se, että jotkin maailman maat ovat köyhiä ja alikehittyneitä? Kolme tärkeintä syytä</vt:lpstr>
      <vt:lpstr>Mistä johtuu se, että jotkin maailman maat ovat köyhiä ja alikehittyneitä? Kolme tärkeintä syytä</vt:lpstr>
      <vt:lpstr>Käsitykset kehitysyhteistyön tuloksellisuudesta viime vuosien tasolla</vt:lpstr>
      <vt:lpstr>Kuinka hyvin seuraava väittämä vastaa käsitystänne "Suomen kehitysyhteistyö on tehokasta, ja sillä saadaan aikaan tuloksia*"</vt:lpstr>
      <vt:lpstr>Kuinka hyvin seuraava väittämä vastaa käsitystänne "Suomen kehitysyhteistyö on tehokasta, ja sillä saadaan aikaan tuloksia"</vt:lpstr>
      <vt:lpstr>Joka toinen suomalainen on kuullut YK:n kestävän kehityksen tavoitteista</vt:lpstr>
      <vt:lpstr>Onko kuullut YK:n uusista kestävän kehityksen tavoitteista (Agenda 2030)</vt:lpstr>
      <vt:lpstr>Kolme tärkeintä kestävän kehityksen tavoitetta</vt:lpstr>
      <vt:lpstr>Kehitysyhteistyö ei yksin riitä Mikä seuraavista väittämistä parhaiten kuvastaa näkemystänne kehitysyhteistyöstä ja sen merkityksestä köyhien maiden ihmisten hyvinvoinnin parantamisessa ja köyhyyden vähentämisessä?</vt:lpstr>
      <vt:lpstr>Koulutus tärkeintä naisten ja tyttöjen aseman vahvistamisessa</vt:lpstr>
      <vt:lpstr>Koulutus tärkeintä naisten ja tyttöjen aseman vahvistamisessa Suomen kehityspolitiikan ykköstavoite on naisten ja tyttöjen oikeuksien ja aseman vahvistuminen. Mitkä kaksi asiaa ovat mielestänne tässä tärkeimmät?</vt:lpstr>
      <vt:lpstr>Miten tärkeä kehitysyhteistyön tavoite on mielestänne se, että naisilla ja tytöillä on oikeus päättää omasta kehostaan 1(2)</vt:lpstr>
      <vt:lpstr>Miten tärkeä kehitysyhteistyön tavoite on mielestänne se, että naisilla ja tytöillä on oikeus päättää omasta kehostaan 2(2)</vt:lpstr>
      <vt:lpstr>Valitkaa 1−3 tärkeintä tapaa, joilla Suomi voi vähentää globaalia eriarvoisuutta</vt:lpstr>
      <vt:lpstr>Kuinka tärkeänä pitää Suomen antamaa humanitaarista apua</vt:lpstr>
      <vt:lpstr>Kuinka tärkeänä pitää Suomen antamaa humanitaarista apua</vt:lpstr>
      <vt:lpstr>Monenkeskinen ja EU:n kautta tehtävä kehitysyhteistyö tärkeimmät toimintamuodot</vt:lpstr>
      <vt:lpstr>Mitkä ovat Suomen kehitysyhteistyön tärkeimmät toimintamuodot?</vt:lpstr>
      <vt:lpstr>Kehitysyhteistyörahojen vähittäinen lisääminen saa kannatusta</vt:lpstr>
      <vt:lpstr>Arvio kehitysyhteistyön osuudesta BKTL:sta 2016–2018 </vt:lpstr>
      <vt:lpstr>Arvio kehitysapuun käytetystä rahamäärästä 2016–2018 </vt:lpstr>
      <vt:lpstr>Suomen kehitysyhteistyömenot olivat 935 miljoonaa euroa vuonna 2017, ja niiden osuus bruttokansantulosta oli 0,41 %. Mitä Suomen pitäisi tehdä jatkossa?</vt:lpstr>
      <vt:lpstr>Suomen kehitysyhteistyömenot olivat 935 miljoonaa euroa vuonna 2017 ja niiden osuus bruttokansantulosta oli 0,41 %. Mitä Suomen pitäisi tehdä jatkossa</vt:lpstr>
      <vt:lpstr>Suomen kehitysyhteistyömenot olivat 935 miljoonaa euroa vuonna 2017 ja niiden osuus bruttokansantulosta oli 0,41 %. Mitä Suomen pitäisi tehdä jatkossa</vt:lpstr>
      <vt:lpstr>Kiinnostus kehitysyhteistyötä kohtaan on kasvanut</vt:lpstr>
      <vt:lpstr>Kuinka kiinnostunut on kehitysmaihin ja kehitysyhteistyöhön liittyvästä tiedosta</vt:lpstr>
      <vt:lpstr>Kuinka kiinnostunut on kehitysmaihin ja kehitysyhteistyöhön liittyvästä tiedosta</vt:lpstr>
      <vt:lpstr>Onko Suomessa saatavilla riittävästi tietoa kehitysyhteistyöstä ja kehitysmaista</vt:lpstr>
      <vt:lpstr>Sosiaaliseen mediaan ei luoteta</vt:lpstr>
      <vt:lpstr>Kuinka luotettavana pitää eri tahoilta saatua tietoa kehitysmaista ja kehitysyhteistyöstä 1(2)</vt:lpstr>
      <vt:lpstr>Kuinka luotettavana pitää eri tahoilta saatua tietoa kehitysmaista ja kehitysyhteistyöstä 2(2)</vt:lpstr>
      <vt:lpstr>Kehitysmaiden yksityissektorin tukeminen saa kannatusta</vt:lpstr>
      <vt:lpstr>Kuinka tärkeänä pitää tukea kehitysmaiden yksityissektorille</vt:lpstr>
      <vt:lpstr>Laatumääreiden sopiminen eri kehitysyhteistyömuotoihin Monenvälisten toimijoiden kuten YK:n tai Maailmanpankin kautta kanavoitava kehitysyhteistyö…</vt:lpstr>
      <vt:lpstr>Laatumääreiden sopiminen eri kehitysyhteistyömuotoihin Kahdenvälinen eli Suomen ja tiettyjen kehitysmaiden välisiin sopimuksiin pohjautuva kehitysyhteistyö…</vt:lpstr>
      <vt:lpstr>Laatumääreiden sopiminen eri kehitysyhteistyömuotoihin Kansalaisjärjestöjen kautta kanavoitava kehitysyhteistyö…</vt:lpstr>
      <vt:lpstr>Laatumääreiden sopiminen eri kehitysyhteistyömuotoihin Yritysten kautta kanavoitava kehitysyhteistyö…</vt:lpstr>
      <vt:lpstr>Onko kuullut kehitysrahoitusyhtiö Finnfundista</vt:lpstr>
      <vt:lpstr>Suomi on viime vuosina lisännyt rahoitustaan kehitysmaissa tapahtuvalle yritystoiminnalle. Tätä toteutetaan muun muassa kehitysrahoitusyhtiö Finnfundin kautta. Mikä tässä työssä on tärkeintä, valitkaa kaksi vaihtoehtoa</vt:lpstr>
      <vt:lpstr> Kerromme mielellämme lisää.</vt:lpstr>
      <vt:lpstr>LIITTEET</vt:lpstr>
      <vt:lpstr>Vastaajajoukon rakenne (painotettu) 1(3)</vt:lpstr>
      <vt:lpstr>Vastaajajoukon rakenne (painotettu) 2(3)</vt:lpstr>
      <vt:lpstr>Vastaajajoukon rakenne (painotettu) 3(3)</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Marissa Kopola;Petra Kantola</dc:creator>
  <cp:lastModifiedBy>Hämäläinen Laura</cp:lastModifiedBy>
  <cp:revision>510</cp:revision>
  <cp:lastPrinted>2018-07-05T11:12:05Z</cp:lastPrinted>
  <dcterms:created xsi:type="dcterms:W3CDTF">2017-02-03T12:56:21Z</dcterms:created>
  <dcterms:modified xsi:type="dcterms:W3CDTF">2018-07-05T11:12:41Z</dcterms:modified>
</cp:coreProperties>
</file>